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Загадки арифметической прогрессии.
План доклада:
1. Арифметическая прогрессия и формула её n-го члена.
2. Характеристическое свойство и задачи на него.
3. Сумма первых n членов: способ Гаусса.
4. Сумма первых n нечётных чисел.
5. Задача о хлебах из папируса Ахмеса.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Арифметической прогрессией называют числовую последовательность (an), каждый член которой, начиная со второго, равен сумме предыдущего члена и одного и того же для данной последовательности числа d: an+1 = an + d для любого натурального n. Число d — разность прогрессии; при d &gt; 0 прогрессия возрастает, при d &lt; 0 убывает, при d = 0 все её члены равны. Первый член и разность задают прогрессию полностью: a₂ = a₁ + d, a₃ = a₁ + 2d, a₄ = a₁ + 3d, и вообще an = a₁ + (n − 1)d. Эту формулу доказывают методом математической индукции: при n = 1 она верна, а из ak = a₁ + (k − 1)d следует ak+1 = ak + d = a₁ + kd. По формуле находят любой член, не выписывая предыдущих: если a₁ = 5 и d = 4, то a₁₀₀ = 5 + 99 · 4 = 401. Из неё же находят номер члена — а номер должен быть натуральным числом. Число 2026 было бы членом этой прогрессии, если бы при некотором натуральном n выполнялось равенство 5 + 4(n − 1) = 2026, то есть 4(n − 1) = 2021. Но 2021 не делится на 4, поэтому такого натурального n нет, и число 2026 членом прогрессии не является.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Каждый член арифметической прогрессии, начиная со второго, равен среднему арифметическому предыдущего и последующего: an+1 = (an + an+2)/2. Верно и обратное: последовательность, у которой это равенство выполняется при любом n, — арифметическая прогрессия, ведь оно равносильно равенству an+2 − an+1 = an+1 − an. Это свойство и дало прогрессии название. Более общее свойство: если k + l = m + p, то ak + al = am + ap. Поэтому a₁ + a₉ = 2a₅, и сумма первых девяти членов прогрессии равна 9a₅, даже если ни первый член, ни разность не известны. Красивое применение — загадка о прямоугольном треугольнике, длины сторон которого образуют арифметическую прогрессию a − d, a, a + d, где d &gt; 0. Большая сторона a + d — гипотенуза, и по теореме Пифагора (a − d)² + a² = (a + d)². Раскрыв скобки, получим a² = 4ad, откуда a = 4d, так как a &gt; 0. Значит, стороны равны 3d, 4d и 5d: любой такой треугольник подобен «египетскому» треугольнику со сторонами 3, 4 и 5.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Известна легенда о том, как девятилетний Карл Фридрих Гаусс быстро сложил натуральные числа от 1 до 100. Он заметил, что суммы чисел, одинаково удалённых от концов ряда, равны: 1 + 100 = 2 + 99 = … = 50 + 51 = 101, а таких пар 50, поэтому сумма равна 101 · 50 = 5050. Тот же приём годится для любой арифметической прогрессии: запишем сумму Sn = a₁ + a₂ + … + an ещё раз в обратном порядке и сложим две записи почленно. Сумма каждой пары равна a₁ + an, пар n, поэтому 2Sn = (a₁ + an) · n и Sn = (a₁ + an)/2 · n. Например, трёхзначные числа, кратные 7, — это 105; 112; …; 994, всего их (994 − 105)/7 + 1 = 128, а их сумма равна (105 + 994)/2 · 128 = 1099 · 64 = 70 336.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Нечётные натуральные числа 1; 3; 5; 7; … образуют арифметическую прогрессию с первым членом 1 и разностью 2, её n-й член равен 2n − 1. По формуле суммы 1 + 3 + 5 + … + (2n − 1) = (1 + (2n − 1))/2 · n = n²: 1 = 1², 1 + 3 = 2², 1 + 3 + 5 = 3², 1 + 3 + 5 + 7 = 4². Это равенство можно увидеть на клетчатой бумаге: если к квадрату со стороной n клеток приложить «уголок» из 2n + 1 клетки, получится квадрат со стороной n + 1 клеток, так как n² + (2n + 1) = (n + 1)². Это же равенство служит шагом доказательства формулы методом математической индукции: из 1 + 3 + … + (2k − 1) = k² следует, что сумма первых k + 1 нечётных чисел равна k² + (2k + 1) = (k + 1)².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Арифметическая прогрессия встречается уже в древнеегипетском папирусе Ахмеса (его называют также папирусом Ринда), переписанном более 3,5 тысячи лет назад. Одна из его задач: разделить 100 хлебов между пятью людьми так, чтобы доли составили арифметическую прогрессию и седьмая часть суммы трёх больших долей была равна сумме двух меньших. Обозначим меньшую долю через x, разность через d; тогда доли равны x, x + d, x + 2d, x + 3d, x + 4d. Их сумма 5x + 10d = 100, то есть x + 2d = 20: средняя доля равна 20. Второе условие: (x + 2d) + (x + 3d) + (x + 4d) = 7(x + (x + d)), то есть 3x + 9d = 14x + 7d, откуда d = 5,5x. Тогда x + 11x = 20, x = 5/3, d = 55/6, и доли равны 1 2/3; 10 5/6; 20; 29 1/6; 38 1/3 хлеба. Проверка: 1 2/3 + 38 1/3 = 40, 10 5/6 + 29 1/6 = 40, всего 40 + 40 + 20 = 100; три большие доли вместе составляют 87 1/2, седьмая часть этого — 12 1/2, и столько же составляют две меньшие доли.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Таким образом, арифметическая прогрессия — последовательность, в которой каждый член, начиная со второго, получается прибавлением к предыдущему одного и того же числа d. Её задают первый член и разность, а формула an = a₁ + (n − 1)d позволяет сразу найти любой член или выяснить, является ли число членом прогрессии: номер должен быть натуральным. Характеристическое свойство — каждый член, начиная со второго, равен среднему арифметическому соседних — и служит признаком прогрессии, и помогает решать задачи, в которых первый член и разность неизвестны. Приём Гаусса даёт формулу суммы Sn = (a₁ + an)/2 · n, из которой следует, например, что сумма первых n нечётных чисел равна n². Задачи на прогрессии решали ещё в Древнем Египте: раздел 100 хлебов сводится к двум уравнениям относительно первого члена и разности.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892040" cy="685800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25880" y="3017520"/>
            <a:ext cx="32461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ru-RU" sz="14000" i="1" dirty="0">
                <a:solidFill>
                  <a:srgbClr val="2D6497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+d</a:t>
            </a:r>
            <a:endParaRPr lang="ru-RU" sz="140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300" b="1" spc="200" kern="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</a:t>
            </a:r>
            <a:endParaRPr lang="ru-RU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097280"/>
            <a:ext cx="40690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ru-RU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арифметической прогрессии</a:t>
            </a:r>
            <a:endParaRPr lang="ru-RU" sz="34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4023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</a:t>
            </a:r>
            <a:endParaRPr lang="ru-RU" sz="1500" dirty="0"/>
          </a:p>
          <a:p>
            <a:pPr indent="0" marL="0">
              <a:buNone/>
            </a:pPr>
            <a:r>
              <a:rPr lang="ru-RU" sz="15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5 «Последовательности»</a:t>
            </a:r>
            <a:endParaRPr lang="ru-RU" sz="1500" dirty="0"/>
          </a:p>
        </p:txBody>
      </p:sp>
      <p:sp>
        <p:nvSpPr>
          <p:cNvPr id="7" name="Text 5"/>
          <p:cNvSpPr/>
          <p:nvPr/>
        </p:nvSpPr>
        <p:spPr>
          <a:xfrm>
            <a:off x="5486400" y="6400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2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доклада</a:t>
            </a:r>
            <a:endParaRPr lang="ru-RU" sz="2600" dirty="0"/>
          </a:p>
        </p:txBody>
      </p:sp>
      <p:sp>
        <p:nvSpPr>
          <p:cNvPr id="8" name="Shape 6"/>
          <p:cNvSpPr/>
          <p:nvPr/>
        </p:nvSpPr>
        <p:spPr>
          <a:xfrm>
            <a:off x="5486400" y="1517904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0" y="151790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800" dirty="0"/>
          </a:p>
        </p:txBody>
      </p:sp>
      <p:sp>
        <p:nvSpPr>
          <p:cNvPr id="10" name="Text 8"/>
          <p:cNvSpPr/>
          <p:nvPr/>
        </p:nvSpPr>
        <p:spPr>
          <a:xfrm>
            <a:off x="6172200" y="1463040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и формула её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-го члена</a:t>
            </a:r>
            <a:endParaRPr lang="ru-RU" sz="1900" dirty="0"/>
          </a:p>
        </p:txBody>
      </p:sp>
      <p:sp>
        <p:nvSpPr>
          <p:cNvPr id="11" name="Shape 9"/>
          <p:cNvSpPr/>
          <p:nvPr/>
        </p:nvSpPr>
        <p:spPr>
          <a:xfrm>
            <a:off x="5486400" y="2414016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0" y="241401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1800" dirty="0"/>
          </a:p>
        </p:txBody>
      </p:sp>
      <p:sp>
        <p:nvSpPr>
          <p:cNvPr id="13" name="Text 11"/>
          <p:cNvSpPr/>
          <p:nvPr/>
        </p:nvSpPr>
        <p:spPr>
          <a:xfrm>
            <a:off x="6172200" y="2359152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Характеристическое свойство и задачи на него</a:t>
            </a:r>
            <a:endParaRPr lang="ru-RU" sz="1900" dirty="0"/>
          </a:p>
        </p:txBody>
      </p:sp>
      <p:sp>
        <p:nvSpPr>
          <p:cNvPr id="14" name="Shape 12"/>
          <p:cNvSpPr/>
          <p:nvPr/>
        </p:nvSpPr>
        <p:spPr>
          <a:xfrm>
            <a:off x="5486400" y="3310128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0" y="331012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800" dirty="0"/>
          </a:p>
        </p:txBody>
      </p:sp>
      <p:sp>
        <p:nvSpPr>
          <p:cNvPr id="16" name="Text 14"/>
          <p:cNvSpPr/>
          <p:nvPr/>
        </p:nvSpPr>
        <p:spPr>
          <a:xfrm>
            <a:off x="6172200" y="3255264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членов: способ Гаусса</a:t>
            </a:r>
            <a:endParaRPr lang="ru-RU" sz="1900" dirty="0"/>
          </a:p>
        </p:txBody>
      </p:sp>
      <p:sp>
        <p:nvSpPr>
          <p:cNvPr id="17" name="Shape 15"/>
          <p:cNvSpPr/>
          <p:nvPr/>
        </p:nvSpPr>
        <p:spPr>
          <a:xfrm>
            <a:off x="5486400" y="4206240"/>
            <a:ext cx="475488" cy="475488"/>
          </a:xfrm>
          <a:prstGeom prst="ellipse">
            <a:avLst/>
          </a:prstGeom>
          <a:solidFill>
            <a:srgbClr val="2D649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486400" y="420624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1800" dirty="0"/>
          </a:p>
        </p:txBody>
      </p:sp>
      <p:sp>
        <p:nvSpPr>
          <p:cNvPr id="19" name="Text 17"/>
          <p:cNvSpPr/>
          <p:nvPr/>
        </p:nvSpPr>
        <p:spPr>
          <a:xfrm>
            <a:off x="6172200" y="4151376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</a:t>
            </a:r>
            <a:r>
              <a:rPr lang="ru-RU" sz="21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нечётных чисел</a:t>
            </a:r>
            <a:endParaRPr lang="ru-RU" sz="1900" dirty="0"/>
          </a:p>
        </p:txBody>
      </p:sp>
      <p:sp>
        <p:nvSpPr>
          <p:cNvPr id="20" name="Shape 18"/>
          <p:cNvSpPr/>
          <p:nvPr/>
        </p:nvSpPr>
        <p:spPr>
          <a:xfrm>
            <a:off x="5486400" y="5102352"/>
            <a:ext cx="475488" cy="475488"/>
          </a:xfrm>
          <a:prstGeom prst="ellipse">
            <a:avLst/>
          </a:prstGeom>
          <a:solidFill>
            <a:srgbClr val="1F4E79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486400" y="510235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800" dirty="0"/>
          </a:p>
        </p:txBody>
      </p:sp>
      <p:sp>
        <p:nvSpPr>
          <p:cNvPr id="22" name="Text 20"/>
          <p:cNvSpPr/>
          <p:nvPr/>
        </p:nvSpPr>
        <p:spPr>
          <a:xfrm>
            <a:off x="6172200" y="5047488"/>
            <a:ext cx="5486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19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о хлебах из папируса Ахмеса</a:t>
            </a:r>
            <a:endParaRPr lang="ru-RU" sz="1900" dirty="0"/>
          </a:p>
        </p:txBody>
      </p:sp>
      <p:sp>
        <p:nvSpPr>
          <p:cNvPr id="23" name="Text 21"/>
          <p:cNvSpPr/>
          <p:nvPr/>
        </p:nvSpPr>
        <p:spPr>
          <a:xfrm>
            <a:off x="548640" y="6382512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000" dirty="0">
                <a:solidFill>
                  <a:srgbClr val="BFD7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5 «Последовательности» · тема № 1</a:t>
            </a:r>
            <a:endParaRPr lang="ru-RU" sz="1000" dirty="0"/>
          </a:p>
        </p:txBody>
      </p:sp>
      <p:sp>
        <p:nvSpPr>
          <p:cNvPr id="24" name="Text 22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7</a:t>
            </a:r>
            <a:endParaRPr lang="ru-RU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и формула её </a:t>
            </a:r>
            <a:r>
              <a:rPr lang="ru-RU" sz="26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-го члена</a:t>
            </a:r>
            <a:endParaRPr lang="ru-RU" sz="24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5 «Последовательности»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481328"/>
            <a:ext cx="5394960" cy="1572768"/>
          </a:xfrm>
          <a:prstGeom prst="roundRect">
            <a:avLst>
              <a:gd name="adj" fmla="val 6977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58368" y="1536192"/>
            <a:ext cx="5175504" cy="987552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buNone/>
            </a:pPr>
            <a:r>
              <a:rPr lang="ru-RU" sz="15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последовательность 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i="1" baseline="-400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каждый член которой, начиная со второго, равен предыдущему, сложенному с одним и тем же числом 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500" dirty="0"/>
          </a:p>
        </p:txBody>
      </p:sp>
      <p:sp>
        <p:nvSpPr>
          <p:cNvPr id="11" name="Text 8"/>
          <p:cNvSpPr/>
          <p:nvPr/>
        </p:nvSpPr>
        <p:spPr>
          <a:xfrm>
            <a:off x="640080" y="2551176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i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900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+1</a:t>
            </a:r>
            <a:r>
              <a:rPr lang="ru-RU" sz="19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i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9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8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при любом натуральном </a:t>
            </a:r>
            <a:r>
              <a:rPr lang="ru-RU" sz="19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ru-RU" sz="1900" dirty="0"/>
          </a:p>
        </p:txBody>
      </p:sp>
      <p:sp>
        <p:nvSpPr>
          <p:cNvPr id="12" name="Text 9"/>
          <p:cNvSpPr/>
          <p:nvPr/>
        </p:nvSpPr>
        <p:spPr>
          <a:xfrm>
            <a:off x="548640" y="3136392"/>
            <a:ext cx="53949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—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прогрессии:</a:t>
            </a:r>
            <a:endParaRPr lang="ru-RU" sz="1600" dirty="0"/>
          </a:p>
        </p:txBody>
      </p:sp>
      <p:sp>
        <p:nvSpPr>
          <p:cNvPr id="13" name="Shape 10"/>
          <p:cNvSpPr/>
          <p:nvPr/>
        </p:nvSpPr>
        <p:spPr>
          <a:xfrm>
            <a:off x="548640" y="3493008"/>
            <a:ext cx="1709928" cy="621792"/>
          </a:xfrm>
          <a:prstGeom prst="roundRect">
            <a:avLst>
              <a:gd name="adj" fmla="val 44118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94360" y="3520440"/>
            <a:ext cx="16184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endParaRPr lang="ru-RU" sz="1600" dirty="0"/>
          </a:p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</a:t>
            </a:r>
            <a:endParaRPr lang="ru-RU" sz="1600" dirty="0"/>
          </a:p>
        </p:txBody>
      </p:sp>
      <p:sp>
        <p:nvSpPr>
          <p:cNvPr id="15" name="Shape 12"/>
          <p:cNvSpPr/>
          <p:nvPr/>
        </p:nvSpPr>
        <p:spPr>
          <a:xfrm>
            <a:off x="2391156" y="3493008"/>
            <a:ext cx="1709928" cy="621792"/>
          </a:xfrm>
          <a:prstGeom prst="roundRect">
            <a:avLst>
              <a:gd name="adj" fmla="val 44118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2436876" y="3520440"/>
            <a:ext cx="16184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&lt; 0</a:t>
            </a:r>
            <a:endParaRPr lang="ru-RU" sz="1600" dirty="0"/>
          </a:p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убывает</a:t>
            </a:r>
            <a:endParaRPr lang="ru-RU" sz="1600" dirty="0"/>
          </a:p>
        </p:txBody>
      </p:sp>
      <p:sp>
        <p:nvSpPr>
          <p:cNvPr id="17" name="Shape 14"/>
          <p:cNvSpPr/>
          <p:nvPr/>
        </p:nvSpPr>
        <p:spPr>
          <a:xfrm>
            <a:off x="4233672" y="3493008"/>
            <a:ext cx="1709928" cy="621792"/>
          </a:xfrm>
          <a:prstGeom prst="roundRect">
            <a:avLst>
              <a:gd name="adj" fmla="val 44118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279392" y="3520440"/>
            <a:ext cx="16184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0</a:t>
            </a:r>
            <a:endParaRPr lang="ru-RU" sz="1600" dirty="0"/>
          </a:p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члены равны</a:t>
            </a:r>
            <a:endParaRPr lang="ru-RU" sz="1600" dirty="0"/>
          </a:p>
        </p:txBody>
      </p:sp>
      <p:sp>
        <p:nvSpPr>
          <p:cNvPr id="19" name="Shape 16"/>
          <p:cNvSpPr/>
          <p:nvPr/>
        </p:nvSpPr>
        <p:spPr>
          <a:xfrm>
            <a:off x="548640" y="4224528"/>
            <a:ext cx="5394960" cy="914400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0080" y="4270248"/>
            <a:ext cx="5212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 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 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+ 3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 …</a:t>
            </a:r>
            <a:endParaRPr lang="ru-RU" sz="1600" dirty="0"/>
          </a:p>
        </p:txBody>
      </p:sp>
      <p:sp>
        <p:nvSpPr>
          <p:cNvPr id="21" name="Text 18"/>
          <p:cNvSpPr/>
          <p:nvPr/>
        </p:nvSpPr>
        <p:spPr>
          <a:xfrm>
            <a:off x="640080" y="461772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500" b="1" i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500" b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(</a:t>
            </a:r>
            <a:r>
              <a:rPr lang="ru-RU" sz="2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r>
              <a:rPr lang="ru-RU" sz="2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2500" dirty="0"/>
          </a:p>
        </p:txBody>
      </p:sp>
      <p:sp>
        <p:nvSpPr>
          <p:cNvPr id="22" name="Shape 19"/>
          <p:cNvSpPr/>
          <p:nvPr/>
        </p:nvSpPr>
        <p:spPr>
          <a:xfrm>
            <a:off x="548640" y="5257800"/>
            <a:ext cx="5394960" cy="914400"/>
          </a:xfrm>
          <a:prstGeom prst="roundRect">
            <a:avLst>
              <a:gd name="adj" fmla="val 12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85800" y="5330952"/>
            <a:ext cx="5120640" cy="76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математической индукции: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при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формула верна, а из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(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следует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+1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kd</a:t>
            </a:r>
            <a:endParaRPr lang="ru-RU" sz="1500" dirty="0"/>
          </a:p>
        </p:txBody>
      </p:sp>
      <p:sp>
        <p:nvSpPr>
          <p:cNvPr id="24" name="Shape 21"/>
          <p:cNvSpPr/>
          <p:nvPr/>
        </p:nvSpPr>
        <p:spPr>
          <a:xfrm>
            <a:off x="6099048" y="1554480"/>
            <a:ext cx="91" cy="461772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6263640" y="1517904"/>
            <a:ext cx="5376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</a:t>
            </a:r>
            <a:r>
              <a:rPr lang="ru-RU" sz="18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</a:t>
            </a:r>
            <a:r>
              <a:rPr lang="ru-RU" sz="19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5</a:t>
            </a:r>
            <a:r>
              <a:rPr lang="ru-RU" sz="18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19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9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</a:t>
            </a:r>
            <a:endParaRPr lang="ru-RU" sz="1800" dirty="0"/>
          </a:p>
        </p:txBody>
      </p:sp>
      <p:sp>
        <p:nvSpPr>
          <p:cNvPr id="26" name="Shape 23"/>
          <p:cNvSpPr/>
          <p:nvPr/>
        </p:nvSpPr>
        <p:spPr>
          <a:xfrm>
            <a:off x="6268212" y="2487168"/>
            <a:ext cx="621792" cy="475488"/>
          </a:xfrm>
          <a:prstGeom prst="roundRect">
            <a:avLst>
              <a:gd name="adj" fmla="val 50000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313932" y="2514600"/>
            <a:ext cx="530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2000" dirty="0"/>
          </a:p>
        </p:txBody>
      </p:sp>
      <p:sp>
        <p:nvSpPr>
          <p:cNvPr id="28" name="Text 25"/>
          <p:cNvSpPr/>
          <p:nvPr/>
        </p:nvSpPr>
        <p:spPr>
          <a:xfrm>
            <a:off x="6167628" y="3017520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baseline="-400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600" dirty="0"/>
          </a:p>
        </p:txBody>
      </p:sp>
      <p:sp>
        <p:nvSpPr>
          <p:cNvPr id="29" name="Shape 26"/>
          <p:cNvSpPr/>
          <p:nvPr/>
        </p:nvSpPr>
        <p:spPr>
          <a:xfrm>
            <a:off x="7219188" y="2487168"/>
            <a:ext cx="621792" cy="475488"/>
          </a:xfrm>
          <a:prstGeom prst="roundRect">
            <a:avLst>
              <a:gd name="adj" fmla="val 50000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7264908" y="2514600"/>
            <a:ext cx="530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endParaRPr lang="ru-RU" sz="2000" dirty="0"/>
          </a:p>
        </p:txBody>
      </p:sp>
      <p:sp>
        <p:nvSpPr>
          <p:cNvPr id="31" name="Text 28"/>
          <p:cNvSpPr/>
          <p:nvPr/>
        </p:nvSpPr>
        <p:spPr>
          <a:xfrm>
            <a:off x="7118604" y="3017520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baseline="-400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600" dirty="0"/>
          </a:p>
        </p:txBody>
      </p:sp>
      <p:sp>
        <p:nvSpPr>
          <p:cNvPr id="32" name="Shape 29"/>
          <p:cNvSpPr/>
          <p:nvPr/>
        </p:nvSpPr>
        <p:spPr>
          <a:xfrm>
            <a:off x="8170164" y="2487168"/>
            <a:ext cx="621792" cy="475488"/>
          </a:xfrm>
          <a:prstGeom prst="roundRect">
            <a:avLst>
              <a:gd name="adj" fmla="val 50000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33" name="Text 30"/>
          <p:cNvSpPr/>
          <p:nvPr/>
        </p:nvSpPr>
        <p:spPr>
          <a:xfrm>
            <a:off x="8215884" y="2514600"/>
            <a:ext cx="530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13</a:t>
            </a:r>
            <a:endParaRPr lang="ru-RU" sz="2000" dirty="0"/>
          </a:p>
        </p:txBody>
      </p:sp>
      <p:sp>
        <p:nvSpPr>
          <p:cNvPr id="34" name="Text 31"/>
          <p:cNvSpPr/>
          <p:nvPr/>
        </p:nvSpPr>
        <p:spPr>
          <a:xfrm>
            <a:off x="8069580" y="3017520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baseline="-400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600" dirty="0"/>
          </a:p>
        </p:txBody>
      </p:sp>
      <p:sp>
        <p:nvSpPr>
          <p:cNvPr id="35" name="Shape 32"/>
          <p:cNvSpPr/>
          <p:nvPr/>
        </p:nvSpPr>
        <p:spPr>
          <a:xfrm>
            <a:off x="9121140" y="2487168"/>
            <a:ext cx="621792" cy="475488"/>
          </a:xfrm>
          <a:prstGeom prst="roundRect">
            <a:avLst>
              <a:gd name="adj" fmla="val 50000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36" name="Text 33"/>
          <p:cNvSpPr/>
          <p:nvPr/>
        </p:nvSpPr>
        <p:spPr>
          <a:xfrm>
            <a:off x="9166860" y="2514600"/>
            <a:ext cx="530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17</a:t>
            </a:r>
            <a:endParaRPr lang="ru-RU" sz="2000" dirty="0"/>
          </a:p>
        </p:txBody>
      </p:sp>
      <p:sp>
        <p:nvSpPr>
          <p:cNvPr id="37" name="Text 34"/>
          <p:cNvSpPr/>
          <p:nvPr/>
        </p:nvSpPr>
        <p:spPr>
          <a:xfrm>
            <a:off x="9020556" y="3017520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baseline="-400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</a:t>
            </a:r>
            <a:endParaRPr lang="ru-RU" sz="1600" dirty="0"/>
          </a:p>
        </p:txBody>
      </p:sp>
      <p:sp>
        <p:nvSpPr>
          <p:cNvPr id="38" name="Text 35"/>
          <p:cNvSpPr/>
          <p:nvPr/>
        </p:nvSpPr>
        <p:spPr>
          <a:xfrm>
            <a:off x="10072116" y="2487168"/>
            <a:ext cx="4114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</a:t>
            </a:r>
            <a:endParaRPr lang="ru-RU" sz="2000" dirty="0"/>
          </a:p>
        </p:txBody>
      </p:sp>
      <p:sp>
        <p:nvSpPr>
          <p:cNvPr id="39" name="Shape 36"/>
          <p:cNvSpPr/>
          <p:nvPr/>
        </p:nvSpPr>
        <p:spPr>
          <a:xfrm>
            <a:off x="10812780" y="2487168"/>
            <a:ext cx="822960" cy="475488"/>
          </a:xfrm>
          <a:prstGeom prst="roundRect">
            <a:avLst>
              <a:gd name="adj" fmla="val 50000"/>
            </a:avLst>
          </a:prstGeom>
          <a:solidFill>
            <a:srgbClr val="E3F1E4"/>
          </a:solidFill>
          <a:ln w="15875">
            <a:solidFill>
              <a:srgbClr val="2E7D32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10858500" y="2514600"/>
            <a:ext cx="731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401</a:t>
            </a:r>
            <a:endParaRPr lang="ru-RU" sz="2000" dirty="0"/>
          </a:p>
        </p:txBody>
      </p:sp>
      <p:sp>
        <p:nvSpPr>
          <p:cNvPr id="41" name="Text 38"/>
          <p:cNvSpPr/>
          <p:nvPr/>
        </p:nvSpPr>
        <p:spPr>
          <a:xfrm>
            <a:off x="10812780" y="3017520"/>
            <a:ext cx="822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baseline="-400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100</a:t>
            </a:r>
            <a:endParaRPr lang="ru-RU" sz="1600" dirty="0"/>
          </a:p>
        </p:txBody>
      </p:sp>
      <p:sp>
        <p:nvSpPr>
          <p:cNvPr id="42" name="Shape 39"/>
          <p:cNvSpPr/>
          <p:nvPr/>
        </p:nvSpPr>
        <p:spPr>
          <a:xfrm>
            <a:off x="6579108" y="2221992"/>
            <a:ext cx="923544" cy="237744"/>
          </a:xfrm>
          <a:custGeom>
            <a:avLst/>
            <a:gdLst/>
            <a:ahLst/>
            <a:cxnLst/>
            <a:rect l="l" t="t" r="r" b="b"/>
            <a:pathLst>
              <a:path w="923544" h="237744">
                <a:moveTo>
                  <a:pt x="0" y="237744"/>
                </a:moveTo>
                <a:lnTo>
                  <a:pt x="1423" y="219091"/>
                </a:lnTo>
                <a:lnTo>
                  <a:pt x="5685" y="200553"/>
                </a:lnTo>
                <a:lnTo>
                  <a:pt x="12759" y="182244"/>
                </a:lnTo>
                <a:lnTo>
                  <a:pt x="22601" y="164277"/>
                </a:lnTo>
                <a:lnTo>
                  <a:pt x="35150" y="146763"/>
                </a:lnTo>
                <a:lnTo>
                  <a:pt x="50330" y="129810"/>
                </a:lnTo>
                <a:lnTo>
                  <a:pt x="68047" y="113523"/>
                </a:lnTo>
                <a:lnTo>
                  <a:pt x="88191" y="98002"/>
                </a:lnTo>
                <a:lnTo>
                  <a:pt x="110638" y="83342"/>
                </a:lnTo>
                <a:lnTo>
                  <a:pt x="135250" y="69634"/>
                </a:lnTo>
                <a:lnTo>
                  <a:pt x="161875" y="56962"/>
                </a:lnTo>
                <a:lnTo>
                  <a:pt x="190349" y="45405"/>
                </a:lnTo>
                <a:lnTo>
                  <a:pt x="220497" y="35034"/>
                </a:lnTo>
                <a:lnTo>
                  <a:pt x="252132" y="25913"/>
                </a:lnTo>
                <a:lnTo>
                  <a:pt x="285060" y="18097"/>
                </a:lnTo>
                <a:lnTo>
                  <a:pt x="319077" y="11636"/>
                </a:lnTo>
                <a:lnTo>
                  <a:pt x="353973" y="6569"/>
                </a:lnTo>
                <a:lnTo>
                  <a:pt x="389535" y="2927"/>
                </a:lnTo>
                <a:lnTo>
                  <a:pt x="425542" y="733"/>
                </a:lnTo>
                <a:lnTo>
                  <a:pt x="461772" y="0"/>
                </a:lnTo>
                <a:lnTo>
                  <a:pt x="498002" y="733"/>
                </a:lnTo>
                <a:lnTo>
                  <a:pt x="534009" y="2927"/>
                </a:lnTo>
                <a:lnTo>
                  <a:pt x="569571" y="6569"/>
                </a:lnTo>
                <a:lnTo>
                  <a:pt x="604467" y="11636"/>
                </a:lnTo>
                <a:lnTo>
                  <a:pt x="638484" y="18097"/>
                </a:lnTo>
                <a:lnTo>
                  <a:pt x="671412" y="25913"/>
                </a:lnTo>
                <a:lnTo>
                  <a:pt x="703047" y="35034"/>
                </a:lnTo>
                <a:lnTo>
                  <a:pt x="733195" y="45405"/>
                </a:lnTo>
                <a:lnTo>
                  <a:pt x="761669" y="56962"/>
                </a:lnTo>
                <a:lnTo>
                  <a:pt x="788294" y="69634"/>
                </a:lnTo>
                <a:lnTo>
                  <a:pt x="812906" y="83342"/>
                </a:lnTo>
                <a:lnTo>
                  <a:pt x="835353" y="98002"/>
                </a:lnTo>
                <a:lnTo>
                  <a:pt x="855497" y="113523"/>
                </a:lnTo>
                <a:lnTo>
                  <a:pt x="873214" y="129810"/>
                </a:lnTo>
                <a:lnTo>
                  <a:pt x="888394" y="146763"/>
                </a:lnTo>
                <a:lnTo>
                  <a:pt x="900943" y="164277"/>
                </a:lnTo>
                <a:lnTo>
                  <a:pt x="910785" y="182244"/>
                </a:lnTo>
                <a:lnTo>
                  <a:pt x="917859" y="200553"/>
                </a:lnTo>
                <a:lnTo>
                  <a:pt x="922121" y="219091"/>
                </a:lnTo>
                <a:lnTo>
                  <a:pt x="923544" y="237744"/>
                </a:lnTo>
              </a:path>
            </a:pathLst>
          </a:custGeom>
          <a:ln w="1905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43" name="Text 40"/>
          <p:cNvSpPr/>
          <p:nvPr/>
        </p:nvSpPr>
        <p:spPr>
          <a:xfrm>
            <a:off x="6780276" y="19659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+4</a:t>
            </a:r>
            <a:endParaRPr lang="ru-RU" sz="1500" dirty="0"/>
          </a:p>
        </p:txBody>
      </p:sp>
      <p:sp>
        <p:nvSpPr>
          <p:cNvPr id="44" name="Shape 41"/>
          <p:cNvSpPr/>
          <p:nvPr/>
        </p:nvSpPr>
        <p:spPr>
          <a:xfrm>
            <a:off x="7530084" y="2221992"/>
            <a:ext cx="923544" cy="237744"/>
          </a:xfrm>
          <a:custGeom>
            <a:avLst/>
            <a:gdLst/>
            <a:ahLst/>
            <a:cxnLst/>
            <a:rect l="l" t="t" r="r" b="b"/>
            <a:pathLst>
              <a:path w="923544" h="237744">
                <a:moveTo>
                  <a:pt x="0" y="237744"/>
                </a:moveTo>
                <a:lnTo>
                  <a:pt x="1423" y="219091"/>
                </a:lnTo>
                <a:lnTo>
                  <a:pt x="5685" y="200553"/>
                </a:lnTo>
                <a:lnTo>
                  <a:pt x="12759" y="182244"/>
                </a:lnTo>
                <a:lnTo>
                  <a:pt x="22601" y="164277"/>
                </a:lnTo>
                <a:lnTo>
                  <a:pt x="35150" y="146763"/>
                </a:lnTo>
                <a:lnTo>
                  <a:pt x="50330" y="129810"/>
                </a:lnTo>
                <a:lnTo>
                  <a:pt x="68047" y="113523"/>
                </a:lnTo>
                <a:lnTo>
                  <a:pt x="88191" y="98002"/>
                </a:lnTo>
                <a:lnTo>
                  <a:pt x="110638" y="83342"/>
                </a:lnTo>
                <a:lnTo>
                  <a:pt x="135250" y="69634"/>
                </a:lnTo>
                <a:lnTo>
                  <a:pt x="161875" y="56962"/>
                </a:lnTo>
                <a:lnTo>
                  <a:pt x="190349" y="45405"/>
                </a:lnTo>
                <a:lnTo>
                  <a:pt x="220497" y="35034"/>
                </a:lnTo>
                <a:lnTo>
                  <a:pt x="252132" y="25913"/>
                </a:lnTo>
                <a:lnTo>
                  <a:pt x="285060" y="18097"/>
                </a:lnTo>
                <a:lnTo>
                  <a:pt x="319077" y="11636"/>
                </a:lnTo>
                <a:lnTo>
                  <a:pt x="353973" y="6569"/>
                </a:lnTo>
                <a:lnTo>
                  <a:pt x="389535" y="2927"/>
                </a:lnTo>
                <a:lnTo>
                  <a:pt x="425542" y="733"/>
                </a:lnTo>
                <a:lnTo>
                  <a:pt x="461772" y="0"/>
                </a:lnTo>
                <a:lnTo>
                  <a:pt x="498002" y="733"/>
                </a:lnTo>
                <a:lnTo>
                  <a:pt x="534009" y="2927"/>
                </a:lnTo>
                <a:lnTo>
                  <a:pt x="569571" y="6569"/>
                </a:lnTo>
                <a:lnTo>
                  <a:pt x="604467" y="11636"/>
                </a:lnTo>
                <a:lnTo>
                  <a:pt x="638484" y="18097"/>
                </a:lnTo>
                <a:lnTo>
                  <a:pt x="671412" y="25913"/>
                </a:lnTo>
                <a:lnTo>
                  <a:pt x="703047" y="35034"/>
                </a:lnTo>
                <a:lnTo>
                  <a:pt x="733195" y="45405"/>
                </a:lnTo>
                <a:lnTo>
                  <a:pt x="761669" y="56962"/>
                </a:lnTo>
                <a:lnTo>
                  <a:pt x="788294" y="69634"/>
                </a:lnTo>
                <a:lnTo>
                  <a:pt x="812906" y="83342"/>
                </a:lnTo>
                <a:lnTo>
                  <a:pt x="835353" y="98002"/>
                </a:lnTo>
                <a:lnTo>
                  <a:pt x="855497" y="113523"/>
                </a:lnTo>
                <a:lnTo>
                  <a:pt x="873214" y="129810"/>
                </a:lnTo>
                <a:lnTo>
                  <a:pt x="888394" y="146763"/>
                </a:lnTo>
                <a:lnTo>
                  <a:pt x="900943" y="164277"/>
                </a:lnTo>
                <a:lnTo>
                  <a:pt x="910785" y="182244"/>
                </a:lnTo>
                <a:lnTo>
                  <a:pt x="917859" y="200553"/>
                </a:lnTo>
                <a:lnTo>
                  <a:pt x="922121" y="219091"/>
                </a:lnTo>
                <a:lnTo>
                  <a:pt x="923544" y="237744"/>
                </a:lnTo>
              </a:path>
            </a:pathLst>
          </a:custGeom>
          <a:ln w="1905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45" name="Text 42"/>
          <p:cNvSpPr/>
          <p:nvPr/>
        </p:nvSpPr>
        <p:spPr>
          <a:xfrm>
            <a:off x="7731252" y="19659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+4</a:t>
            </a:r>
            <a:endParaRPr lang="ru-RU" sz="1500" dirty="0"/>
          </a:p>
        </p:txBody>
      </p:sp>
      <p:sp>
        <p:nvSpPr>
          <p:cNvPr id="46" name="Shape 43"/>
          <p:cNvSpPr/>
          <p:nvPr/>
        </p:nvSpPr>
        <p:spPr>
          <a:xfrm>
            <a:off x="8481060" y="2221992"/>
            <a:ext cx="923544" cy="237744"/>
          </a:xfrm>
          <a:custGeom>
            <a:avLst/>
            <a:gdLst/>
            <a:ahLst/>
            <a:cxnLst/>
            <a:rect l="l" t="t" r="r" b="b"/>
            <a:pathLst>
              <a:path w="923544" h="237744">
                <a:moveTo>
                  <a:pt x="0" y="237744"/>
                </a:moveTo>
                <a:lnTo>
                  <a:pt x="1423" y="219091"/>
                </a:lnTo>
                <a:lnTo>
                  <a:pt x="5685" y="200553"/>
                </a:lnTo>
                <a:lnTo>
                  <a:pt x="12759" y="182244"/>
                </a:lnTo>
                <a:lnTo>
                  <a:pt x="22601" y="164277"/>
                </a:lnTo>
                <a:lnTo>
                  <a:pt x="35150" y="146763"/>
                </a:lnTo>
                <a:lnTo>
                  <a:pt x="50330" y="129810"/>
                </a:lnTo>
                <a:lnTo>
                  <a:pt x="68047" y="113523"/>
                </a:lnTo>
                <a:lnTo>
                  <a:pt x="88191" y="98002"/>
                </a:lnTo>
                <a:lnTo>
                  <a:pt x="110638" y="83342"/>
                </a:lnTo>
                <a:lnTo>
                  <a:pt x="135250" y="69634"/>
                </a:lnTo>
                <a:lnTo>
                  <a:pt x="161875" y="56962"/>
                </a:lnTo>
                <a:lnTo>
                  <a:pt x="190349" y="45405"/>
                </a:lnTo>
                <a:lnTo>
                  <a:pt x="220497" y="35034"/>
                </a:lnTo>
                <a:lnTo>
                  <a:pt x="252132" y="25913"/>
                </a:lnTo>
                <a:lnTo>
                  <a:pt x="285060" y="18097"/>
                </a:lnTo>
                <a:lnTo>
                  <a:pt x="319077" y="11636"/>
                </a:lnTo>
                <a:lnTo>
                  <a:pt x="353973" y="6569"/>
                </a:lnTo>
                <a:lnTo>
                  <a:pt x="389535" y="2927"/>
                </a:lnTo>
                <a:lnTo>
                  <a:pt x="425542" y="733"/>
                </a:lnTo>
                <a:lnTo>
                  <a:pt x="461772" y="0"/>
                </a:lnTo>
                <a:lnTo>
                  <a:pt x="498002" y="733"/>
                </a:lnTo>
                <a:lnTo>
                  <a:pt x="534009" y="2927"/>
                </a:lnTo>
                <a:lnTo>
                  <a:pt x="569571" y="6569"/>
                </a:lnTo>
                <a:lnTo>
                  <a:pt x="604467" y="11636"/>
                </a:lnTo>
                <a:lnTo>
                  <a:pt x="638484" y="18097"/>
                </a:lnTo>
                <a:lnTo>
                  <a:pt x="671412" y="25913"/>
                </a:lnTo>
                <a:lnTo>
                  <a:pt x="703047" y="35034"/>
                </a:lnTo>
                <a:lnTo>
                  <a:pt x="733195" y="45405"/>
                </a:lnTo>
                <a:lnTo>
                  <a:pt x="761669" y="56962"/>
                </a:lnTo>
                <a:lnTo>
                  <a:pt x="788294" y="69634"/>
                </a:lnTo>
                <a:lnTo>
                  <a:pt x="812906" y="83342"/>
                </a:lnTo>
                <a:lnTo>
                  <a:pt x="835353" y="98002"/>
                </a:lnTo>
                <a:lnTo>
                  <a:pt x="855497" y="113523"/>
                </a:lnTo>
                <a:lnTo>
                  <a:pt x="873214" y="129810"/>
                </a:lnTo>
                <a:lnTo>
                  <a:pt x="888394" y="146763"/>
                </a:lnTo>
                <a:lnTo>
                  <a:pt x="900943" y="164277"/>
                </a:lnTo>
                <a:lnTo>
                  <a:pt x="910785" y="182244"/>
                </a:lnTo>
                <a:lnTo>
                  <a:pt x="917859" y="200553"/>
                </a:lnTo>
                <a:lnTo>
                  <a:pt x="922121" y="219091"/>
                </a:lnTo>
                <a:lnTo>
                  <a:pt x="923544" y="237744"/>
                </a:lnTo>
              </a:path>
            </a:pathLst>
          </a:custGeom>
          <a:ln w="19050">
            <a:solidFill>
              <a:srgbClr val="D9711C"/>
            </a:solidFill>
            <a:prstDash val="solid"/>
            <a:tailEnd type="triangle"/>
          </a:ln>
        </p:spPr>
      </p:sp>
      <p:sp>
        <p:nvSpPr>
          <p:cNvPr id="47" name="Text 44"/>
          <p:cNvSpPr/>
          <p:nvPr/>
        </p:nvSpPr>
        <p:spPr>
          <a:xfrm>
            <a:off x="8682228" y="1965960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+4</a:t>
            </a:r>
            <a:endParaRPr lang="ru-RU" sz="1500" dirty="0"/>
          </a:p>
        </p:txBody>
      </p:sp>
      <p:sp>
        <p:nvSpPr>
          <p:cNvPr id="48" name="Text 45"/>
          <p:cNvSpPr/>
          <p:nvPr/>
        </p:nvSpPr>
        <p:spPr>
          <a:xfrm>
            <a:off x="6263640" y="3497580"/>
            <a:ext cx="5376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100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+ 99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5 + 99 · 4 = 401</a:t>
            </a:r>
            <a:endParaRPr lang="ru-RU" sz="2100" dirty="0"/>
          </a:p>
        </p:txBody>
      </p:sp>
      <p:sp>
        <p:nvSpPr>
          <p:cNvPr id="49" name="Text 46"/>
          <p:cNvSpPr/>
          <p:nvPr/>
        </p:nvSpPr>
        <p:spPr>
          <a:xfrm>
            <a:off x="6263640" y="4032504"/>
            <a:ext cx="5376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ли 2026 членом прогрессии?</a:t>
            </a:r>
            <a:endParaRPr lang="ru-RU" sz="1700" dirty="0"/>
          </a:p>
        </p:txBody>
      </p:sp>
      <p:sp>
        <p:nvSpPr>
          <p:cNvPr id="50" name="Text 47"/>
          <p:cNvSpPr/>
          <p:nvPr/>
        </p:nvSpPr>
        <p:spPr>
          <a:xfrm>
            <a:off x="6473952" y="4425696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 + 4(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endParaRPr lang="ru-RU" sz="2100" dirty="0"/>
          </a:p>
        </p:txBody>
      </p:sp>
      <p:sp>
        <p:nvSpPr>
          <p:cNvPr id="51" name="Text 48"/>
          <p:cNvSpPr/>
          <p:nvPr/>
        </p:nvSpPr>
        <p:spPr>
          <a:xfrm>
            <a:off x="8732520" y="4425696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2026</a:t>
            </a:r>
            <a:endParaRPr lang="ru-RU" sz="2100" dirty="0"/>
          </a:p>
        </p:txBody>
      </p:sp>
      <p:sp>
        <p:nvSpPr>
          <p:cNvPr id="52" name="Text 49"/>
          <p:cNvSpPr/>
          <p:nvPr/>
        </p:nvSpPr>
        <p:spPr>
          <a:xfrm>
            <a:off x="6473952" y="4828032"/>
            <a:ext cx="21945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4(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endParaRPr lang="ru-RU" sz="2100" dirty="0"/>
          </a:p>
        </p:txBody>
      </p:sp>
      <p:sp>
        <p:nvSpPr>
          <p:cNvPr id="53" name="Text 50"/>
          <p:cNvSpPr/>
          <p:nvPr/>
        </p:nvSpPr>
        <p:spPr>
          <a:xfrm>
            <a:off x="8732520" y="4828032"/>
            <a:ext cx="18288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2021</a:t>
            </a:r>
            <a:endParaRPr lang="ru-RU" sz="2100" dirty="0"/>
          </a:p>
        </p:txBody>
      </p:sp>
      <p:sp>
        <p:nvSpPr>
          <p:cNvPr id="54" name="Shape 51"/>
          <p:cNvSpPr/>
          <p:nvPr/>
        </p:nvSpPr>
        <p:spPr>
          <a:xfrm>
            <a:off x="6263640" y="5349240"/>
            <a:ext cx="5376672" cy="822960"/>
          </a:xfrm>
          <a:prstGeom prst="roundRect">
            <a:avLst>
              <a:gd name="adj" fmla="val 13333"/>
            </a:avLst>
          </a:prstGeom>
          <a:solidFill>
            <a:srgbClr val="F9E1DE"/>
          </a:solidFill>
          <a:ln w="12700">
            <a:solidFill>
              <a:srgbClr val="C0392B"/>
            </a:solidFill>
            <a:prstDash val="solid"/>
          </a:ln>
        </p:spPr>
      </p:sp>
      <p:sp>
        <p:nvSpPr>
          <p:cNvPr id="55" name="Text 52"/>
          <p:cNvSpPr/>
          <p:nvPr/>
        </p:nvSpPr>
        <p:spPr>
          <a:xfrm>
            <a:off x="6400800" y="5422392"/>
            <a:ext cx="5102352" cy="6766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2021 не делится на 4 ⇒ </a:t>
            </a:r>
            <a:r>
              <a:rPr lang="ru-RU" sz="16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натурального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нет: 2026 — не член прогрессии</a:t>
            </a:r>
            <a:endParaRPr lang="ru-RU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Характеристическое свойство и задачи на него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5 «Последовательности»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481328"/>
            <a:ext cx="5394960" cy="1517904"/>
          </a:xfrm>
          <a:prstGeom prst="roundRect">
            <a:avLst>
              <a:gd name="adj" fmla="val 7229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40080" y="1499616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член, начиная со второго, —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арифметическое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предыдущего и последующего</a:t>
            </a:r>
            <a:endParaRPr lang="ru-RU" sz="1500" dirty="0"/>
          </a:p>
        </p:txBody>
      </p:sp>
      <p:sp>
        <p:nvSpPr>
          <p:cNvPr id="11" name="Text 8"/>
          <p:cNvSpPr/>
          <p:nvPr/>
        </p:nvSpPr>
        <p:spPr>
          <a:xfrm>
            <a:off x="2182431" y="2344420"/>
            <a:ext cx="126095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500" b="1" i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500" b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+1</a:t>
            </a: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endParaRPr lang="ru-RU" sz="2500" dirty="0"/>
          </a:p>
        </p:txBody>
      </p:sp>
      <p:sp>
        <p:nvSpPr>
          <p:cNvPr id="12" name="Shape 9"/>
          <p:cNvSpPr/>
          <p:nvPr/>
        </p:nvSpPr>
        <p:spPr>
          <a:xfrm>
            <a:off x="3096069" y="2560320"/>
            <a:ext cx="1213739" cy="91"/>
          </a:xfrm>
          <a:prstGeom prst="line">
            <a:avLst/>
          </a:prstGeom>
          <a:noFill/>
          <a:ln w="19050">
            <a:solidFill>
              <a:srgbClr val="1F4E79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2638869" y="2090420"/>
            <a:ext cx="212813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500" b="1" i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500" b="1" i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500" b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+2</a:t>
            </a:r>
            <a:endParaRPr lang="ru-RU" sz="2500" dirty="0"/>
          </a:p>
        </p:txBody>
      </p:sp>
      <p:sp>
        <p:nvSpPr>
          <p:cNvPr id="14" name="Text 11"/>
          <p:cNvSpPr/>
          <p:nvPr/>
        </p:nvSpPr>
        <p:spPr>
          <a:xfrm>
            <a:off x="2638869" y="2579370"/>
            <a:ext cx="212813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500" dirty="0"/>
          </a:p>
        </p:txBody>
      </p:sp>
      <p:sp>
        <p:nvSpPr>
          <p:cNvPr id="15" name="Shape 12"/>
          <p:cNvSpPr/>
          <p:nvPr/>
        </p:nvSpPr>
        <p:spPr>
          <a:xfrm>
            <a:off x="548640" y="3127248"/>
            <a:ext cx="5394960" cy="1024128"/>
          </a:xfrm>
          <a:prstGeom prst="roundRect">
            <a:avLst>
              <a:gd name="adj" fmla="val 10714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85800" y="3200400"/>
            <a:ext cx="5120640" cy="87782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обратно: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последовательность, у которой это равенство верно при любом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— арифметическая прогрессия: оно равносильно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7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7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+1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7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+1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ru-RU" sz="1500" dirty="0"/>
          </a:p>
        </p:txBody>
      </p:sp>
      <p:sp>
        <p:nvSpPr>
          <p:cNvPr id="17" name="Text 14"/>
          <p:cNvSpPr/>
          <p:nvPr/>
        </p:nvSpPr>
        <p:spPr>
          <a:xfrm>
            <a:off x="548640" y="4178808"/>
            <a:ext cx="539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общее свойство</a:t>
            </a:r>
            <a:endParaRPr lang="ru-RU" sz="1700" dirty="0"/>
          </a:p>
        </p:txBody>
      </p:sp>
      <p:sp>
        <p:nvSpPr>
          <p:cNvPr id="18" name="Shape 15"/>
          <p:cNvSpPr/>
          <p:nvPr/>
        </p:nvSpPr>
        <p:spPr>
          <a:xfrm>
            <a:off x="548640" y="4553712"/>
            <a:ext cx="5394960" cy="475488"/>
          </a:xfrm>
          <a:prstGeom prst="roundRect">
            <a:avLst>
              <a:gd name="adj" fmla="val 50000"/>
            </a:avLst>
          </a:prstGeom>
          <a:solidFill>
            <a:srgbClr val="EEF3F8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94360" y="4581144"/>
            <a:ext cx="5303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</a:t>
            </a:r>
            <a:r>
              <a:rPr lang="ru-RU" sz="18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то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l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m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p</a:t>
            </a:r>
            <a:endParaRPr lang="ru-RU" sz="1800" dirty="0"/>
          </a:p>
        </p:txBody>
      </p:sp>
      <p:sp>
        <p:nvSpPr>
          <p:cNvPr id="20" name="Shape 17"/>
          <p:cNvSpPr/>
          <p:nvPr/>
        </p:nvSpPr>
        <p:spPr>
          <a:xfrm>
            <a:off x="548640" y="5138928"/>
            <a:ext cx="5394960" cy="1033272"/>
          </a:xfrm>
          <a:prstGeom prst="roundRect">
            <a:avLst>
              <a:gd name="adj" fmla="val 10619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85800" y="5212080"/>
            <a:ext cx="5120640" cy="88696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 + 9 = 5 + 5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⇒ 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17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девяти членов равна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даже если первый член и разность не известны</a:t>
            </a:r>
            <a:endParaRPr lang="ru-RU" sz="1700" dirty="0"/>
          </a:p>
        </p:txBody>
      </p:sp>
      <p:sp>
        <p:nvSpPr>
          <p:cNvPr id="22" name="Shape 19"/>
          <p:cNvSpPr/>
          <p:nvPr/>
        </p:nvSpPr>
        <p:spPr>
          <a:xfrm>
            <a:off x="6099048" y="1554480"/>
            <a:ext cx="91" cy="461772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263640" y="1517904"/>
            <a:ext cx="5376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о прямоугольном треугольнике</a:t>
            </a:r>
            <a:endParaRPr lang="ru-RU" sz="1700" dirty="0"/>
          </a:p>
        </p:txBody>
      </p:sp>
      <p:sp>
        <p:nvSpPr>
          <p:cNvPr id="24" name="Text 21"/>
          <p:cNvSpPr/>
          <p:nvPr/>
        </p:nvSpPr>
        <p:spPr>
          <a:xfrm>
            <a:off x="6263640" y="1856232"/>
            <a:ext cx="5376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сторон — прогрессия 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где </a:t>
            </a:r>
            <a:r>
              <a:rPr lang="ru-RU" sz="16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endParaRPr lang="ru-RU" sz="1500" dirty="0"/>
          </a:p>
        </p:txBody>
      </p:sp>
      <p:sp>
        <p:nvSpPr>
          <p:cNvPr id="25" name="Shape 22"/>
          <p:cNvSpPr/>
          <p:nvPr/>
        </p:nvSpPr>
        <p:spPr>
          <a:xfrm>
            <a:off x="6995160" y="2788920"/>
            <a:ext cx="1828800" cy="1371600"/>
          </a:xfrm>
          <a:custGeom>
            <a:avLst/>
            <a:gdLst/>
            <a:ahLst/>
            <a:cxnLst/>
            <a:rect l="l" t="t" r="r" b="b"/>
            <a:pathLst>
              <a:path w="1828800" h="1371600">
                <a:moveTo>
                  <a:pt x="0" y="1371600"/>
                </a:moveTo>
                <a:lnTo>
                  <a:pt x="0" y="0"/>
                </a:lnTo>
                <a:lnTo>
                  <a:pt x="1828800" y="1371600"/>
                </a:lnTo>
                <a:close/>
              </a:path>
            </a:pathLst>
          </a:custGeom>
          <a:solidFill>
            <a:srgbClr val="EEF3F8"/>
          </a:solidFill>
          <a:ln w="28575">
            <a:solidFill>
              <a:srgbClr val="1F4E79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995160" y="4005072"/>
            <a:ext cx="155448" cy="155448"/>
          </a:xfrm>
          <a:custGeom>
            <a:avLst/>
            <a:gdLst/>
            <a:ahLst/>
            <a:cxnLst/>
            <a:rect l="l" t="t" r="r" b="b"/>
            <a:pathLst>
              <a:path w="155448" h="155448">
                <a:moveTo>
                  <a:pt x="0" y="0"/>
                </a:moveTo>
                <a:lnTo>
                  <a:pt x="155448" y="0"/>
                </a:lnTo>
                <a:lnTo>
                  <a:pt x="155448" y="155448"/>
                </a:lnTo>
              </a:path>
            </a:pathLst>
          </a:custGeom>
          <a:ln w="15875">
            <a:solidFill>
              <a:srgbClr val="1F4E79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272784" y="3319272"/>
            <a:ext cx="71323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1800" dirty="0"/>
          </a:p>
        </p:txBody>
      </p:sp>
      <p:sp>
        <p:nvSpPr>
          <p:cNvPr id="28" name="Text 25"/>
          <p:cNvSpPr/>
          <p:nvPr/>
        </p:nvSpPr>
        <p:spPr>
          <a:xfrm>
            <a:off x="7680960" y="4206240"/>
            <a:ext cx="457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800" dirty="0"/>
          </a:p>
        </p:txBody>
      </p:sp>
      <p:sp>
        <p:nvSpPr>
          <p:cNvPr id="29" name="Text 26"/>
          <p:cNvSpPr/>
          <p:nvPr/>
        </p:nvSpPr>
        <p:spPr>
          <a:xfrm>
            <a:off x="7730338" y="3070555"/>
            <a:ext cx="731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8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800" b="1" i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1800" dirty="0"/>
          </a:p>
        </p:txBody>
      </p:sp>
      <p:sp>
        <p:nvSpPr>
          <p:cNvPr id="30" name="Text 27"/>
          <p:cNvSpPr/>
          <p:nvPr/>
        </p:nvSpPr>
        <p:spPr>
          <a:xfrm>
            <a:off x="9098280" y="2350008"/>
            <a:ext cx="2542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 — большая сторона 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по теореме Пифагора:</a:t>
            </a:r>
            <a:endParaRPr lang="ru-RU" sz="1400" dirty="0"/>
          </a:p>
        </p:txBody>
      </p:sp>
      <p:sp>
        <p:nvSpPr>
          <p:cNvPr id="31" name="Text 28"/>
          <p:cNvSpPr/>
          <p:nvPr/>
        </p:nvSpPr>
        <p:spPr>
          <a:xfrm>
            <a:off x="8668512" y="2971800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32" name="Text 29"/>
          <p:cNvSpPr/>
          <p:nvPr/>
        </p:nvSpPr>
        <p:spPr>
          <a:xfrm>
            <a:off x="10332720" y="297180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(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33" name="Text 30"/>
          <p:cNvSpPr/>
          <p:nvPr/>
        </p:nvSpPr>
        <p:spPr>
          <a:xfrm>
            <a:off x="8668512" y="335584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34" name="Text 31"/>
          <p:cNvSpPr/>
          <p:nvPr/>
        </p:nvSpPr>
        <p:spPr>
          <a:xfrm>
            <a:off x="10332720" y="3355848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4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ad</a:t>
            </a:r>
            <a:endParaRPr lang="ru-RU" sz="1900" dirty="0"/>
          </a:p>
        </p:txBody>
      </p:sp>
      <p:sp>
        <p:nvSpPr>
          <p:cNvPr id="35" name="Text 32"/>
          <p:cNvSpPr/>
          <p:nvPr/>
        </p:nvSpPr>
        <p:spPr>
          <a:xfrm>
            <a:off x="8668512" y="3739896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endParaRPr lang="ru-RU" sz="1900" dirty="0"/>
          </a:p>
        </p:txBody>
      </p:sp>
      <p:sp>
        <p:nvSpPr>
          <p:cNvPr id="36" name="Text 33"/>
          <p:cNvSpPr/>
          <p:nvPr/>
        </p:nvSpPr>
        <p:spPr>
          <a:xfrm>
            <a:off x="10332720" y="3739896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4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1900" dirty="0"/>
          </a:p>
        </p:txBody>
      </p:sp>
      <p:sp>
        <p:nvSpPr>
          <p:cNvPr id="37" name="Text 34"/>
          <p:cNvSpPr/>
          <p:nvPr/>
        </p:nvSpPr>
        <p:spPr>
          <a:xfrm>
            <a:off x="10332720" y="417880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</a:t>
            </a:r>
            <a:r>
              <a:rPr lang="ru-RU" sz="14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4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&gt; 0</a:t>
            </a:r>
            <a:endParaRPr lang="ru-RU" sz="1300" dirty="0"/>
          </a:p>
        </p:txBody>
      </p:sp>
      <p:sp>
        <p:nvSpPr>
          <p:cNvPr id="38" name="Text 35"/>
          <p:cNvSpPr/>
          <p:nvPr/>
        </p:nvSpPr>
        <p:spPr>
          <a:xfrm>
            <a:off x="6263640" y="4654296"/>
            <a:ext cx="537667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0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</a:t>
            </a:r>
            <a:r>
              <a:rPr lang="ru-RU" sz="20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20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3</a:t>
            </a:r>
            <a:r>
              <a:rPr lang="ru-RU" sz="20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9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  </a:t>
            </a:r>
            <a:r>
              <a:rPr lang="ru-RU" sz="20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0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</a:t>
            </a:r>
            <a:r>
              <a:rPr lang="ru-RU" sz="20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9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  </a:t>
            </a:r>
            <a:r>
              <a:rPr lang="ru-RU" sz="20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0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0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20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5</a:t>
            </a:r>
            <a:r>
              <a:rPr lang="ru-RU" sz="20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2000" dirty="0"/>
          </a:p>
        </p:txBody>
      </p:sp>
      <p:sp>
        <p:nvSpPr>
          <p:cNvPr id="39" name="Shape 36"/>
          <p:cNvSpPr/>
          <p:nvPr/>
        </p:nvSpPr>
        <p:spPr>
          <a:xfrm>
            <a:off x="6263640" y="5257800"/>
            <a:ext cx="5376672" cy="914400"/>
          </a:xfrm>
          <a:prstGeom prst="roundRect">
            <a:avLst>
              <a:gd name="adj" fmla="val 12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6400800" y="5330952"/>
            <a:ext cx="5102352" cy="76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такой треугольник подобен «египетскому» треугольнику со сторонами 3, 4 и 5</a:t>
            </a:r>
            <a:endParaRPr lang="ru-RU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</a:t>
            </a:r>
            <a:r>
              <a:rPr lang="ru-RU" sz="3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членов: способ Гаусса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5 «Последовательности»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7</a:t>
            </a:r>
            <a:endParaRPr lang="ru-RU" sz="1100" dirty="0"/>
          </a:p>
        </p:txBody>
      </p:sp>
      <p:sp>
        <p:nvSpPr>
          <p:cNvPr id="9" name="Text 6"/>
          <p:cNvSpPr/>
          <p:nvPr/>
        </p:nvSpPr>
        <p:spPr>
          <a:xfrm>
            <a:off x="548640" y="1444752"/>
            <a:ext cx="5394960" cy="658368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buNone/>
            </a:pPr>
            <a:r>
              <a:rPr lang="ru-RU" sz="1600" b="1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Легенда:</a:t>
            </a:r>
            <a:r>
              <a:rPr lang="ru-RU" sz="16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девятилетний Гаусс быстро сложил натуральные числа от 1 до 100</a:t>
            </a:r>
            <a:endParaRPr lang="ru-RU" sz="1600" dirty="0"/>
          </a:p>
        </p:txBody>
      </p:sp>
      <p:sp>
        <p:nvSpPr>
          <p:cNvPr id="10" name="Shape 7"/>
          <p:cNvSpPr/>
          <p:nvPr/>
        </p:nvSpPr>
        <p:spPr>
          <a:xfrm>
            <a:off x="777240" y="2267712"/>
            <a:ext cx="4937760" cy="1207008"/>
          </a:xfrm>
          <a:custGeom>
            <a:avLst/>
            <a:gdLst/>
            <a:ahLst/>
            <a:cxnLst/>
            <a:rect l="l" t="t" r="r" b="b"/>
            <a:pathLst>
              <a:path w="4937760" h="1207008">
                <a:moveTo>
                  <a:pt x="0" y="1207008"/>
                </a:moveTo>
                <a:lnTo>
                  <a:pt x="7611" y="1112307"/>
                </a:lnTo>
                <a:lnTo>
                  <a:pt x="30396" y="1018190"/>
                </a:lnTo>
                <a:lnTo>
                  <a:pt x="68215" y="925238"/>
                </a:lnTo>
                <a:lnTo>
                  <a:pt x="120836" y="834022"/>
                </a:lnTo>
                <a:lnTo>
                  <a:pt x="187932" y="745106"/>
                </a:lnTo>
                <a:lnTo>
                  <a:pt x="269092" y="659038"/>
                </a:lnTo>
                <a:lnTo>
                  <a:pt x="363814" y="576348"/>
                </a:lnTo>
                <a:lnTo>
                  <a:pt x="471514" y="497546"/>
                </a:lnTo>
                <a:lnTo>
                  <a:pt x="591529" y="423119"/>
                </a:lnTo>
                <a:lnTo>
                  <a:pt x="723118" y="353524"/>
                </a:lnTo>
                <a:lnTo>
                  <a:pt x="865471" y="289192"/>
                </a:lnTo>
                <a:lnTo>
                  <a:pt x="1017709" y="230518"/>
                </a:lnTo>
                <a:lnTo>
                  <a:pt x="1178894" y="177865"/>
                </a:lnTo>
                <a:lnTo>
                  <a:pt x="1348032" y="131556"/>
                </a:lnTo>
                <a:lnTo>
                  <a:pt x="1524081" y="91878"/>
                </a:lnTo>
                <a:lnTo>
                  <a:pt x="1705954" y="59075"/>
                </a:lnTo>
                <a:lnTo>
                  <a:pt x="1892531" y="33350"/>
                </a:lnTo>
                <a:lnTo>
                  <a:pt x="2082662" y="14860"/>
                </a:lnTo>
                <a:lnTo>
                  <a:pt x="2275174" y="3721"/>
                </a:lnTo>
                <a:lnTo>
                  <a:pt x="2468880" y="0"/>
                </a:lnTo>
                <a:lnTo>
                  <a:pt x="2662586" y="3721"/>
                </a:lnTo>
                <a:lnTo>
                  <a:pt x="2855098" y="14860"/>
                </a:lnTo>
                <a:lnTo>
                  <a:pt x="3045229" y="33350"/>
                </a:lnTo>
                <a:lnTo>
                  <a:pt x="3231806" y="59075"/>
                </a:lnTo>
                <a:lnTo>
                  <a:pt x="3413679" y="91878"/>
                </a:lnTo>
                <a:lnTo>
                  <a:pt x="3589728" y="131556"/>
                </a:lnTo>
                <a:lnTo>
                  <a:pt x="3758866" y="177865"/>
                </a:lnTo>
                <a:lnTo>
                  <a:pt x="3920051" y="230518"/>
                </a:lnTo>
                <a:lnTo>
                  <a:pt x="4072289" y="289192"/>
                </a:lnTo>
                <a:lnTo>
                  <a:pt x="4214642" y="353524"/>
                </a:lnTo>
                <a:lnTo>
                  <a:pt x="4346231" y="423119"/>
                </a:lnTo>
                <a:lnTo>
                  <a:pt x="4466246" y="497546"/>
                </a:lnTo>
                <a:lnTo>
                  <a:pt x="4573946" y="576348"/>
                </a:lnTo>
                <a:lnTo>
                  <a:pt x="4668668" y="659038"/>
                </a:lnTo>
                <a:lnTo>
                  <a:pt x="4749828" y="745106"/>
                </a:lnTo>
                <a:lnTo>
                  <a:pt x="4816924" y="834022"/>
                </a:lnTo>
                <a:lnTo>
                  <a:pt x="4869545" y="925238"/>
                </a:lnTo>
                <a:lnTo>
                  <a:pt x="4907364" y="1018190"/>
                </a:lnTo>
                <a:lnTo>
                  <a:pt x="4930149" y="1112307"/>
                </a:lnTo>
                <a:lnTo>
                  <a:pt x="4937760" y="1207008"/>
                </a:lnTo>
              </a:path>
            </a:pathLst>
          </a:custGeom>
          <a:ln w="19050">
            <a:solidFill>
              <a:srgbClr val="D9711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017520" y="2295144"/>
            <a:ext cx="457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101</a:t>
            </a:r>
            <a:endParaRPr lang="ru-RU" sz="1300" dirty="0"/>
          </a:p>
        </p:txBody>
      </p:sp>
      <p:sp>
        <p:nvSpPr>
          <p:cNvPr id="12" name="Shape 9"/>
          <p:cNvSpPr/>
          <p:nvPr/>
        </p:nvSpPr>
        <p:spPr>
          <a:xfrm>
            <a:off x="1325880" y="2532888"/>
            <a:ext cx="3840480" cy="941832"/>
          </a:xfrm>
          <a:custGeom>
            <a:avLst/>
            <a:gdLst/>
            <a:ahLst/>
            <a:cxnLst/>
            <a:rect l="l" t="t" r="r" b="b"/>
            <a:pathLst>
              <a:path w="3840480" h="941832">
                <a:moveTo>
                  <a:pt x="0" y="941832"/>
                </a:moveTo>
                <a:lnTo>
                  <a:pt x="5919" y="867937"/>
                </a:lnTo>
                <a:lnTo>
                  <a:pt x="23641" y="794497"/>
                </a:lnTo>
                <a:lnTo>
                  <a:pt x="53056" y="721966"/>
                </a:lnTo>
                <a:lnTo>
                  <a:pt x="93983" y="650790"/>
                </a:lnTo>
                <a:lnTo>
                  <a:pt x="146170" y="581408"/>
                </a:lnTo>
                <a:lnTo>
                  <a:pt x="209294" y="514249"/>
                </a:lnTo>
                <a:lnTo>
                  <a:pt x="282966" y="449726"/>
                </a:lnTo>
                <a:lnTo>
                  <a:pt x="366733" y="388237"/>
                </a:lnTo>
                <a:lnTo>
                  <a:pt x="460078" y="330161"/>
                </a:lnTo>
                <a:lnTo>
                  <a:pt x="562425" y="275856"/>
                </a:lnTo>
                <a:lnTo>
                  <a:pt x="673144" y="225657"/>
                </a:lnTo>
                <a:lnTo>
                  <a:pt x="791551" y="179874"/>
                </a:lnTo>
                <a:lnTo>
                  <a:pt x="916917" y="138788"/>
                </a:lnTo>
                <a:lnTo>
                  <a:pt x="1048469" y="102654"/>
                </a:lnTo>
                <a:lnTo>
                  <a:pt x="1185396" y="71693"/>
                </a:lnTo>
                <a:lnTo>
                  <a:pt x="1326853" y="46097"/>
                </a:lnTo>
                <a:lnTo>
                  <a:pt x="1471969" y="26023"/>
                </a:lnTo>
                <a:lnTo>
                  <a:pt x="1619848" y="11596"/>
                </a:lnTo>
                <a:lnTo>
                  <a:pt x="1769580" y="2903"/>
                </a:lnTo>
                <a:lnTo>
                  <a:pt x="1920240" y="0"/>
                </a:lnTo>
                <a:lnTo>
                  <a:pt x="2070900" y="2903"/>
                </a:lnTo>
                <a:lnTo>
                  <a:pt x="2220632" y="11596"/>
                </a:lnTo>
                <a:lnTo>
                  <a:pt x="2368511" y="26023"/>
                </a:lnTo>
                <a:lnTo>
                  <a:pt x="2513627" y="46097"/>
                </a:lnTo>
                <a:lnTo>
                  <a:pt x="2655084" y="71693"/>
                </a:lnTo>
                <a:lnTo>
                  <a:pt x="2792011" y="102654"/>
                </a:lnTo>
                <a:lnTo>
                  <a:pt x="2923563" y="138788"/>
                </a:lnTo>
                <a:lnTo>
                  <a:pt x="3048929" y="179874"/>
                </a:lnTo>
                <a:lnTo>
                  <a:pt x="3167336" y="225657"/>
                </a:lnTo>
                <a:lnTo>
                  <a:pt x="3278055" y="275856"/>
                </a:lnTo>
                <a:lnTo>
                  <a:pt x="3380402" y="330161"/>
                </a:lnTo>
                <a:lnTo>
                  <a:pt x="3473747" y="388237"/>
                </a:lnTo>
                <a:lnTo>
                  <a:pt x="3557514" y="449726"/>
                </a:lnTo>
                <a:lnTo>
                  <a:pt x="3631186" y="514249"/>
                </a:lnTo>
                <a:lnTo>
                  <a:pt x="3694310" y="581408"/>
                </a:lnTo>
                <a:lnTo>
                  <a:pt x="3746497" y="650790"/>
                </a:lnTo>
                <a:lnTo>
                  <a:pt x="3787424" y="721966"/>
                </a:lnTo>
                <a:lnTo>
                  <a:pt x="3816839" y="794497"/>
                </a:lnTo>
                <a:lnTo>
                  <a:pt x="3834561" y="867937"/>
                </a:lnTo>
                <a:lnTo>
                  <a:pt x="3840480" y="941832"/>
                </a:lnTo>
              </a:path>
            </a:pathLst>
          </a:custGeom>
          <a:ln w="19050">
            <a:solidFill>
              <a:srgbClr val="D9711C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3017520" y="2560320"/>
            <a:ext cx="457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101</a:t>
            </a:r>
            <a:endParaRPr lang="ru-RU" sz="1300" dirty="0"/>
          </a:p>
        </p:txBody>
      </p:sp>
      <p:sp>
        <p:nvSpPr>
          <p:cNvPr id="14" name="Shape 11"/>
          <p:cNvSpPr/>
          <p:nvPr/>
        </p:nvSpPr>
        <p:spPr>
          <a:xfrm>
            <a:off x="1874520" y="2798064"/>
            <a:ext cx="2743200" cy="676656"/>
          </a:xfrm>
          <a:custGeom>
            <a:avLst/>
            <a:gdLst/>
            <a:ahLst/>
            <a:cxnLst/>
            <a:rect l="l" t="t" r="r" b="b"/>
            <a:pathLst>
              <a:path w="2743200" h="676656">
                <a:moveTo>
                  <a:pt x="0" y="676656"/>
                </a:moveTo>
                <a:lnTo>
                  <a:pt x="4228" y="623566"/>
                </a:lnTo>
                <a:lnTo>
                  <a:pt x="16887" y="570804"/>
                </a:lnTo>
                <a:lnTo>
                  <a:pt x="37897" y="518694"/>
                </a:lnTo>
                <a:lnTo>
                  <a:pt x="67131" y="467558"/>
                </a:lnTo>
                <a:lnTo>
                  <a:pt x="104407" y="417711"/>
                </a:lnTo>
                <a:lnTo>
                  <a:pt x="149495" y="369461"/>
                </a:lnTo>
                <a:lnTo>
                  <a:pt x="202119" y="323104"/>
                </a:lnTo>
                <a:lnTo>
                  <a:pt x="261952" y="278928"/>
                </a:lnTo>
                <a:lnTo>
                  <a:pt x="328627" y="237203"/>
                </a:lnTo>
                <a:lnTo>
                  <a:pt x="401732" y="198188"/>
                </a:lnTo>
                <a:lnTo>
                  <a:pt x="480817" y="162123"/>
                </a:lnTo>
                <a:lnTo>
                  <a:pt x="565394" y="129230"/>
                </a:lnTo>
                <a:lnTo>
                  <a:pt x="654941" y="99712"/>
                </a:lnTo>
                <a:lnTo>
                  <a:pt x="748907" y="73751"/>
                </a:lnTo>
                <a:lnTo>
                  <a:pt x="846711" y="51507"/>
                </a:lnTo>
                <a:lnTo>
                  <a:pt x="947752" y="33118"/>
                </a:lnTo>
                <a:lnTo>
                  <a:pt x="1051406" y="18696"/>
                </a:lnTo>
                <a:lnTo>
                  <a:pt x="1157034" y="8331"/>
                </a:lnTo>
                <a:lnTo>
                  <a:pt x="1263986" y="2086"/>
                </a:lnTo>
                <a:lnTo>
                  <a:pt x="1371600" y="0"/>
                </a:lnTo>
                <a:lnTo>
                  <a:pt x="1479214" y="2086"/>
                </a:lnTo>
                <a:lnTo>
                  <a:pt x="1586166" y="8331"/>
                </a:lnTo>
                <a:lnTo>
                  <a:pt x="1691794" y="18696"/>
                </a:lnTo>
                <a:lnTo>
                  <a:pt x="1795448" y="33118"/>
                </a:lnTo>
                <a:lnTo>
                  <a:pt x="1896489" y="51507"/>
                </a:lnTo>
                <a:lnTo>
                  <a:pt x="1994293" y="73751"/>
                </a:lnTo>
                <a:lnTo>
                  <a:pt x="2088259" y="99712"/>
                </a:lnTo>
                <a:lnTo>
                  <a:pt x="2177806" y="129230"/>
                </a:lnTo>
                <a:lnTo>
                  <a:pt x="2262383" y="162123"/>
                </a:lnTo>
                <a:lnTo>
                  <a:pt x="2341468" y="198188"/>
                </a:lnTo>
                <a:lnTo>
                  <a:pt x="2414573" y="237203"/>
                </a:lnTo>
                <a:lnTo>
                  <a:pt x="2481248" y="278928"/>
                </a:lnTo>
                <a:lnTo>
                  <a:pt x="2541081" y="323104"/>
                </a:lnTo>
                <a:lnTo>
                  <a:pt x="2593705" y="369461"/>
                </a:lnTo>
                <a:lnTo>
                  <a:pt x="2638793" y="417711"/>
                </a:lnTo>
                <a:lnTo>
                  <a:pt x="2676069" y="467558"/>
                </a:lnTo>
                <a:lnTo>
                  <a:pt x="2705303" y="518694"/>
                </a:lnTo>
                <a:lnTo>
                  <a:pt x="2726313" y="570804"/>
                </a:lnTo>
                <a:lnTo>
                  <a:pt x="2738972" y="623566"/>
                </a:lnTo>
                <a:lnTo>
                  <a:pt x="2743200" y="676656"/>
                </a:lnTo>
              </a:path>
            </a:pathLst>
          </a:custGeom>
          <a:ln w="19050">
            <a:solidFill>
              <a:srgbClr val="D9711C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017520" y="2825496"/>
            <a:ext cx="457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101</a:t>
            </a:r>
            <a:endParaRPr lang="ru-RU" sz="1300" dirty="0"/>
          </a:p>
        </p:txBody>
      </p:sp>
      <p:sp>
        <p:nvSpPr>
          <p:cNvPr id="16" name="Shape 13"/>
          <p:cNvSpPr/>
          <p:nvPr/>
        </p:nvSpPr>
        <p:spPr>
          <a:xfrm>
            <a:off x="2971800" y="3072384"/>
            <a:ext cx="548640" cy="402336"/>
          </a:xfrm>
          <a:custGeom>
            <a:avLst/>
            <a:gdLst/>
            <a:ahLst/>
            <a:cxnLst/>
            <a:rect l="l" t="t" r="r" b="b"/>
            <a:pathLst>
              <a:path w="548640" h="402336">
                <a:moveTo>
                  <a:pt x="0" y="402336"/>
                </a:moveTo>
                <a:lnTo>
                  <a:pt x="846" y="370769"/>
                </a:lnTo>
                <a:lnTo>
                  <a:pt x="3377" y="339397"/>
                </a:lnTo>
                <a:lnTo>
                  <a:pt x="7579" y="308413"/>
                </a:lnTo>
                <a:lnTo>
                  <a:pt x="13426" y="278007"/>
                </a:lnTo>
                <a:lnTo>
                  <a:pt x="20881" y="248369"/>
                </a:lnTo>
                <a:lnTo>
                  <a:pt x="29899" y="219679"/>
                </a:lnTo>
                <a:lnTo>
                  <a:pt x="40424" y="192116"/>
                </a:lnTo>
                <a:lnTo>
                  <a:pt x="52390" y="165849"/>
                </a:lnTo>
                <a:lnTo>
                  <a:pt x="65725" y="141040"/>
                </a:lnTo>
                <a:lnTo>
                  <a:pt x="80346" y="117841"/>
                </a:lnTo>
                <a:lnTo>
                  <a:pt x="96163" y="96397"/>
                </a:lnTo>
                <a:lnTo>
                  <a:pt x="113079" y="76839"/>
                </a:lnTo>
                <a:lnTo>
                  <a:pt x="130988" y="59288"/>
                </a:lnTo>
                <a:lnTo>
                  <a:pt x="149781" y="43852"/>
                </a:lnTo>
                <a:lnTo>
                  <a:pt x="169342" y="30626"/>
                </a:lnTo>
                <a:lnTo>
                  <a:pt x="189550" y="19692"/>
                </a:lnTo>
                <a:lnTo>
                  <a:pt x="210281" y="11117"/>
                </a:lnTo>
                <a:lnTo>
                  <a:pt x="231407" y="4953"/>
                </a:lnTo>
                <a:lnTo>
                  <a:pt x="252797" y="1240"/>
                </a:lnTo>
                <a:lnTo>
                  <a:pt x="274320" y="0"/>
                </a:lnTo>
                <a:lnTo>
                  <a:pt x="295843" y="1240"/>
                </a:lnTo>
                <a:lnTo>
                  <a:pt x="317233" y="4953"/>
                </a:lnTo>
                <a:lnTo>
                  <a:pt x="338359" y="11117"/>
                </a:lnTo>
                <a:lnTo>
                  <a:pt x="359090" y="19692"/>
                </a:lnTo>
                <a:lnTo>
                  <a:pt x="379298" y="30626"/>
                </a:lnTo>
                <a:lnTo>
                  <a:pt x="398859" y="43852"/>
                </a:lnTo>
                <a:lnTo>
                  <a:pt x="417652" y="59288"/>
                </a:lnTo>
                <a:lnTo>
                  <a:pt x="435561" y="76839"/>
                </a:lnTo>
                <a:lnTo>
                  <a:pt x="452477" y="96397"/>
                </a:lnTo>
                <a:lnTo>
                  <a:pt x="468294" y="117841"/>
                </a:lnTo>
                <a:lnTo>
                  <a:pt x="482915" y="141040"/>
                </a:lnTo>
                <a:lnTo>
                  <a:pt x="496250" y="165849"/>
                </a:lnTo>
                <a:lnTo>
                  <a:pt x="508216" y="192116"/>
                </a:lnTo>
                <a:lnTo>
                  <a:pt x="518741" y="219679"/>
                </a:lnTo>
                <a:lnTo>
                  <a:pt x="527759" y="248369"/>
                </a:lnTo>
                <a:lnTo>
                  <a:pt x="535214" y="278007"/>
                </a:lnTo>
                <a:lnTo>
                  <a:pt x="541061" y="308413"/>
                </a:lnTo>
                <a:lnTo>
                  <a:pt x="545263" y="339397"/>
                </a:lnTo>
                <a:lnTo>
                  <a:pt x="547794" y="370769"/>
                </a:lnTo>
                <a:lnTo>
                  <a:pt x="548640" y="402336"/>
                </a:lnTo>
              </a:path>
            </a:pathLst>
          </a:custGeom>
          <a:ln w="19050">
            <a:solidFill>
              <a:srgbClr val="D9711C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3017520" y="3099816"/>
            <a:ext cx="457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101</a:t>
            </a:r>
            <a:endParaRPr lang="ru-RU" sz="1300" dirty="0"/>
          </a:p>
        </p:txBody>
      </p:sp>
      <p:sp>
        <p:nvSpPr>
          <p:cNvPr id="18" name="Text 15"/>
          <p:cNvSpPr/>
          <p:nvPr/>
        </p:nvSpPr>
        <p:spPr>
          <a:xfrm>
            <a:off x="512064" y="349300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1900" dirty="0"/>
          </a:p>
        </p:txBody>
      </p:sp>
      <p:sp>
        <p:nvSpPr>
          <p:cNvPr id="19" name="Text 16"/>
          <p:cNvSpPr/>
          <p:nvPr/>
        </p:nvSpPr>
        <p:spPr>
          <a:xfrm>
            <a:off x="1060704" y="349300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900" dirty="0"/>
          </a:p>
        </p:txBody>
      </p:sp>
      <p:sp>
        <p:nvSpPr>
          <p:cNvPr id="20" name="Text 17"/>
          <p:cNvSpPr/>
          <p:nvPr/>
        </p:nvSpPr>
        <p:spPr>
          <a:xfrm>
            <a:off x="1609344" y="349300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900" dirty="0"/>
          </a:p>
        </p:txBody>
      </p:sp>
      <p:sp>
        <p:nvSpPr>
          <p:cNvPr id="21" name="Text 18"/>
          <p:cNvSpPr/>
          <p:nvPr/>
        </p:nvSpPr>
        <p:spPr>
          <a:xfrm>
            <a:off x="2157984" y="349300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</a:t>
            </a:r>
            <a:endParaRPr lang="ru-RU" sz="1800" dirty="0"/>
          </a:p>
        </p:txBody>
      </p:sp>
      <p:sp>
        <p:nvSpPr>
          <p:cNvPr id="22" name="Text 19"/>
          <p:cNvSpPr/>
          <p:nvPr/>
        </p:nvSpPr>
        <p:spPr>
          <a:xfrm>
            <a:off x="2706624" y="349300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50</a:t>
            </a:r>
            <a:endParaRPr lang="ru-RU" sz="1900" dirty="0"/>
          </a:p>
        </p:txBody>
      </p:sp>
      <p:sp>
        <p:nvSpPr>
          <p:cNvPr id="23" name="Text 20"/>
          <p:cNvSpPr/>
          <p:nvPr/>
        </p:nvSpPr>
        <p:spPr>
          <a:xfrm>
            <a:off x="3255264" y="349300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51</a:t>
            </a:r>
            <a:endParaRPr lang="ru-RU" sz="1900" dirty="0"/>
          </a:p>
        </p:txBody>
      </p:sp>
      <p:sp>
        <p:nvSpPr>
          <p:cNvPr id="24" name="Text 21"/>
          <p:cNvSpPr/>
          <p:nvPr/>
        </p:nvSpPr>
        <p:spPr>
          <a:xfrm>
            <a:off x="3803904" y="349300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</a:t>
            </a:r>
            <a:endParaRPr lang="ru-RU" sz="1800" dirty="0"/>
          </a:p>
        </p:txBody>
      </p:sp>
      <p:sp>
        <p:nvSpPr>
          <p:cNvPr id="25" name="Text 22"/>
          <p:cNvSpPr/>
          <p:nvPr/>
        </p:nvSpPr>
        <p:spPr>
          <a:xfrm>
            <a:off x="4352544" y="349300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98</a:t>
            </a:r>
            <a:endParaRPr lang="ru-RU" sz="1900" dirty="0"/>
          </a:p>
        </p:txBody>
      </p:sp>
      <p:sp>
        <p:nvSpPr>
          <p:cNvPr id="26" name="Text 23"/>
          <p:cNvSpPr/>
          <p:nvPr/>
        </p:nvSpPr>
        <p:spPr>
          <a:xfrm>
            <a:off x="4901184" y="349300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99</a:t>
            </a:r>
            <a:endParaRPr lang="ru-RU" sz="1900" dirty="0"/>
          </a:p>
        </p:txBody>
      </p:sp>
      <p:sp>
        <p:nvSpPr>
          <p:cNvPr id="27" name="Text 24"/>
          <p:cNvSpPr/>
          <p:nvPr/>
        </p:nvSpPr>
        <p:spPr>
          <a:xfrm>
            <a:off x="5449824" y="3493008"/>
            <a:ext cx="5303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100</a:t>
            </a:r>
            <a:endParaRPr lang="ru-RU" sz="1900" dirty="0"/>
          </a:p>
        </p:txBody>
      </p:sp>
      <p:sp>
        <p:nvSpPr>
          <p:cNvPr id="28" name="Text 25"/>
          <p:cNvSpPr/>
          <p:nvPr/>
        </p:nvSpPr>
        <p:spPr>
          <a:xfrm>
            <a:off x="548640" y="4014216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 + 100 = 2 + 99 = … = 50 + 51 = 101</a:t>
            </a:r>
            <a:endParaRPr lang="ru-RU" sz="2000" dirty="0"/>
          </a:p>
        </p:txBody>
      </p:sp>
      <p:sp>
        <p:nvSpPr>
          <p:cNvPr id="29" name="Shape 26"/>
          <p:cNvSpPr/>
          <p:nvPr/>
        </p:nvSpPr>
        <p:spPr>
          <a:xfrm>
            <a:off x="548640" y="4526280"/>
            <a:ext cx="5394960" cy="658368"/>
          </a:xfrm>
          <a:prstGeom prst="roundRect">
            <a:avLst>
              <a:gd name="adj" fmla="val 16667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85800" y="4599432"/>
            <a:ext cx="5120640" cy="5120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суммы чисел, одинаково удалённых от концов ряда,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</a:t>
            </a:r>
            <a:endParaRPr lang="ru-RU" sz="1500" dirty="0"/>
          </a:p>
        </p:txBody>
      </p:sp>
      <p:sp>
        <p:nvSpPr>
          <p:cNvPr id="31" name="Shape 28"/>
          <p:cNvSpPr/>
          <p:nvPr/>
        </p:nvSpPr>
        <p:spPr>
          <a:xfrm>
            <a:off x="548640" y="5349240"/>
            <a:ext cx="5394960" cy="685800"/>
          </a:xfrm>
          <a:prstGeom prst="roundRect">
            <a:avLst>
              <a:gd name="adj" fmla="val 40000"/>
            </a:avLst>
          </a:prstGeom>
          <a:solidFill>
            <a:srgbClr val="E3F1E4"/>
          </a:solidFill>
          <a:ln w="15875">
            <a:solidFill>
              <a:srgbClr val="2E7D32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594360" y="5376672"/>
            <a:ext cx="5303520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таких пар 50:   </a:t>
            </a:r>
            <a:r>
              <a:rPr lang="ru-RU" sz="22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101 · 50 = 5050</a:t>
            </a:r>
            <a:endParaRPr lang="ru-RU" sz="2100" dirty="0"/>
          </a:p>
        </p:txBody>
      </p:sp>
      <p:sp>
        <p:nvSpPr>
          <p:cNvPr id="33" name="Shape 30"/>
          <p:cNvSpPr/>
          <p:nvPr/>
        </p:nvSpPr>
        <p:spPr>
          <a:xfrm>
            <a:off x="6099048" y="1554480"/>
            <a:ext cx="91" cy="461772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34" name="Text 31"/>
          <p:cNvSpPr/>
          <p:nvPr/>
        </p:nvSpPr>
        <p:spPr>
          <a:xfrm>
            <a:off x="6263640" y="1517904"/>
            <a:ext cx="5376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приём — для любой прогрессии</a:t>
            </a:r>
            <a:endParaRPr lang="ru-RU" sz="1700" dirty="0"/>
          </a:p>
        </p:txBody>
      </p:sp>
      <p:sp>
        <p:nvSpPr>
          <p:cNvPr id="35" name="Text 32"/>
          <p:cNvSpPr/>
          <p:nvPr/>
        </p:nvSpPr>
        <p:spPr>
          <a:xfrm>
            <a:off x="6291072" y="1938528"/>
            <a:ext cx="914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</a:t>
            </a:r>
            <a:r>
              <a:rPr lang="ru-RU" sz="21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ru-RU" sz="2100" dirty="0"/>
          </a:p>
        </p:txBody>
      </p:sp>
      <p:sp>
        <p:nvSpPr>
          <p:cNvPr id="36" name="Text 33"/>
          <p:cNvSpPr/>
          <p:nvPr/>
        </p:nvSpPr>
        <p:spPr>
          <a:xfrm>
            <a:off x="7269480" y="1938528"/>
            <a:ext cx="4023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… +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ru-RU" sz="2100" dirty="0"/>
          </a:p>
        </p:txBody>
      </p:sp>
      <p:sp>
        <p:nvSpPr>
          <p:cNvPr id="37" name="Text 34"/>
          <p:cNvSpPr/>
          <p:nvPr/>
        </p:nvSpPr>
        <p:spPr>
          <a:xfrm>
            <a:off x="6291072" y="2359152"/>
            <a:ext cx="914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</a:t>
            </a:r>
            <a:r>
              <a:rPr lang="ru-RU" sz="21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ru-RU" sz="2100" dirty="0"/>
          </a:p>
        </p:txBody>
      </p:sp>
      <p:sp>
        <p:nvSpPr>
          <p:cNvPr id="38" name="Text 35"/>
          <p:cNvSpPr/>
          <p:nvPr/>
        </p:nvSpPr>
        <p:spPr>
          <a:xfrm>
            <a:off x="7269480" y="2359152"/>
            <a:ext cx="4023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−1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… +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endParaRPr lang="ru-RU" sz="2100" dirty="0"/>
          </a:p>
        </p:txBody>
      </p:sp>
      <p:sp>
        <p:nvSpPr>
          <p:cNvPr id="39" name="Text 36"/>
          <p:cNvSpPr/>
          <p:nvPr/>
        </p:nvSpPr>
        <p:spPr>
          <a:xfrm>
            <a:off x="6291072" y="2779776"/>
            <a:ext cx="9144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</a:t>
            </a:r>
            <a:r>
              <a:rPr lang="ru-RU" sz="21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ru-RU" sz="2100" dirty="0"/>
          </a:p>
        </p:txBody>
      </p:sp>
      <p:sp>
        <p:nvSpPr>
          <p:cNvPr id="40" name="Text 37"/>
          <p:cNvSpPr/>
          <p:nvPr/>
        </p:nvSpPr>
        <p:spPr>
          <a:xfrm>
            <a:off x="7269480" y="2779776"/>
            <a:ext cx="4023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 (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1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1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 · </a:t>
            </a:r>
            <a:r>
              <a:rPr lang="ru-RU" sz="21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ru-RU" sz="2100" dirty="0"/>
          </a:p>
        </p:txBody>
      </p:sp>
      <p:sp>
        <p:nvSpPr>
          <p:cNvPr id="41" name="Text 38"/>
          <p:cNvSpPr/>
          <p:nvPr/>
        </p:nvSpPr>
        <p:spPr>
          <a:xfrm>
            <a:off x="6263640" y="2194560"/>
            <a:ext cx="274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1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</a:t>
            </a:r>
            <a:endParaRPr lang="ru-RU" sz="2100" dirty="0"/>
          </a:p>
        </p:txBody>
      </p:sp>
      <p:sp>
        <p:nvSpPr>
          <p:cNvPr id="42" name="Shape 39"/>
          <p:cNvSpPr/>
          <p:nvPr/>
        </p:nvSpPr>
        <p:spPr>
          <a:xfrm>
            <a:off x="6583680" y="2779776"/>
            <a:ext cx="3749040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3" name="Text 40"/>
          <p:cNvSpPr/>
          <p:nvPr/>
        </p:nvSpPr>
        <p:spPr>
          <a:xfrm>
            <a:off x="6263640" y="3236976"/>
            <a:ext cx="5376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сложили почленно: сумма каждой пары 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baseline="-400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5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500" i="1" baseline="-400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4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пар 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ru-RU" sz="1400" dirty="0"/>
          </a:p>
        </p:txBody>
      </p:sp>
      <p:sp>
        <p:nvSpPr>
          <p:cNvPr id="44" name="Shape 41"/>
          <p:cNvSpPr/>
          <p:nvPr/>
        </p:nvSpPr>
        <p:spPr>
          <a:xfrm>
            <a:off x="6263640" y="3703320"/>
            <a:ext cx="5376672" cy="896112"/>
          </a:xfrm>
          <a:prstGeom prst="roundRect">
            <a:avLst>
              <a:gd name="adj" fmla="val 12245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45" name="Text 42"/>
          <p:cNvSpPr/>
          <p:nvPr/>
        </p:nvSpPr>
        <p:spPr>
          <a:xfrm>
            <a:off x="7877366" y="3953764"/>
            <a:ext cx="106299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S</a:t>
            </a:r>
            <a:r>
              <a:rPr lang="ru-RU" sz="2500" b="1" i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endParaRPr lang="ru-RU" sz="2500" dirty="0"/>
          </a:p>
        </p:txBody>
      </p:sp>
      <p:sp>
        <p:nvSpPr>
          <p:cNvPr id="46" name="Shape 43"/>
          <p:cNvSpPr/>
          <p:nvPr/>
        </p:nvSpPr>
        <p:spPr>
          <a:xfrm>
            <a:off x="8626031" y="4169664"/>
            <a:ext cx="991616" cy="91"/>
          </a:xfrm>
          <a:prstGeom prst="line">
            <a:avLst/>
          </a:prstGeom>
          <a:noFill/>
          <a:ln w="19050">
            <a:solidFill>
              <a:srgbClr val="1F4E79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8168831" y="3699764"/>
            <a:ext cx="190601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500" b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2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2500" b="1" i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ru-RU" sz="2500" dirty="0"/>
          </a:p>
        </p:txBody>
      </p:sp>
      <p:sp>
        <p:nvSpPr>
          <p:cNvPr id="48" name="Text 45"/>
          <p:cNvSpPr/>
          <p:nvPr/>
        </p:nvSpPr>
        <p:spPr>
          <a:xfrm>
            <a:off x="8168831" y="4188714"/>
            <a:ext cx="190601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500" dirty="0"/>
          </a:p>
        </p:txBody>
      </p:sp>
      <p:sp>
        <p:nvSpPr>
          <p:cNvPr id="49" name="Text 46"/>
          <p:cNvSpPr/>
          <p:nvPr/>
        </p:nvSpPr>
        <p:spPr>
          <a:xfrm>
            <a:off x="9709087" y="3953764"/>
            <a:ext cx="65532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5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· </a:t>
            </a:r>
            <a:r>
              <a:rPr lang="ru-RU" sz="25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endParaRPr lang="ru-RU" sz="2500" dirty="0"/>
          </a:p>
        </p:txBody>
      </p:sp>
      <p:sp>
        <p:nvSpPr>
          <p:cNvPr id="50" name="Text 47"/>
          <p:cNvSpPr/>
          <p:nvPr/>
        </p:nvSpPr>
        <p:spPr>
          <a:xfrm>
            <a:off x="6263640" y="4590288"/>
            <a:ext cx="537667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трёхзначные числа, кратные 7:  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105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112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 …;  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994</a:t>
            </a:r>
            <a:endParaRPr lang="ru-RU" sz="1500" dirty="0"/>
          </a:p>
        </p:txBody>
      </p:sp>
      <p:sp>
        <p:nvSpPr>
          <p:cNvPr id="51" name="Text 48"/>
          <p:cNvSpPr/>
          <p:nvPr/>
        </p:nvSpPr>
        <p:spPr>
          <a:xfrm>
            <a:off x="6400800" y="5148072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 </a:t>
            </a:r>
            <a:endParaRPr lang="ru-RU" sz="1700" dirty="0"/>
          </a:p>
        </p:txBody>
      </p:sp>
      <p:sp>
        <p:nvSpPr>
          <p:cNvPr id="52" name="Shape 49"/>
          <p:cNvSpPr/>
          <p:nvPr/>
        </p:nvSpPr>
        <p:spPr>
          <a:xfrm>
            <a:off x="6835140" y="5303520"/>
            <a:ext cx="1056132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53" name="Text 50"/>
          <p:cNvSpPr/>
          <p:nvPr/>
        </p:nvSpPr>
        <p:spPr>
          <a:xfrm>
            <a:off x="6377940" y="5029200"/>
            <a:ext cx="19705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994 − 105</a:t>
            </a:r>
            <a:endParaRPr lang="ru-RU" sz="1800" dirty="0"/>
          </a:p>
        </p:txBody>
      </p:sp>
      <p:sp>
        <p:nvSpPr>
          <p:cNvPr id="54" name="Text 51"/>
          <p:cNvSpPr/>
          <p:nvPr/>
        </p:nvSpPr>
        <p:spPr>
          <a:xfrm>
            <a:off x="6377940" y="5317236"/>
            <a:ext cx="19705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endParaRPr lang="ru-RU" sz="1800" dirty="0"/>
          </a:p>
        </p:txBody>
      </p:sp>
      <p:sp>
        <p:nvSpPr>
          <p:cNvPr id="55" name="Text 52"/>
          <p:cNvSpPr/>
          <p:nvPr/>
        </p:nvSpPr>
        <p:spPr>
          <a:xfrm>
            <a:off x="7982712" y="5148072"/>
            <a:ext cx="133593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+ 1 = 128</a:t>
            </a:r>
            <a:endParaRPr lang="ru-RU" sz="1800" dirty="0"/>
          </a:p>
        </p:txBody>
      </p:sp>
      <p:sp>
        <p:nvSpPr>
          <p:cNvPr id="56" name="Text 53"/>
          <p:cNvSpPr/>
          <p:nvPr/>
        </p:nvSpPr>
        <p:spPr>
          <a:xfrm>
            <a:off x="6400800" y="572414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 </a:t>
            </a:r>
            <a:endParaRPr lang="ru-RU" sz="1700" dirty="0"/>
          </a:p>
        </p:txBody>
      </p:sp>
      <p:sp>
        <p:nvSpPr>
          <p:cNvPr id="57" name="Shape 54"/>
          <p:cNvSpPr/>
          <p:nvPr/>
        </p:nvSpPr>
        <p:spPr>
          <a:xfrm>
            <a:off x="7178040" y="5879592"/>
            <a:ext cx="1056132" cy="91"/>
          </a:xfrm>
          <a:prstGeom prst="line">
            <a:avLst/>
          </a:prstGeom>
          <a:noFill/>
          <a:ln w="15875">
            <a:solidFill>
              <a:srgbClr val="2E7D32"/>
            </a:solidFill>
            <a:prstDash val="solid"/>
          </a:ln>
        </p:spPr>
      </p:sp>
      <p:sp>
        <p:nvSpPr>
          <p:cNvPr id="58" name="Text 55"/>
          <p:cNvSpPr/>
          <p:nvPr/>
        </p:nvSpPr>
        <p:spPr>
          <a:xfrm>
            <a:off x="6720840" y="5605272"/>
            <a:ext cx="19705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105 + 994</a:t>
            </a:r>
            <a:endParaRPr lang="ru-RU" sz="1800" dirty="0"/>
          </a:p>
        </p:txBody>
      </p:sp>
      <p:sp>
        <p:nvSpPr>
          <p:cNvPr id="59" name="Text 56"/>
          <p:cNvSpPr/>
          <p:nvPr/>
        </p:nvSpPr>
        <p:spPr>
          <a:xfrm>
            <a:off x="6720840" y="5893308"/>
            <a:ext cx="19705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800" dirty="0"/>
          </a:p>
        </p:txBody>
      </p:sp>
      <p:sp>
        <p:nvSpPr>
          <p:cNvPr id="60" name="Text 57"/>
          <p:cNvSpPr/>
          <p:nvPr/>
        </p:nvSpPr>
        <p:spPr>
          <a:xfrm>
            <a:off x="8325612" y="5724144"/>
            <a:ext cx="326989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· 128 = 1099 · 64 = 70 336</a:t>
            </a:r>
            <a:endParaRPr lang="ru-RU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</a:t>
            </a:r>
            <a:r>
              <a:rPr lang="ru-RU" sz="30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нечётных чисел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5 «Последовательности»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481328"/>
            <a:ext cx="5394960" cy="914400"/>
          </a:xfrm>
          <a:prstGeom prst="roundRect">
            <a:avLst>
              <a:gd name="adj" fmla="val 12000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54480"/>
            <a:ext cx="5120640" cy="76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нечётные числа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7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…</a:t>
            </a:r>
            <a:endParaRPr lang="ru-RU" sz="15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прогрессия: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7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</a:t>
            </a:r>
            <a:endParaRPr lang="ru-RU" sz="1500" dirty="0"/>
          </a:p>
        </p:txBody>
      </p:sp>
      <p:sp>
        <p:nvSpPr>
          <p:cNvPr id="11" name="Shape 8"/>
          <p:cNvSpPr/>
          <p:nvPr/>
        </p:nvSpPr>
        <p:spPr>
          <a:xfrm>
            <a:off x="548640" y="2523744"/>
            <a:ext cx="5394960" cy="1280160"/>
          </a:xfrm>
          <a:prstGeom prst="roundRect">
            <a:avLst>
              <a:gd name="adj" fmla="val 8571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40080" y="2587752"/>
            <a:ext cx="52120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2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 + 3 + 5 + … + (2</a:t>
            </a:r>
            <a:r>
              <a:rPr lang="ru-RU" sz="22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2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endParaRPr lang="ru-RU" sz="2200" dirty="0"/>
          </a:p>
        </p:txBody>
      </p:sp>
      <p:sp>
        <p:nvSpPr>
          <p:cNvPr id="13" name="Text 10"/>
          <p:cNvSpPr/>
          <p:nvPr/>
        </p:nvSpPr>
        <p:spPr>
          <a:xfrm>
            <a:off x="1940941" y="3193288"/>
            <a:ext cx="462077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2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=</a:t>
            </a:r>
            <a:endParaRPr lang="ru-RU" sz="2200" dirty="0"/>
          </a:p>
        </p:txBody>
      </p:sp>
      <p:sp>
        <p:nvSpPr>
          <p:cNvPr id="14" name="Shape 11"/>
          <p:cNvSpPr/>
          <p:nvPr/>
        </p:nvSpPr>
        <p:spPr>
          <a:xfrm>
            <a:off x="2188845" y="3383280"/>
            <a:ext cx="1463548" cy="91"/>
          </a:xfrm>
          <a:prstGeom prst="line">
            <a:avLst/>
          </a:prstGeom>
          <a:noFill/>
          <a:ln w="16669">
            <a:solidFill>
              <a:srgbClr val="1F4E7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1731645" y="3048000"/>
            <a:ext cx="237794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2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 + (2</a:t>
            </a:r>
            <a:r>
              <a:rPr lang="ru-RU" sz="22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2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</a:t>
            </a:r>
            <a:endParaRPr lang="ru-RU" sz="2200" dirty="0"/>
          </a:p>
        </p:txBody>
      </p:sp>
      <p:sp>
        <p:nvSpPr>
          <p:cNvPr id="16" name="Text 13"/>
          <p:cNvSpPr/>
          <p:nvPr/>
        </p:nvSpPr>
        <p:spPr>
          <a:xfrm>
            <a:off x="1731645" y="3400044"/>
            <a:ext cx="2377948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2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200" dirty="0"/>
          </a:p>
        </p:txBody>
      </p:sp>
      <p:sp>
        <p:nvSpPr>
          <p:cNvPr id="17" name="Text 14"/>
          <p:cNvSpPr/>
          <p:nvPr/>
        </p:nvSpPr>
        <p:spPr>
          <a:xfrm>
            <a:off x="3743833" y="3193288"/>
            <a:ext cx="1243279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2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· </a:t>
            </a:r>
            <a:r>
              <a:rPr lang="ru-RU" sz="22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2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2200" b="1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200" b="1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950208"/>
          <a:ext cx="539496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731520"/>
                <a:gridCol w="914400"/>
                <a:gridCol w="1234440"/>
                <a:gridCol w="1600200"/>
              </a:tblGrid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i="1" dirty="0">
                          <a:solidFill>
                            <a:srgbClr val="FFFFFF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сумма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 + 3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 + 3 + 5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 + 3 + 5 + 7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700" b="1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9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16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</a:tbl>
          </a:graphicData>
        </a:graphic>
      </p:graphicFrame>
      <p:sp>
        <p:nvSpPr>
          <p:cNvPr id="19" name="Shape 15"/>
          <p:cNvSpPr/>
          <p:nvPr/>
        </p:nvSpPr>
        <p:spPr>
          <a:xfrm>
            <a:off x="548640" y="5257800"/>
            <a:ext cx="5394960" cy="914400"/>
          </a:xfrm>
          <a:prstGeom prst="roundRect">
            <a:avLst>
              <a:gd name="adj" fmla="val 12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685800" y="5330952"/>
            <a:ext cx="5120640" cy="76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индукции: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из 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 + 3 + … + (2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− 1) = 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следует, что сумма первых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нечётных чисел равна 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(2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+ 1) = (</a:t>
            </a:r>
            <a:r>
              <a:rPr lang="ru-RU" sz="17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k</a:t>
            </a:r>
            <a:r>
              <a:rPr lang="ru-RU" sz="17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+ 1)</a:t>
            </a:r>
            <a:r>
              <a:rPr lang="ru-RU" sz="17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500" dirty="0"/>
          </a:p>
        </p:txBody>
      </p:sp>
      <p:sp>
        <p:nvSpPr>
          <p:cNvPr id="21" name="Shape 17"/>
          <p:cNvSpPr/>
          <p:nvPr/>
        </p:nvSpPr>
        <p:spPr>
          <a:xfrm>
            <a:off x="6099048" y="1554480"/>
            <a:ext cx="91" cy="461772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6492240" y="3721608"/>
            <a:ext cx="530352" cy="530352"/>
          </a:xfrm>
          <a:prstGeom prst="rect">
            <a:avLst/>
          </a:prstGeom>
          <a:solidFill>
            <a:srgbClr val="BFD7EE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6492240" y="3191256"/>
            <a:ext cx="530352" cy="530352"/>
          </a:xfrm>
          <a:prstGeom prst="rect">
            <a:avLst/>
          </a:prstGeom>
          <a:solidFill>
            <a:srgbClr val="E4EEF8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6492240" y="2660904"/>
            <a:ext cx="530352" cy="530352"/>
          </a:xfrm>
          <a:prstGeom prst="rect">
            <a:avLst/>
          </a:prstGeom>
          <a:solidFill>
            <a:srgbClr val="BFD7EE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492240" y="2130552"/>
            <a:ext cx="530352" cy="530352"/>
          </a:xfrm>
          <a:prstGeom prst="rect">
            <a:avLst/>
          </a:prstGeom>
          <a:solidFill>
            <a:srgbClr val="E4EEF8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26" name="Shape 22"/>
          <p:cNvSpPr/>
          <p:nvPr/>
        </p:nvSpPr>
        <p:spPr>
          <a:xfrm>
            <a:off x="6492240" y="1600200"/>
            <a:ext cx="530352" cy="530352"/>
          </a:xfrm>
          <a:prstGeom prst="rect">
            <a:avLst/>
          </a:prstGeom>
          <a:solidFill>
            <a:srgbClr val="FCEBDD"/>
          </a:solidFill>
          <a:ln w="9525">
            <a:solidFill>
              <a:srgbClr val="D9711C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7022592" y="3721608"/>
            <a:ext cx="530352" cy="530352"/>
          </a:xfrm>
          <a:prstGeom prst="rect">
            <a:avLst/>
          </a:prstGeom>
          <a:solidFill>
            <a:srgbClr val="E4EEF8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28" name="Shape 24"/>
          <p:cNvSpPr/>
          <p:nvPr/>
        </p:nvSpPr>
        <p:spPr>
          <a:xfrm>
            <a:off x="7022592" y="3191256"/>
            <a:ext cx="530352" cy="530352"/>
          </a:xfrm>
          <a:prstGeom prst="rect">
            <a:avLst/>
          </a:prstGeom>
          <a:solidFill>
            <a:srgbClr val="E4EEF8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7022592" y="2660904"/>
            <a:ext cx="530352" cy="530352"/>
          </a:xfrm>
          <a:prstGeom prst="rect">
            <a:avLst/>
          </a:prstGeom>
          <a:solidFill>
            <a:srgbClr val="BFD7EE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30" name="Shape 26"/>
          <p:cNvSpPr/>
          <p:nvPr/>
        </p:nvSpPr>
        <p:spPr>
          <a:xfrm>
            <a:off x="7022592" y="2130552"/>
            <a:ext cx="530352" cy="530352"/>
          </a:xfrm>
          <a:prstGeom prst="rect">
            <a:avLst/>
          </a:prstGeom>
          <a:solidFill>
            <a:srgbClr val="E4EEF8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31" name="Shape 27"/>
          <p:cNvSpPr/>
          <p:nvPr/>
        </p:nvSpPr>
        <p:spPr>
          <a:xfrm>
            <a:off x="7022592" y="1600200"/>
            <a:ext cx="530352" cy="530352"/>
          </a:xfrm>
          <a:prstGeom prst="rect">
            <a:avLst/>
          </a:prstGeom>
          <a:solidFill>
            <a:srgbClr val="FCEBDD"/>
          </a:solidFill>
          <a:ln w="9525">
            <a:solidFill>
              <a:srgbClr val="D9711C"/>
            </a:solidFill>
            <a:prstDash val="solid"/>
          </a:ln>
        </p:spPr>
      </p:sp>
      <p:sp>
        <p:nvSpPr>
          <p:cNvPr id="32" name="Shape 28"/>
          <p:cNvSpPr/>
          <p:nvPr/>
        </p:nvSpPr>
        <p:spPr>
          <a:xfrm>
            <a:off x="7552944" y="3721608"/>
            <a:ext cx="530352" cy="530352"/>
          </a:xfrm>
          <a:prstGeom prst="rect">
            <a:avLst/>
          </a:prstGeom>
          <a:solidFill>
            <a:srgbClr val="BFD7EE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33" name="Shape 29"/>
          <p:cNvSpPr/>
          <p:nvPr/>
        </p:nvSpPr>
        <p:spPr>
          <a:xfrm>
            <a:off x="7552944" y="3191256"/>
            <a:ext cx="530352" cy="530352"/>
          </a:xfrm>
          <a:prstGeom prst="rect">
            <a:avLst/>
          </a:prstGeom>
          <a:solidFill>
            <a:srgbClr val="BFD7EE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34" name="Shape 30"/>
          <p:cNvSpPr/>
          <p:nvPr/>
        </p:nvSpPr>
        <p:spPr>
          <a:xfrm>
            <a:off x="7552944" y="2660904"/>
            <a:ext cx="530352" cy="530352"/>
          </a:xfrm>
          <a:prstGeom prst="rect">
            <a:avLst/>
          </a:prstGeom>
          <a:solidFill>
            <a:srgbClr val="BFD7EE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35" name="Shape 31"/>
          <p:cNvSpPr/>
          <p:nvPr/>
        </p:nvSpPr>
        <p:spPr>
          <a:xfrm>
            <a:off x="7552944" y="2130552"/>
            <a:ext cx="530352" cy="530352"/>
          </a:xfrm>
          <a:prstGeom prst="rect">
            <a:avLst/>
          </a:prstGeom>
          <a:solidFill>
            <a:srgbClr val="E4EEF8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36" name="Shape 32"/>
          <p:cNvSpPr/>
          <p:nvPr/>
        </p:nvSpPr>
        <p:spPr>
          <a:xfrm>
            <a:off x="7552944" y="1600200"/>
            <a:ext cx="530352" cy="530352"/>
          </a:xfrm>
          <a:prstGeom prst="rect">
            <a:avLst/>
          </a:prstGeom>
          <a:solidFill>
            <a:srgbClr val="FCEBDD"/>
          </a:solidFill>
          <a:ln w="9525">
            <a:solidFill>
              <a:srgbClr val="D9711C"/>
            </a:solidFill>
            <a:prstDash val="solid"/>
          </a:ln>
        </p:spPr>
      </p:sp>
      <p:sp>
        <p:nvSpPr>
          <p:cNvPr id="37" name="Shape 33"/>
          <p:cNvSpPr/>
          <p:nvPr/>
        </p:nvSpPr>
        <p:spPr>
          <a:xfrm>
            <a:off x="8083296" y="3721608"/>
            <a:ext cx="530352" cy="530352"/>
          </a:xfrm>
          <a:prstGeom prst="rect">
            <a:avLst/>
          </a:prstGeom>
          <a:solidFill>
            <a:srgbClr val="E4EEF8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38" name="Shape 34"/>
          <p:cNvSpPr/>
          <p:nvPr/>
        </p:nvSpPr>
        <p:spPr>
          <a:xfrm>
            <a:off x="8083296" y="3191256"/>
            <a:ext cx="530352" cy="530352"/>
          </a:xfrm>
          <a:prstGeom prst="rect">
            <a:avLst/>
          </a:prstGeom>
          <a:solidFill>
            <a:srgbClr val="E4EEF8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39" name="Shape 35"/>
          <p:cNvSpPr/>
          <p:nvPr/>
        </p:nvSpPr>
        <p:spPr>
          <a:xfrm>
            <a:off x="8083296" y="2660904"/>
            <a:ext cx="530352" cy="530352"/>
          </a:xfrm>
          <a:prstGeom prst="rect">
            <a:avLst/>
          </a:prstGeom>
          <a:solidFill>
            <a:srgbClr val="E4EEF8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40" name="Shape 36"/>
          <p:cNvSpPr/>
          <p:nvPr/>
        </p:nvSpPr>
        <p:spPr>
          <a:xfrm>
            <a:off x="8083296" y="2130552"/>
            <a:ext cx="530352" cy="530352"/>
          </a:xfrm>
          <a:prstGeom prst="rect">
            <a:avLst/>
          </a:prstGeom>
          <a:solidFill>
            <a:srgbClr val="E4EEF8"/>
          </a:solidFill>
          <a:ln w="9525">
            <a:solidFill>
              <a:srgbClr val="2D6497"/>
            </a:solidFill>
            <a:prstDash val="solid"/>
          </a:ln>
        </p:spPr>
      </p:sp>
      <p:sp>
        <p:nvSpPr>
          <p:cNvPr id="41" name="Shape 37"/>
          <p:cNvSpPr/>
          <p:nvPr/>
        </p:nvSpPr>
        <p:spPr>
          <a:xfrm>
            <a:off x="8083296" y="1600200"/>
            <a:ext cx="530352" cy="530352"/>
          </a:xfrm>
          <a:prstGeom prst="rect">
            <a:avLst/>
          </a:prstGeom>
          <a:solidFill>
            <a:srgbClr val="FCEBDD"/>
          </a:solidFill>
          <a:ln w="9525">
            <a:solidFill>
              <a:srgbClr val="D9711C"/>
            </a:solidFill>
            <a:prstDash val="solid"/>
          </a:ln>
        </p:spPr>
      </p:sp>
      <p:sp>
        <p:nvSpPr>
          <p:cNvPr id="42" name="Shape 38"/>
          <p:cNvSpPr/>
          <p:nvPr/>
        </p:nvSpPr>
        <p:spPr>
          <a:xfrm>
            <a:off x="8613648" y="3721608"/>
            <a:ext cx="530352" cy="530352"/>
          </a:xfrm>
          <a:prstGeom prst="rect">
            <a:avLst/>
          </a:prstGeom>
          <a:solidFill>
            <a:srgbClr val="FCEBDD"/>
          </a:solidFill>
          <a:ln w="9525">
            <a:solidFill>
              <a:srgbClr val="D9711C"/>
            </a:solidFill>
            <a:prstDash val="solid"/>
          </a:ln>
        </p:spPr>
      </p:sp>
      <p:sp>
        <p:nvSpPr>
          <p:cNvPr id="43" name="Shape 39"/>
          <p:cNvSpPr/>
          <p:nvPr/>
        </p:nvSpPr>
        <p:spPr>
          <a:xfrm>
            <a:off x="8613648" y="3191256"/>
            <a:ext cx="530352" cy="530352"/>
          </a:xfrm>
          <a:prstGeom prst="rect">
            <a:avLst/>
          </a:prstGeom>
          <a:solidFill>
            <a:srgbClr val="FCEBDD"/>
          </a:solidFill>
          <a:ln w="9525">
            <a:solidFill>
              <a:srgbClr val="D9711C"/>
            </a:solidFill>
            <a:prstDash val="solid"/>
          </a:ln>
        </p:spPr>
      </p:sp>
      <p:sp>
        <p:nvSpPr>
          <p:cNvPr id="44" name="Shape 40"/>
          <p:cNvSpPr/>
          <p:nvPr/>
        </p:nvSpPr>
        <p:spPr>
          <a:xfrm>
            <a:off x="8613648" y="2660904"/>
            <a:ext cx="530352" cy="530352"/>
          </a:xfrm>
          <a:prstGeom prst="rect">
            <a:avLst/>
          </a:prstGeom>
          <a:solidFill>
            <a:srgbClr val="FCEBDD"/>
          </a:solidFill>
          <a:ln w="9525">
            <a:solidFill>
              <a:srgbClr val="D9711C"/>
            </a:solidFill>
            <a:prstDash val="solid"/>
          </a:ln>
        </p:spPr>
      </p:sp>
      <p:sp>
        <p:nvSpPr>
          <p:cNvPr id="45" name="Shape 41"/>
          <p:cNvSpPr/>
          <p:nvPr/>
        </p:nvSpPr>
        <p:spPr>
          <a:xfrm>
            <a:off x="8613648" y="2130552"/>
            <a:ext cx="530352" cy="530352"/>
          </a:xfrm>
          <a:prstGeom prst="rect">
            <a:avLst/>
          </a:prstGeom>
          <a:solidFill>
            <a:srgbClr val="FCEBDD"/>
          </a:solidFill>
          <a:ln w="9525">
            <a:solidFill>
              <a:srgbClr val="D9711C"/>
            </a:solidFill>
            <a:prstDash val="solid"/>
          </a:ln>
        </p:spPr>
      </p:sp>
      <p:sp>
        <p:nvSpPr>
          <p:cNvPr id="46" name="Shape 42"/>
          <p:cNvSpPr/>
          <p:nvPr/>
        </p:nvSpPr>
        <p:spPr>
          <a:xfrm>
            <a:off x="8613648" y="1600200"/>
            <a:ext cx="530352" cy="530352"/>
          </a:xfrm>
          <a:prstGeom prst="rect">
            <a:avLst/>
          </a:prstGeom>
          <a:solidFill>
            <a:srgbClr val="FCEBDD"/>
          </a:solidFill>
          <a:ln w="9525">
            <a:solidFill>
              <a:srgbClr val="D9711C"/>
            </a:solidFill>
            <a:prstDash val="solid"/>
          </a:ln>
        </p:spPr>
      </p:sp>
      <p:sp>
        <p:nvSpPr>
          <p:cNvPr id="47" name="Shape 43"/>
          <p:cNvSpPr/>
          <p:nvPr/>
        </p:nvSpPr>
        <p:spPr>
          <a:xfrm>
            <a:off x="6492240" y="2130552"/>
            <a:ext cx="2121408" cy="2121408"/>
          </a:xfrm>
          <a:prstGeom prst="rect">
            <a:avLst/>
          </a:prstGeom>
          <a:ln w="28575">
            <a:solidFill>
              <a:srgbClr val="1F4E79"/>
            </a:solidFill>
            <a:prstDash val="solid"/>
          </a:ln>
        </p:spPr>
      </p:sp>
      <p:sp>
        <p:nvSpPr>
          <p:cNvPr id="48" name="Text 44"/>
          <p:cNvSpPr/>
          <p:nvPr/>
        </p:nvSpPr>
        <p:spPr>
          <a:xfrm>
            <a:off x="6492240" y="3721608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ru-RU" sz="1600" dirty="0"/>
          </a:p>
        </p:txBody>
      </p:sp>
      <p:sp>
        <p:nvSpPr>
          <p:cNvPr id="49" name="Text 45"/>
          <p:cNvSpPr/>
          <p:nvPr/>
        </p:nvSpPr>
        <p:spPr>
          <a:xfrm>
            <a:off x="7022592" y="3191256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ru-RU" sz="1600" dirty="0"/>
          </a:p>
        </p:txBody>
      </p:sp>
      <p:sp>
        <p:nvSpPr>
          <p:cNvPr id="50" name="Text 46"/>
          <p:cNvSpPr/>
          <p:nvPr/>
        </p:nvSpPr>
        <p:spPr>
          <a:xfrm>
            <a:off x="7552944" y="2660904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1600" dirty="0"/>
          </a:p>
        </p:txBody>
      </p:sp>
      <p:sp>
        <p:nvSpPr>
          <p:cNvPr id="51" name="Text 47"/>
          <p:cNvSpPr/>
          <p:nvPr/>
        </p:nvSpPr>
        <p:spPr>
          <a:xfrm>
            <a:off x="8083296" y="2130552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ru-RU" sz="1600" dirty="0"/>
          </a:p>
        </p:txBody>
      </p:sp>
      <p:sp>
        <p:nvSpPr>
          <p:cNvPr id="52" name="Text 48"/>
          <p:cNvSpPr/>
          <p:nvPr/>
        </p:nvSpPr>
        <p:spPr>
          <a:xfrm>
            <a:off x="8613648" y="16002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6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ru-RU" sz="1600" dirty="0"/>
          </a:p>
        </p:txBody>
      </p:sp>
      <p:sp>
        <p:nvSpPr>
          <p:cNvPr id="53" name="Shape 49"/>
          <p:cNvSpPr/>
          <p:nvPr/>
        </p:nvSpPr>
        <p:spPr>
          <a:xfrm>
            <a:off x="9418320" y="1828800"/>
            <a:ext cx="256032" cy="256032"/>
          </a:xfrm>
          <a:prstGeom prst="rect">
            <a:avLst/>
          </a:prstGeom>
          <a:solidFill>
            <a:srgbClr val="BFD7EE"/>
          </a:solidFill>
          <a:ln w="19050">
            <a:solidFill>
              <a:srgbClr val="1F4E79"/>
            </a:solidFill>
            <a:prstDash val="solid"/>
          </a:ln>
        </p:spPr>
      </p:sp>
      <p:sp>
        <p:nvSpPr>
          <p:cNvPr id="54" name="Text 50"/>
          <p:cNvSpPr/>
          <p:nvPr/>
        </p:nvSpPr>
        <p:spPr>
          <a:xfrm>
            <a:off x="9765792" y="1719072"/>
            <a:ext cx="1874520" cy="77724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ru-RU" sz="14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</a:t>
            </a:r>
            <a:r>
              <a:rPr lang="ru-RU" sz="16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 × 4</a:t>
            </a:r>
            <a:r>
              <a:rPr lang="ru-RU" sz="14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ru-RU" sz="1400" dirty="0"/>
          </a:p>
          <a:p>
            <a:pPr indent="0" marL="0">
              <a:spcAft>
                <a:spcPts val="200"/>
              </a:spcAft>
              <a:buNone/>
            </a:pPr>
            <a:r>
              <a:rPr lang="ru-RU" sz="16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 + 3 + 5 + 7 = 16</a:t>
            </a:r>
            <a:endParaRPr lang="ru-RU" sz="1400" dirty="0"/>
          </a:p>
        </p:txBody>
      </p:sp>
      <p:sp>
        <p:nvSpPr>
          <p:cNvPr id="55" name="Shape 51"/>
          <p:cNvSpPr/>
          <p:nvPr/>
        </p:nvSpPr>
        <p:spPr>
          <a:xfrm>
            <a:off x="9418320" y="2743200"/>
            <a:ext cx="256032" cy="256032"/>
          </a:xfrm>
          <a:prstGeom prst="rect">
            <a:avLst/>
          </a:prstGeom>
          <a:solidFill>
            <a:srgbClr val="FCEBDD"/>
          </a:solidFill>
          <a:ln w="19050">
            <a:solidFill>
              <a:srgbClr val="D9711C"/>
            </a:solidFill>
            <a:prstDash val="solid"/>
          </a:ln>
        </p:spPr>
      </p:sp>
      <p:sp>
        <p:nvSpPr>
          <p:cNvPr id="56" name="Text 52"/>
          <p:cNvSpPr/>
          <p:nvPr/>
        </p:nvSpPr>
        <p:spPr>
          <a:xfrm>
            <a:off x="9765792" y="2633472"/>
            <a:ext cx="1874520" cy="77724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t"/>
          <a:lstStyle/>
          <a:p>
            <a:pPr indent="0" marL="0">
              <a:spcAft>
                <a:spcPts val="200"/>
              </a:spcAft>
              <a:buNone/>
            </a:pPr>
            <a:r>
              <a:rPr lang="ru-RU" sz="14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«уголок»:</a:t>
            </a:r>
            <a:endParaRPr lang="ru-RU" sz="1400" dirty="0"/>
          </a:p>
          <a:p>
            <a:pPr indent="0" marL="0">
              <a:spcAft>
                <a:spcPts val="200"/>
              </a:spcAft>
              <a:buNone/>
            </a:pPr>
            <a:r>
              <a:rPr lang="ru-RU" sz="16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 · 4 + 1 = 9</a:t>
            </a:r>
            <a:r>
              <a:rPr lang="ru-RU" sz="14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клеток</a:t>
            </a:r>
            <a:endParaRPr lang="ru-RU" sz="1400" dirty="0"/>
          </a:p>
        </p:txBody>
      </p:sp>
      <p:sp>
        <p:nvSpPr>
          <p:cNvPr id="57" name="Text 53"/>
          <p:cNvSpPr/>
          <p:nvPr/>
        </p:nvSpPr>
        <p:spPr>
          <a:xfrm>
            <a:off x="9418320" y="3657600"/>
            <a:ext cx="22219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8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16 + 9 = 25 = 5</a:t>
            </a:r>
            <a:r>
              <a:rPr lang="ru-RU" sz="1800" b="1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1800" dirty="0"/>
          </a:p>
        </p:txBody>
      </p:sp>
      <p:sp>
        <p:nvSpPr>
          <p:cNvPr id="58" name="Shape 54"/>
          <p:cNvSpPr/>
          <p:nvPr/>
        </p:nvSpPr>
        <p:spPr>
          <a:xfrm>
            <a:off x="6263640" y="4480560"/>
            <a:ext cx="5376672" cy="640080"/>
          </a:xfrm>
          <a:prstGeom prst="roundRect">
            <a:avLst>
              <a:gd name="adj" fmla="val 17143"/>
            </a:avLst>
          </a:prstGeom>
          <a:solidFill>
            <a:srgbClr val="EEF3F8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59" name="Text 55"/>
          <p:cNvSpPr/>
          <p:nvPr/>
        </p:nvSpPr>
        <p:spPr>
          <a:xfrm>
            <a:off x="6345936" y="457200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5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500" b="1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25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(2</a:t>
            </a:r>
            <a:r>
              <a:rPr lang="ru-RU" sz="25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5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+ 1) = (</a:t>
            </a:r>
            <a:r>
              <a:rPr lang="ru-RU" sz="2500" b="1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2500" b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+ 1)</a:t>
            </a:r>
            <a:r>
              <a:rPr lang="ru-RU" sz="2500" b="1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endParaRPr lang="ru-RU" sz="2500" dirty="0"/>
          </a:p>
        </p:txBody>
      </p:sp>
      <p:sp>
        <p:nvSpPr>
          <p:cNvPr id="60" name="Text 56"/>
          <p:cNvSpPr/>
          <p:nvPr/>
        </p:nvSpPr>
        <p:spPr>
          <a:xfrm>
            <a:off x="6263640" y="5257800"/>
            <a:ext cx="5376672" cy="914400"/>
          </a:xfrm>
          <a:prstGeom prst="rect">
            <a:avLst/>
          </a:prstGeom>
          <a:noFill/>
          <a:ln/>
        </p:spPr>
        <p:txBody>
          <a:bodyPr wrap="square" lIns="25400" tIns="50800" rIns="50800" bIns="25400" rtlCol="0" anchor="ctr"/>
          <a:lstStyle/>
          <a:p>
            <a:pPr algn="ctr" indent="0" marL="0">
              <a:buNone/>
            </a:pP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квадрату со стороной 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клеток приложили «уголок» из 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клетки — получился квадрат со стороной </a:t>
            </a:r>
            <a:r>
              <a:rPr lang="ru-RU" sz="1700" i="1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700" dirty="0">
                <a:solidFill>
                  <a:srgbClr val="2A2F36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</a:t>
            </a:r>
            <a:r>
              <a:rPr lang="ru-RU" sz="1500" dirty="0">
                <a:solidFill>
                  <a:srgbClr val="2A2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клеток</a:t>
            </a:r>
            <a:endParaRPr lang="ru-RU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384048"/>
            <a:ext cx="640080" cy="640080"/>
          </a:xfrm>
          <a:prstGeom prst="ellipse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384048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ru-RU" sz="2400" dirty="0"/>
          </a:p>
        </p:txBody>
      </p:sp>
      <p:sp>
        <p:nvSpPr>
          <p:cNvPr id="4" name="Text 2"/>
          <p:cNvSpPr/>
          <p:nvPr/>
        </p:nvSpPr>
        <p:spPr>
          <a:xfrm>
            <a:off x="1371600" y="274320"/>
            <a:ext cx="102687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ru-RU" sz="28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о хлебах из папируса Ахмеса</a:t>
            </a:r>
            <a:endParaRPr lang="ru-RU" sz="2800" dirty="0"/>
          </a:p>
        </p:txBody>
      </p:sp>
      <p:sp>
        <p:nvSpPr>
          <p:cNvPr id="5" name="Shape 3"/>
          <p:cNvSpPr/>
          <p:nvPr/>
        </p:nvSpPr>
        <p:spPr>
          <a:xfrm>
            <a:off x="548640" y="1243584"/>
            <a:ext cx="11091672" cy="36576"/>
          </a:xfrm>
          <a:prstGeom prst="rect">
            <a:avLst/>
          </a:prstGeom>
          <a:solidFill>
            <a:srgbClr val="D9711C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5 «Последовательности» · тема № 1</a:t>
            </a:r>
            <a:endParaRPr lang="ru-RU" sz="1100" dirty="0"/>
          </a:p>
        </p:txBody>
      </p:sp>
      <p:sp>
        <p:nvSpPr>
          <p:cNvPr id="7" name="Text 5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7</a:t>
            </a:r>
            <a:endParaRPr lang="ru-RU" sz="1100" dirty="0"/>
          </a:p>
        </p:txBody>
      </p:sp>
      <p:sp>
        <p:nvSpPr>
          <p:cNvPr id="9" name="Shape 6"/>
          <p:cNvSpPr/>
          <p:nvPr/>
        </p:nvSpPr>
        <p:spPr>
          <a:xfrm>
            <a:off x="548640" y="1481328"/>
            <a:ext cx="5394960" cy="1463040"/>
          </a:xfrm>
          <a:prstGeom prst="roundRect">
            <a:avLst>
              <a:gd name="adj" fmla="val 75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85800" y="1554480"/>
            <a:ext cx="5120640" cy="13167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Папирус Ахмеса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(Ринда), более 3,5 тысячи лет назад:</a:t>
            </a:r>
            <a:endParaRPr lang="ru-RU" sz="1500" dirty="0"/>
          </a:p>
          <a:p>
            <a:pPr algn="l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хлебов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между пятью людьми так, чтобы доли составили арифметическую прогрессию, а седьмая часть суммы трёх больших долей была равна сумме двух меньших</a:t>
            </a:r>
            <a:endParaRPr lang="ru-RU" sz="1500" dirty="0"/>
          </a:p>
        </p:txBody>
      </p:sp>
      <p:sp>
        <p:nvSpPr>
          <p:cNvPr id="11" name="Text 8"/>
          <p:cNvSpPr/>
          <p:nvPr/>
        </p:nvSpPr>
        <p:spPr>
          <a:xfrm>
            <a:off x="548640" y="2980944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доли:  </a:t>
            </a: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7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7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</a:t>
            </a: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7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+ 3</a:t>
            </a: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700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</a:t>
            </a: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1800" i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1700" dirty="0"/>
          </a:p>
        </p:txBody>
      </p:sp>
      <p:sp>
        <p:nvSpPr>
          <p:cNvPr id="12" name="Text 9"/>
          <p:cNvSpPr/>
          <p:nvPr/>
        </p:nvSpPr>
        <p:spPr>
          <a:xfrm>
            <a:off x="548640" y="3419856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+ 10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100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20</a:t>
            </a:r>
            <a:endParaRPr lang="ru-RU" sz="1800" dirty="0"/>
          </a:p>
        </p:txBody>
      </p:sp>
      <p:sp>
        <p:nvSpPr>
          <p:cNvPr id="13" name="Text 10"/>
          <p:cNvSpPr/>
          <p:nvPr/>
        </p:nvSpPr>
        <p:spPr>
          <a:xfrm>
            <a:off x="3931920" y="3456432"/>
            <a:ext cx="2011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3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доля — 20</a:t>
            </a:r>
            <a:endParaRPr lang="ru-RU" sz="1300" dirty="0"/>
          </a:p>
        </p:txBody>
      </p:sp>
      <p:sp>
        <p:nvSpPr>
          <p:cNvPr id="14" name="Text 11"/>
          <p:cNvSpPr/>
          <p:nvPr/>
        </p:nvSpPr>
        <p:spPr>
          <a:xfrm>
            <a:off x="548640" y="3840480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 + 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+ 3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 + 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 = 7(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(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))</a:t>
            </a:r>
            <a:endParaRPr lang="ru-RU" sz="1800" dirty="0"/>
          </a:p>
        </p:txBody>
      </p:sp>
      <p:sp>
        <p:nvSpPr>
          <p:cNvPr id="15" name="Text 12"/>
          <p:cNvSpPr/>
          <p:nvPr/>
        </p:nvSpPr>
        <p:spPr>
          <a:xfrm>
            <a:off x="548640" y="4261104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+ 9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14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+ 7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 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5,5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800" dirty="0"/>
          </a:p>
        </p:txBody>
      </p:sp>
      <p:sp>
        <p:nvSpPr>
          <p:cNvPr id="16" name="Text 13"/>
          <p:cNvSpPr/>
          <p:nvPr/>
        </p:nvSpPr>
        <p:spPr>
          <a:xfrm>
            <a:off x="548640" y="4681728"/>
            <a:ext cx="5394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+ 11</a:t>
            </a:r>
            <a:r>
              <a:rPr lang="ru-RU" sz="18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8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20</a:t>
            </a:r>
            <a:endParaRPr lang="ru-RU" sz="1800" dirty="0"/>
          </a:p>
        </p:txBody>
      </p:sp>
      <p:sp>
        <p:nvSpPr>
          <p:cNvPr id="17" name="Shape 14"/>
          <p:cNvSpPr/>
          <p:nvPr/>
        </p:nvSpPr>
        <p:spPr>
          <a:xfrm>
            <a:off x="548640" y="5349240"/>
            <a:ext cx="5394960" cy="822960"/>
          </a:xfrm>
          <a:prstGeom prst="roundRect">
            <a:avLst>
              <a:gd name="adj" fmla="val 13333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2125980" y="5570728"/>
            <a:ext cx="797357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200" b="1" i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22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endParaRPr lang="ru-RU" sz="2200" dirty="0"/>
          </a:p>
        </p:txBody>
      </p:sp>
      <p:sp>
        <p:nvSpPr>
          <p:cNvPr id="19" name="Shape 16"/>
          <p:cNvSpPr/>
          <p:nvPr/>
        </p:nvSpPr>
        <p:spPr>
          <a:xfrm>
            <a:off x="2653284" y="5760720"/>
            <a:ext cx="267716" cy="91"/>
          </a:xfrm>
          <a:prstGeom prst="line">
            <a:avLst/>
          </a:prstGeom>
          <a:noFill/>
          <a:ln w="16669">
            <a:solidFill>
              <a:srgbClr val="2E7D32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2196084" y="5425440"/>
            <a:ext cx="1182116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2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endParaRPr lang="ru-RU" sz="2200" dirty="0"/>
          </a:p>
        </p:txBody>
      </p:sp>
      <p:sp>
        <p:nvSpPr>
          <p:cNvPr id="21" name="Text 18"/>
          <p:cNvSpPr/>
          <p:nvPr/>
        </p:nvSpPr>
        <p:spPr>
          <a:xfrm>
            <a:off x="2196084" y="5777484"/>
            <a:ext cx="1182116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2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2200" dirty="0"/>
          </a:p>
        </p:txBody>
      </p:sp>
      <p:sp>
        <p:nvSpPr>
          <p:cNvPr id="22" name="Text 19"/>
          <p:cNvSpPr/>
          <p:nvPr/>
        </p:nvSpPr>
        <p:spPr>
          <a:xfrm>
            <a:off x="3012440" y="5570728"/>
            <a:ext cx="1300277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22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,</a:t>
            </a:r>
            <a:r>
              <a:rPr lang="ru-RU" sz="2100" b="1" dirty="0">
                <a:solidFill>
                  <a:srgbClr val="2E7D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  </a:t>
            </a:r>
            <a:r>
              <a:rPr lang="ru-RU" sz="2200" b="1" i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22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endParaRPr lang="ru-RU" sz="2200" dirty="0"/>
          </a:p>
        </p:txBody>
      </p:sp>
      <p:sp>
        <p:nvSpPr>
          <p:cNvPr id="23" name="Shape 20"/>
          <p:cNvSpPr/>
          <p:nvPr/>
        </p:nvSpPr>
        <p:spPr>
          <a:xfrm>
            <a:off x="3958844" y="5760720"/>
            <a:ext cx="407416" cy="91"/>
          </a:xfrm>
          <a:prstGeom prst="line">
            <a:avLst/>
          </a:prstGeom>
          <a:noFill/>
          <a:ln w="16669">
            <a:solidFill>
              <a:srgbClr val="2E7D32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3501644" y="5425440"/>
            <a:ext cx="1321816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2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55</a:t>
            </a:r>
            <a:endParaRPr lang="ru-RU" sz="2200" dirty="0"/>
          </a:p>
        </p:txBody>
      </p:sp>
      <p:sp>
        <p:nvSpPr>
          <p:cNvPr id="25" name="Text 22"/>
          <p:cNvSpPr/>
          <p:nvPr/>
        </p:nvSpPr>
        <p:spPr>
          <a:xfrm>
            <a:off x="3501644" y="5777484"/>
            <a:ext cx="1321816" cy="335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2200" b="1" dirty="0">
                <a:solidFill>
                  <a:srgbClr val="2E7D3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ru-RU" sz="2200" dirty="0"/>
          </a:p>
        </p:txBody>
      </p:sp>
      <p:sp>
        <p:nvSpPr>
          <p:cNvPr id="26" name="Shape 23"/>
          <p:cNvSpPr/>
          <p:nvPr/>
        </p:nvSpPr>
        <p:spPr>
          <a:xfrm>
            <a:off x="6099048" y="1554480"/>
            <a:ext cx="91" cy="4617720"/>
          </a:xfrm>
          <a:prstGeom prst="line">
            <a:avLst/>
          </a:prstGeom>
          <a:noFill/>
          <a:ln w="12700">
            <a:solidFill>
              <a:srgbClr val="C3CFDB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6263640" y="1517904"/>
            <a:ext cx="53766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sz="17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Доли, хлебов</a:t>
            </a:r>
            <a:endParaRPr lang="ru-RU" sz="1700" dirty="0"/>
          </a:p>
        </p:txBody>
      </p:sp>
      <p:sp>
        <p:nvSpPr>
          <p:cNvPr id="28" name="Shape 25"/>
          <p:cNvSpPr/>
          <p:nvPr/>
        </p:nvSpPr>
        <p:spPr>
          <a:xfrm>
            <a:off x="6620256" y="4226516"/>
            <a:ext cx="713232" cy="89452"/>
          </a:xfrm>
          <a:prstGeom prst="rect">
            <a:avLst/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6505956" y="3860756"/>
            <a:ext cx="941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b="1" baseline="300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9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900" b="1" baseline="-400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900" dirty="0"/>
          </a:p>
        </p:txBody>
      </p:sp>
      <p:sp>
        <p:nvSpPr>
          <p:cNvPr id="30" name="Text 27"/>
          <p:cNvSpPr/>
          <p:nvPr/>
        </p:nvSpPr>
        <p:spPr>
          <a:xfrm>
            <a:off x="6505956" y="4379976"/>
            <a:ext cx="941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endParaRPr lang="ru-RU" sz="1500" dirty="0"/>
          </a:p>
        </p:txBody>
      </p:sp>
      <p:sp>
        <p:nvSpPr>
          <p:cNvPr id="31" name="Shape 28"/>
          <p:cNvSpPr/>
          <p:nvPr/>
        </p:nvSpPr>
        <p:spPr>
          <a:xfrm>
            <a:off x="7607808" y="3734529"/>
            <a:ext cx="713232" cy="581439"/>
          </a:xfrm>
          <a:prstGeom prst="rect">
            <a:avLst/>
          </a:prstGeom>
          <a:solidFill>
            <a:srgbClr val="FCEBDD"/>
          </a:solidFill>
          <a:ln w="15875">
            <a:solidFill>
              <a:srgbClr val="D9711C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7493508" y="3368769"/>
            <a:ext cx="941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10</a:t>
            </a:r>
            <a:r>
              <a:rPr lang="ru-RU" sz="1900" b="1" baseline="300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r>
              <a:rPr lang="ru-RU" sz="1900" b="1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900" b="1" baseline="-40000" dirty="0">
                <a:solidFill>
                  <a:srgbClr val="D9711C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ru-RU" sz="1900" dirty="0"/>
          </a:p>
        </p:txBody>
      </p:sp>
      <p:sp>
        <p:nvSpPr>
          <p:cNvPr id="33" name="Text 30"/>
          <p:cNvSpPr/>
          <p:nvPr/>
        </p:nvSpPr>
        <p:spPr>
          <a:xfrm>
            <a:off x="7493508" y="4379976"/>
            <a:ext cx="941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1500" dirty="0"/>
          </a:p>
        </p:txBody>
      </p:sp>
      <p:sp>
        <p:nvSpPr>
          <p:cNvPr id="34" name="Shape 31"/>
          <p:cNvSpPr/>
          <p:nvPr/>
        </p:nvSpPr>
        <p:spPr>
          <a:xfrm>
            <a:off x="8595360" y="3242542"/>
            <a:ext cx="713232" cy="1073426"/>
          </a:xfrm>
          <a:prstGeom prst="rect">
            <a:avLst/>
          </a:prstGeom>
          <a:solidFill>
            <a:srgbClr val="BFD7EE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8481060" y="2876782"/>
            <a:ext cx="941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</a:t>
            </a:r>
            <a:endParaRPr lang="ru-RU" sz="1900" dirty="0"/>
          </a:p>
        </p:txBody>
      </p:sp>
      <p:sp>
        <p:nvSpPr>
          <p:cNvPr id="36" name="Text 33"/>
          <p:cNvSpPr/>
          <p:nvPr/>
        </p:nvSpPr>
        <p:spPr>
          <a:xfrm>
            <a:off x="8481060" y="4379976"/>
            <a:ext cx="941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1500" dirty="0"/>
          </a:p>
        </p:txBody>
      </p:sp>
      <p:sp>
        <p:nvSpPr>
          <p:cNvPr id="37" name="Shape 34"/>
          <p:cNvSpPr/>
          <p:nvPr/>
        </p:nvSpPr>
        <p:spPr>
          <a:xfrm>
            <a:off x="9582912" y="2750555"/>
            <a:ext cx="713232" cy="1565413"/>
          </a:xfrm>
          <a:prstGeom prst="rect">
            <a:avLst/>
          </a:prstGeom>
          <a:solidFill>
            <a:srgbClr val="BFD7EE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38" name="Text 35"/>
          <p:cNvSpPr/>
          <p:nvPr/>
        </p:nvSpPr>
        <p:spPr>
          <a:xfrm>
            <a:off x="9468612" y="2384795"/>
            <a:ext cx="941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29</a:t>
            </a:r>
            <a:r>
              <a:rPr lang="ru-RU" sz="1900" b="1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900" b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ru-RU" sz="1900" dirty="0"/>
          </a:p>
        </p:txBody>
      </p:sp>
      <p:sp>
        <p:nvSpPr>
          <p:cNvPr id="39" name="Text 36"/>
          <p:cNvSpPr/>
          <p:nvPr/>
        </p:nvSpPr>
        <p:spPr>
          <a:xfrm>
            <a:off x="9468612" y="4379976"/>
            <a:ext cx="941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+ 3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1500" dirty="0"/>
          </a:p>
        </p:txBody>
      </p:sp>
      <p:sp>
        <p:nvSpPr>
          <p:cNvPr id="40" name="Shape 37"/>
          <p:cNvSpPr/>
          <p:nvPr/>
        </p:nvSpPr>
        <p:spPr>
          <a:xfrm>
            <a:off x="10570464" y="2258568"/>
            <a:ext cx="713232" cy="2057400"/>
          </a:xfrm>
          <a:prstGeom prst="rect">
            <a:avLst/>
          </a:prstGeom>
          <a:solidFill>
            <a:srgbClr val="BFD7EE"/>
          </a:solidFill>
          <a:ln w="15875">
            <a:solidFill>
              <a:srgbClr val="1F4E79"/>
            </a:solidFill>
            <a:prstDash val="solid"/>
          </a:ln>
        </p:spPr>
      </p:sp>
      <p:sp>
        <p:nvSpPr>
          <p:cNvPr id="41" name="Text 38"/>
          <p:cNvSpPr/>
          <p:nvPr/>
        </p:nvSpPr>
        <p:spPr>
          <a:xfrm>
            <a:off x="10456164" y="1892808"/>
            <a:ext cx="94183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38</a:t>
            </a:r>
            <a:r>
              <a:rPr lang="ru-RU" sz="1900" b="1" baseline="3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900" b="1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900" b="1" baseline="-40000" dirty="0">
                <a:solidFill>
                  <a:srgbClr val="1F4E79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endParaRPr lang="ru-RU" sz="1900" dirty="0"/>
          </a:p>
        </p:txBody>
      </p:sp>
      <p:sp>
        <p:nvSpPr>
          <p:cNvPr id="42" name="Text 39"/>
          <p:cNvSpPr/>
          <p:nvPr/>
        </p:nvSpPr>
        <p:spPr>
          <a:xfrm>
            <a:off x="10456164" y="4379976"/>
            <a:ext cx="9418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x</a:t>
            </a:r>
            <a:r>
              <a:rPr lang="ru-RU" sz="1500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+ 4</a:t>
            </a:r>
            <a:r>
              <a:rPr lang="ru-RU" sz="1500" i="1" dirty="0">
                <a:solidFill>
                  <a:srgbClr val="6A7682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1500" dirty="0"/>
          </a:p>
        </p:txBody>
      </p:sp>
      <p:sp>
        <p:nvSpPr>
          <p:cNvPr id="43" name="Shape 40"/>
          <p:cNvSpPr/>
          <p:nvPr/>
        </p:nvSpPr>
        <p:spPr>
          <a:xfrm>
            <a:off x="6620256" y="4315968"/>
            <a:ext cx="4663440" cy="91"/>
          </a:xfrm>
          <a:prstGeom prst="line">
            <a:avLst/>
          </a:prstGeom>
          <a:noFill/>
          <a:ln w="15875">
            <a:solidFill>
              <a:srgbClr val="1B2733"/>
            </a:solidFill>
            <a:prstDash val="solid"/>
          </a:ln>
        </p:spPr>
      </p:sp>
      <p:sp>
        <p:nvSpPr>
          <p:cNvPr id="44" name="Text 41"/>
          <p:cNvSpPr/>
          <p:nvPr/>
        </p:nvSpPr>
        <p:spPr>
          <a:xfrm>
            <a:off x="8567928" y="46634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b="1" dirty="0">
                <a:solidFill>
                  <a:srgbClr val="1F4E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большие</a:t>
            </a:r>
            <a:endParaRPr lang="ru-RU" sz="1300" dirty="0"/>
          </a:p>
        </p:txBody>
      </p:sp>
      <p:sp>
        <p:nvSpPr>
          <p:cNvPr id="45" name="Text 42"/>
          <p:cNvSpPr/>
          <p:nvPr/>
        </p:nvSpPr>
        <p:spPr>
          <a:xfrm>
            <a:off x="6556248" y="466344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ru-RU" sz="1300" b="1" dirty="0">
                <a:solidFill>
                  <a:srgbClr val="D971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меньшие</a:t>
            </a:r>
            <a:endParaRPr lang="ru-RU" sz="1300" dirty="0"/>
          </a:p>
        </p:txBody>
      </p:sp>
      <p:sp>
        <p:nvSpPr>
          <p:cNvPr id="46" name="Shape 43"/>
          <p:cNvSpPr/>
          <p:nvPr/>
        </p:nvSpPr>
        <p:spPr>
          <a:xfrm>
            <a:off x="6263640" y="5029200"/>
            <a:ext cx="5376672" cy="1143000"/>
          </a:xfrm>
          <a:prstGeom prst="roundRect">
            <a:avLst>
              <a:gd name="adj" fmla="val 96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47" name="Text 44"/>
          <p:cNvSpPr/>
          <p:nvPr/>
        </p:nvSpPr>
        <p:spPr>
          <a:xfrm>
            <a:off x="6400800" y="5102352"/>
            <a:ext cx="5102352" cy="9966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4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</a:t>
            </a:r>
            <a:endParaRPr lang="ru-RU" sz="14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+ 38</a:t>
            </a:r>
            <a:r>
              <a:rPr lang="ru-RU" sz="16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10</a:t>
            </a:r>
            <a:r>
              <a:rPr lang="ru-RU" sz="16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+ 29</a:t>
            </a:r>
            <a:r>
              <a:rPr lang="ru-RU" sz="16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40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 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40 + 40 + 20 = 100</a:t>
            </a:r>
            <a:endParaRPr lang="ru-RU" sz="1400" dirty="0"/>
          </a:p>
          <a:p>
            <a:pPr algn="ctr" indent="0" marL="0">
              <a:spcAft>
                <a:spcPts val="400"/>
              </a:spcAft>
              <a:buNone/>
            </a:pP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20 + 29</a:t>
            </a:r>
            <a:r>
              <a:rPr lang="ru-RU" sz="16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+ 38</a:t>
            </a:r>
            <a:r>
              <a:rPr lang="ru-RU" sz="16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87</a:t>
            </a:r>
            <a:r>
              <a:rPr lang="ru-RU" sz="16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4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  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87</a:t>
            </a:r>
            <a:r>
              <a:rPr lang="ru-RU" sz="16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: 7 = 12</a:t>
            </a:r>
            <a:r>
              <a:rPr lang="ru-RU" sz="16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1</a:t>
            </a:r>
            <a:r>
              <a:rPr lang="ru-RU" sz="16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2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3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+ 10</a:t>
            </a:r>
            <a:r>
              <a:rPr lang="ru-RU" sz="1600" baseline="3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5</a:t>
            </a:r>
            <a:r>
              <a:rPr lang="ru-RU" sz="16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⁄</a:t>
            </a:r>
            <a:r>
              <a:rPr lang="ru-RU" sz="16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6</a:t>
            </a:r>
            <a:endParaRPr lang="ru-RU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25880"/>
          </a:xfrm>
          <a:prstGeom prst="rect">
            <a:avLst/>
          </a:prstGeom>
          <a:solidFill>
            <a:srgbClr val="1F4E79"/>
          </a:solidFill>
          <a:ln w="12700">
            <a:solidFill>
              <a:srgbClr val="1F4E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274320"/>
            <a:ext cx="10972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ru-RU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6382512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9 класс · глава 5 «Последовательности» · тема № 1</a:t>
            </a:r>
            <a:endParaRPr lang="ru-RU" sz="1100" dirty="0"/>
          </a:p>
        </p:txBody>
      </p:sp>
      <p:sp>
        <p:nvSpPr>
          <p:cNvPr id="5" name="Text 3"/>
          <p:cNvSpPr/>
          <p:nvPr/>
        </p:nvSpPr>
        <p:spPr>
          <a:xfrm>
            <a:off x="10241280" y="6382512"/>
            <a:ext cx="13990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sz="1100" dirty="0">
                <a:solidFill>
                  <a:srgbClr val="6A76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7</a:t>
            </a:r>
            <a:endParaRPr lang="ru-RU" sz="1100" dirty="0"/>
          </a:p>
        </p:txBody>
      </p:sp>
      <p:sp>
        <p:nvSpPr>
          <p:cNvPr id="7" name="Shape 4"/>
          <p:cNvSpPr/>
          <p:nvPr/>
        </p:nvSpPr>
        <p:spPr>
          <a:xfrm>
            <a:off x="548640" y="1481328"/>
            <a:ext cx="11091672" cy="566928"/>
          </a:xfrm>
          <a:prstGeom prst="roundRect">
            <a:avLst>
              <a:gd name="adj" fmla="val 19355"/>
            </a:avLst>
          </a:prstGeom>
          <a:solidFill>
            <a:srgbClr val="EEF3F8"/>
          </a:solidFill>
          <a:ln w="12700">
            <a:solidFill>
              <a:srgbClr val="C3CFDB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85800" y="1554480"/>
            <a:ext cx="10817352" cy="42062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Арифметическую прогрессию задают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член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1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и </a:t>
            </a:r>
            <a:r>
              <a:rPr lang="ru-RU" sz="17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r>
              <a:rPr lang="ru-RU" sz="17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  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900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+1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=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a</a:t>
            </a:r>
            <a:r>
              <a:rPr lang="ru-RU" sz="1900" i="1" baseline="-400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n</a:t>
            </a:r>
            <a:r>
              <a:rPr lang="ru-RU" sz="1900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 + </a:t>
            </a:r>
            <a:r>
              <a:rPr lang="ru-RU" sz="1900" i="1" dirty="0">
                <a:solidFill>
                  <a:srgbClr val="1B2733"/>
                </a:solidFill>
                <a:latin typeface="Times New Roman" pitchFamily="34" charset="0"/>
                <a:ea typeface="Times New Roman" pitchFamily="34" charset="-122"/>
                <a:cs typeface="Times New Roman" pitchFamily="34" charset="-120"/>
              </a:rPr>
              <a:t>d</a:t>
            </a:r>
            <a:endParaRPr lang="ru-RU" sz="17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94560"/>
          <a:ext cx="11091672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3429000"/>
                <a:gridCol w="4645152"/>
              </a:tblGrid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Тема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Формула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Пример из доклада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b="1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5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-й член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i="1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(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− 1)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d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5</a:t>
                      </a: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, 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d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4</a:t>
                      </a: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:  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100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401</a:t>
                      </a: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;  2026 — не член прогрессии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характеристическое свойство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i="1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7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+1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(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i="1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i="1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7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+2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)/2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стороны прямоугольного треугольника: 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3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d</a:t>
                      </a: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, 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4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d</a:t>
                      </a: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, 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5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d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сумма</a:t>
                      </a: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(способ Гаусса)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S</a:t>
                      </a:r>
                      <a:r>
                        <a:rPr lang="ru-RU" sz="1700" i="1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= (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+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a</a:t>
                      </a:r>
                      <a:r>
                        <a:rPr lang="ru-RU" sz="1700" i="1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)/2 ·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 + 2 + … + 100 = 5050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сумма нечётных чисел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 + 3 + … + (2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 − 1) = 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n</a:t>
                      </a:r>
                      <a:r>
                        <a:rPr lang="ru-RU" sz="17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 + 3 + 5 + 7 = 16 = 4</a:t>
                      </a:r>
                      <a:r>
                        <a:rPr lang="ru-RU" sz="17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b="1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задача из папируса Ахмеса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два уравнения относительно 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x</a:t>
                      </a: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и </a:t>
                      </a:r>
                      <a:r>
                        <a:rPr lang="ru-RU" sz="1700" i="1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d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доли 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</a:t>
                      </a:r>
                      <a:r>
                        <a:rPr lang="ru-RU" sz="17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⁄</a:t>
                      </a:r>
                      <a:r>
                        <a:rPr lang="ru-RU" sz="17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3</a:t>
                      </a: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;  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10</a:t>
                      </a:r>
                      <a:r>
                        <a:rPr lang="ru-RU" sz="17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5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⁄</a:t>
                      </a:r>
                      <a:r>
                        <a:rPr lang="ru-RU" sz="17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6</a:t>
                      </a: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;  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20</a:t>
                      </a: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;  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29</a:t>
                      </a:r>
                      <a:r>
                        <a:rPr lang="ru-RU" sz="17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⁄</a:t>
                      </a:r>
                      <a:r>
                        <a:rPr lang="ru-RU" sz="17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6</a:t>
                      </a: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;  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38</a:t>
                      </a:r>
                      <a:r>
                        <a:rPr lang="ru-RU" sz="1700" baseline="3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1</a:t>
                      </a:r>
                      <a:r>
                        <a:rPr lang="ru-RU" sz="17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⁄</a:t>
                      </a:r>
                      <a:r>
                        <a:rPr lang="ru-RU" sz="1700" baseline="-40000" dirty="0">
                          <a:solidFill>
                            <a:srgbClr val="2A2F36"/>
                          </a:solidFill>
                          <a:latin typeface="Times New Roman" pitchFamily="34" charset="0"/>
                          <a:ea typeface="Times New Roman" pitchFamily="34" charset="-122"/>
                          <a:cs typeface="Times New Roman" pitchFamily="34" charset="-120"/>
                        </a:rPr>
                        <a:t>3</a:t>
                      </a:r>
                      <a:r>
                        <a:rPr lang="ru-RU" sz="1500" dirty="0">
                          <a:solidFill>
                            <a:srgbClr val="2A2F36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 хлеба</a:t>
                      </a:r>
                      <a:endParaRPr lang="ru-RU" sz="1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76200" marR="76200" marT="38100" marB="38100" anchor="ctr">
                    <a:lnL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3CF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548640" y="5257800"/>
            <a:ext cx="5440680" cy="914400"/>
          </a:xfrm>
          <a:prstGeom prst="roundRect">
            <a:avLst>
              <a:gd name="adj" fmla="val 12000"/>
            </a:avLst>
          </a:prstGeom>
          <a:solidFill>
            <a:srgbClr val="FCEBDD"/>
          </a:solidFill>
          <a:ln w="12700">
            <a:solidFill>
              <a:srgbClr val="D9711C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85800" y="5330952"/>
            <a:ext cx="5166360" cy="76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члена прогрессии —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натуральное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число: так проверяют, является ли число её членом</a:t>
            </a:r>
            <a:endParaRPr lang="ru-RU" sz="1500" dirty="0"/>
          </a:p>
        </p:txBody>
      </p:sp>
      <p:sp>
        <p:nvSpPr>
          <p:cNvPr id="12" name="Shape 8"/>
          <p:cNvSpPr/>
          <p:nvPr/>
        </p:nvSpPr>
        <p:spPr>
          <a:xfrm>
            <a:off x="6199632" y="5257800"/>
            <a:ext cx="5440680" cy="914400"/>
          </a:xfrm>
          <a:prstGeom prst="roundRect">
            <a:avLst>
              <a:gd name="adj" fmla="val 12000"/>
            </a:avLst>
          </a:prstGeom>
          <a:solidFill>
            <a:srgbClr val="E3F1E4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6336792" y="5330952"/>
            <a:ext cx="5166360" cy="76809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indent="0" marL="0">
              <a:spcAft>
                <a:spcPts val="400"/>
              </a:spcAft>
              <a:buNone/>
            </a:pP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характеристическое свойство — ещё и </a:t>
            </a:r>
            <a:r>
              <a:rPr lang="ru-RU" sz="1500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</a:t>
            </a:r>
            <a:r>
              <a:rPr lang="ru-RU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арифметической прогрессии</a:t>
            </a:r>
            <a:endParaRPr lang="ru-RU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Загадки арифметической прогрессии</dc:title>
  <dc:subject>Алгебра, 9 класс. Тема исследовательской работы к главе 5, № 1</dc:subject>
  <dc:creator>pomogalka.me</dc:creator>
  <cp:lastModifiedBy>pomogalka.me</cp:lastModifiedBy>
  <cp:revision>1</cp:revision>
  <dcterms:created xsi:type="dcterms:W3CDTF">2026-10-04T18:46:49Z</dcterms:created>
  <dcterms:modified xsi:type="dcterms:W3CDTF">2026-10-04T18:46:49Z</dcterms:modified>
</cp:coreProperties>
</file>