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Задачи физики, биологии, астрономии, архитектуры, приводящие к решению квадратных неравенств.
План доклада:
1. От задачи к квадратному неравенству.
2. Физика: брошенное тело и остановочный путь автомобиля.
3. Биология: прирост численности популяции.
4. Астрономия: бросок на Луне и на Земле.
5. Архитектура: проезд под параболической аркой.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Во многих явлениях одна величина зависит от другой по квадратичному закону y = ax² + bx + c, где a ≠ 0. Вопрос «При каких значениях x величина y не меньше (не больше) заданного числа?» приводит к квадратному неравенству. Решение строится в четыре шага: записывают модель — формулу зависимости, которую даёт условие задачи или известный закон природы; составляют неравенство и переносят все его слагаемые в одну часть; находят корни квадратного трёхчлена и по направлению ветвей параболы выбирают нужный промежуток; отбирают решения по смыслу задачи (время, скорость, численность не бывают отрицательными) и отвечают на её вопрос — иногда ответом служит не сам промежуток, а его длина.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Высота тела, брошенного вертикально вверх с начальной скоростью v₀, через t с после броска равна h = v₀t − (gt²)/2 (известный закон физики; сопротивление воздуха не учитываем). При v₀ = 20 м/с и g ≈ 10 м/с² получаем h = 20t − 5t². Сколько времени тело находится на высоте не меньше 15 м? Перенесём 15 в левую часть неравенства 20t − 5t² ≥ 15 и разделим обе части на −5, изменив знак неравенства на противоположный: t² − 4t + 3 ≤ 0. Корни трёхчлена — 1 и 3, ветви параболы направлены вверх, поэтому 1 ≤ t ≤ 3: на такой высоте тело находится 2 с.
Остановочный путь автомобиля складывается из пути, пройденного за время реакции водителя, и тормозного пути. При времени реакции 1 с и торможении с ускорением 5 м/с² он равен s = v + v²/10 (м), где v — скорость в м/с (по формулам равномерного и равноускоренного движения). При какой скорости автомобиль успеет остановиться на пути не длиннее 20 м? Умножим обе части неравенства v + v²/10 ≤ 20 на 10 и перенесём 200 в левую часть: v² + 10v − 200 ≤ 0. Корни трёхчлена — −20 и 10, поэтому −20 ≤ v ≤ 10. Скорость положительна, значит, 0 &lt; v ≤ 10 м/с, то есть не больше 36 км/ч.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экологии используют модель, в которой годовой прирост численности популяции v зависит от её численности N по закону v = aN − bN², где a и b — положительные числа: пока особей мало, прирост растёт вместе с N, а при большой численности его сдерживает нехватка пищи и места. Пусть по условию v = 0,3N − 0,001N², где N и v измеряются в тысячах особей. Так как v = N(0,3 − 0,001N) и N &gt; 0, популяция растёт (v &gt; 0), когда 0,3 − 0,001N &gt; 0, то есть при N &lt; 300; при N &gt; 300 численность убывает. Прирост не меньше 20 тыс. особей в год, если 0,3N − 0,001N² ≥ 20. Перенесём 20 в левую часть и умножим обе части на −1000, изменив знак неравенства на противоположный: N² − 300N + 20 000 ≤ 0. Корни трёхчлена — 100 и 200, поэтому 100 ≤ N ≤ 200. Наибольший прирост — в вершине параболы, при N = 150: 0,3 · 150 − 0,001 · 150² = 22,5 (тыс. особей).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Ускорение свободного падения на Луне примерно в шесть раз меньше, чем на Земле: g ≈ 1,6 м/с² (известный факт). Пусть тело брошено вертикально вверх со скоростью 8 м/с. На Луне h = 8t − 0,8t², и неравенство 8t − 0,8t² ≥ 15 после переноса 15 в левую часть и умножения обеих частей на −1,25 со сменой знака неравенства принимает вид t² − 10t + 18,75 ≤ 0. Дискриминант трёхчлена D = (−10)² − 4 · 18,75 = 25, его корни — 2,5 и 7,5, поэтому на высоте не меньше 15 м тело находится 5 с. На Земле (g ≈ 10 м/с²) h = 8t − 5t², и неравенство 8t − 5t² ≥ 15, то есть 5t² − 8t + 15 ≤ 0, решений не имеет: дискриминант D = 8² − 4 · 5 · 15 = −236 отрицателен, ветви параболы направлены вверх, и трёхчлен положителен при всех t. Наибольшая высота подъёма на Земле достигается в вершине параболы, при t = 0,8 с, и равна 8 · 0,8 − 5 · 0,8² = 3,2 (м). Так неравенства показывают, как один и тот же бросок выглядит на разных небесных телах.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Арки мостов, ворот и перекрытий часто делают в форме параболы. Пусть пролёт арки равен L, а высота — h. Направим ось x по линии опор, а ось y — через верхнюю точку арки. Тогда арка — это парабола y = h − (4h)/L²x²: её вершина — точка (0; h), а при x = ±L/2 получаем y = h − h = 0. Для арки с пролётом 24 м и высотой 9 м коэффициент равен (4 · 9)/24² = 36/576 = 1/16, и y = 9 − x²/16. Где высота арки не меньше 5 м? Решим неравенство 9 − x²/16 ≥ 5: x²/16 ≤ 4; x² ≤ 64; (x − 8)(x + 8) ≤ 0; −8 ≤ x ≤ 8. Значит, высота арки не меньше 5 м только в полосе шириной 16 м, симметричной относительно середины пролёта, и проезжую часть для машин высотой до 5 м можно разместить лишь в этой полосе.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Таким образом, задачи физики, биологии, астрономии и архитектуры, в которых одна величина зависит от другой по квадратичному закону (высота брошенного тела, остановочный путь автомобиля, прирост популяции, высота арки), приводят к квадратным неравенствам. Их решают по одной схеме: составляют модель, решают квадратное неравенство по корням трёхчлена и направлению ветвей параболы и отбирают решения по смыслу задачи. Если дискриминант трёхчлена отрицателен, трёхчлен при всех значениях переменной имеет знак старшего коэффициента, и неравенство выполняется либо всегда, либо никогда: так, на Земле тело, брошенное вверх со скоростью 8 м/с, не поднимется на 15 м. Вершина же параболы даёт наибольшее значение величины — наибольшую высоту подъёма или наибольший прирост популяции.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892040" cy="685800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25880" y="3017520"/>
            <a:ext cx="32461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ru-RU" sz="19000" dirty="0">
                <a:solidFill>
                  <a:srgbClr val="2D649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≥</a:t>
            </a:r>
            <a:endParaRPr lang="ru-RU" sz="190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300" b="1" spc="200" kern="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ИССЛЕДОВАТЕЛЬСКАЯ РАБОТА</a:t>
            </a:r>
            <a:endParaRPr lang="ru-RU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097280"/>
            <a:ext cx="40690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физики, биологии, астрономии, архитектуры, приводящие к решению квадратных неравенств</a:t>
            </a:r>
            <a:endParaRPr lang="ru-RU" sz="24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</a:t>
            </a:r>
            <a:endParaRPr lang="ru-RU" sz="1500" dirty="0"/>
          </a:p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2 «Неравенства»</a:t>
            </a:r>
            <a:endParaRPr lang="ru-RU" sz="1500" dirty="0"/>
          </a:p>
        </p:txBody>
      </p:sp>
      <p:sp>
        <p:nvSpPr>
          <p:cNvPr id="7" name="Text 5"/>
          <p:cNvSpPr/>
          <p:nvPr/>
        </p:nvSpPr>
        <p:spPr>
          <a:xfrm>
            <a:off x="5486400" y="640080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2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доклада</a:t>
            </a:r>
            <a:endParaRPr lang="ru-RU" sz="2600" dirty="0"/>
          </a:p>
        </p:txBody>
      </p:sp>
      <p:sp>
        <p:nvSpPr>
          <p:cNvPr id="8" name="Shape 6"/>
          <p:cNvSpPr/>
          <p:nvPr/>
        </p:nvSpPr>
        <p:spPr>
          <a:xfrm>
            <a:off x="5486400" y="1517904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0" y="151790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1800" dirty="0"/>
          </a:p>
        </p:txBody>
      </p:sp>
      <p:sp>
        <p:nvSpPr>
          <p:cNvPr id="10" name="Text 8"/>
          <p:cNvSpPr/>
          <p:nvPr/>
        </p:nvSpPr>
        <p:spPr>
          <a:xfrm>
            <a:off x="6172200" y="1463040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задачи к квадратному неравенству</a:t>
            </a:r>
            <a:endParaRPr lang="ru-RU" sz="1900" dirty="0"/>
          </a:p>
        </p:txBody>
      </p:sp>
      <p:sp>
        <p:nvSpPr>
          <p:cNvPr id="11" name="Shape 9"/>
          <p:cNvSpPr/>
          <p:nvPr/>
        </p:nvSpPr>
        <p:spPr>
          <a:xfrm>
            <a:off x="5486400" y="2414016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0" y="24140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1800" dirty="0"/>
          </a:p>
        </p:txBody>
      </p:sp>
      <p:sp>
        <p:nvSpPr>
          <p:cNvPr id="13" name="Text 11"/>
          <p:cNvSpPr/>
          <p:nvPr/>
        </p:nvSpPr>
        <p:spPr>
          <a:xfrm>
            <a:off x="6172200" y="2359152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Физика: брошенное тело и остановочный путь автомобиля</a:t>
            </a:r>
            <a:endParaRPr lang="ru-RU" sz="1900" dirty="0"/>
          </a:p>
        </p:txBody>
      </p:sp>
      <p:sp>
        <p:nvSpPr>
          <p:cNvPr id="14" name="Shape 12"/>
          <p:cNvSpPr/>
          <p:nvPr/>
        </p:nvSpPr>
        <p:spPr>
          <a:xfrm>
            <a:off x="5486400" y="3310128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0" y="331012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1800" dirty="0"/>
          </a:p>
        </p:txBody>
      </p:sp>
      <p:sp>
        <p:nvSpPr>
          <p:cNvPr id="16" name="Text 14"/>
          <p:cNvSpPr/>
          <p:nvPr/>
        </p:nvSpPr>
        <p:spPr>
          <a:xfrm>
            <a:off x="6172200" y="3255264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Биология: прирост численности популяции</a:t>
            </a:r>
            <a:endParaRPr lang="ru-RU" sz="1900" dirty="0"/>
          </a:p>
        </p:txBody>
      </p:sp>
      <p:sp>
        <p:nvSpPr>
          <p:cNvPr id="17" name="Shape 15"/>
          <p:cNvSpPr/>
          <p:nvPr/>
        </p:nvSpPr>
        <p:spPr>
          <a:xfrm>
            <a:off x="5486400" y="4206240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86400" y="42062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1800" dirty="0"/>
          </a:p>
        </p:txBody>
      </p:sp>
      <p:sp>
        <p:nvSpPr>
          <p:cNvPr id="19" name="Text 17"/>
          <p:cNvSpPr/>
          <p:nvPr/>
        </p:nvSpPr>
        <p:spPr>
          <a:xfrm>
            <a:off x="6172200" y="4151376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Астрономия: бросок на Луне и на Земле</a:t>
            </a:r>
            <a:endParaRPr lang="ru-RU" sz="1900" dirty="0"/>
          </a:p>
        </p:txBody>
      </p:sp>
      <p:sp>
        <p:nvSpPr>
          <p:cNvPr id="20" name="Shape 18"/>
          <p:cNvSpPr/>
          <p:nvPr/>
        </p:nvSpPr>
        <p:spPr>
          <a:xfrm>
            <a:off x="5486400" y="5102352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0" y="51023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1800" dirty="0"/>
          </a:p>
        </p:txBody>
      </p:sp>
      <p:sp>
        <p:nvSpPr>
          <p:cNvPr id="22" name="Text 20"/>
          <p:cNvSpPr/>
          <p:nvPr/>
        </p:nvSpPr>
        <p:spPr>
          <a:xfrm>
            <a:off x="6172200" y="5047488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Архитектура: проезд под параболической аркой</a:t>
            </a:r>
            <a:endParaRPr lang="ru-RU" sz="1900" dirty="0"/>
          </a:p>
        </p:txBody>
      </p:sp>
      <p:sp>
        <p:nvSpPr>
          <p:cNvPr id="23" name="Text 21"/>
          <p:cNvSpPr/>
          <p:nvPr/>
        </p:nvSpPr>
        <p:spPr>
          <a:xfrm>
            <a:off x="548640" y="6382512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0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2 «Неравенства» · тема № 1</a:t>
            </a:r>
            <a:endParaRPr lang="ru-RU" sz="1000" dirty="0"/>
          </a:p>
        </p:txBody>
      </p:sp>
      <p:sp>
        <p:nvSpPr>
          <p:cNvPr id="24" name="Text 22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7</a:t>
            </a:r>
            <a:endParaRPr lang="ru-RU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задачи к квадратному неравенству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2 «Неравенства»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508760"/>
            <a:ext cx="5394960" cy="1188720"/>
          </a:xfrm>
          <a:prstGeom prst="roundRect">
            <a:avLst>
              <a:gd name="adj" fmla="val 9231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1581912"/>
            <a:ext cx="5120640" cy="10424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квадратичный закон:  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bx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≠ 0</a:t>
            </a:r>
            <a:endParaRPr lang="ru-RU" sz="17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каких 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величина 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не меньше (не больше) заданного числа? ⇒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неравенство</a:t>
            </a:r>
            <a:endParaRPr lang="ru-RU" sz="1700" dirty="0"/>
          </a:p>
        </p:txBody>
      </p:sp>
      <p:sp>
        <p:nvSpPr>
          <p:cNvPr id="11" name="Shape 8"/>
          <p:cNvSpPr/>
          <p:nvPr/>
        </p:nvSpPr>
        <p:spPr>
          <a:xfrm>
            <a:off x="548640" y="2990088"/>
            <a:ext cx="457200" cy="45720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48640" y="29900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1700" dirty="0"/>
          </a:p>
        </p:txBody>
      </p:sp>
      <p:sp>
        <p:nvSpPr>
          <p:cNvPr id="13" name="Text 10"/>
          <p:cNvSpPr/>
          <p:nvPr/>
        </p:nvSpPr>
        <p:spPr>
          <a:xfrm>
            <a:off x="1188720" y="2880360"/>
            <a:ext cx="4754880" cy="713232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формула зависимости: из условия задачи или известного закона природы</a:t>
            </a:r>
            <a:endParaRPr lang="ru-RU" sz="1600" dirty="0"/>
          </a:p>
        </p:txBody>
      </p:sp>
      <p:sp>
        <p:nvSpPr>
          <p:cNvPr id="14" name="Shape 11"/>
          <p:cNvSpPr/>
          <p:nvPr/>
        </p:nvSpPr>
        <p:spPr>
          <a:xfrm>
            <a:off x="548640" y="3813048"/>
            <a:ext cx="457200" cy="457200"/>
          </a:xfrm>
          <a:prstGeom prst="ellipse">
            <a:avLst/>
          </a:prstGeom>
          <a:solidFill>
            <a:srgbClr val="2D6497"/>
          </a:solidFill>
          <a:ln w="12700">
            <a:solidFill>
              <a:srgbClr val="2D6497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48640" y="38130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1700" dirty="0"/>
          </a:p>
        </p:txBody>
      </p:sp>
      <p:sp>
        <p:nvSpPr>
          <p:cNvPr id="16" name="Text 13"/>
          <p:cNvSpPr/>
          <p:nvPr/>
        </p:nvSpPr>
        <p:spPr>
          <a:xfrm>
            <a:off x="1188720" y="3703320"/>
            <a:ext cx="4754880" cy="713232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все слагаемые переносят в одну часть</a:t>
            </a:r>
            <a:endParaRPr lang="ru-RU" sz="1600" dirty="0"/>
          </a:p>
        </p:txBody>
      </p:sp>
      <p:sp>
        <p:nvSpPr>
          <p:cNvPr id="17" name="Shape 14"/>
          <p:cNvSpPr/>
          <p:nvPr/>
        </p:nvSpPr>
        <p:spPr>
          <a:xfrm>
            <a:off x="548640" y="4636008"/>
            <a:ext cx="457200" cy="45720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48640" y="46360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1700" dirty="0"/>
          </a:p>
        </p:txBody>
      </p:sp>
      <p:sp>
        <p:nvSpPr>
          <p:cNvPr id="19" name="Text 16"/>
          <p:cNvSpPr/>
          <p:nvPr/>
        </p:nvSpPr>
        <p:spPr>
          <a:xfrm>
            <a:off x="1188720" y="4526280"/>
            <a:ext cx="4754880" cy="713232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трёхчлена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направление ветвей параболы — нужный промежуток</a:t>
            </a:r>
            <a:endParaRPr lang="ru-RU" sz="1600" dirty="0"/>
          </a:p>
        </p:txBody>
      </p:sp>
      <p:sp>
        <p:nvSpPr>
          <p:cNvPr id="20" name="Shape 17"/>
          <p:cNvSpPr/>
          <p:nvPr/>
        </p:nvSpPr>
        <p:spPr>
          <a:xfrm>
            <a:off x="548640" y="5458968"/>
            <a:ext cx="457200" cy="457200"/>
          </a:xfrm>
          <a:prstGeom prst="ellipse">
            <a:avLst/>
          </a:prstGeom>
          <a:solidFill>
            <a:srgbClr val="2D6497"/>
          </a:solidFill>
          <a:ln w="12700">
            <a:solidFill>
              <a:srgbClr val="2D6497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48640" y="54589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1700" dirty="0"/>
          </a:p>
        </p:txBody>
      </p:sp>
      <p:sp>
        <p:nvSpPr>
          <p:cNvPr id="22" name="Text 19"/>
          <p:cNvSpPr/>
          <p:nvPr/>
        </p:nvSpPr>
        <p:spPr>
          <a:xfrm>
            <a:off x="1188720" y="5349240"/>
            <a:ext cx="4754880" cy="713232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 смыслу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время, скорость, численность не бывают отрицательными; иногда ответ — длина промежутка</a:t>
            </a:r>
            <a:endParaRPr lang="ru-RU" sz="1600" dirty="0"/>
          </a:p>
        </p:txBody>
      </p:sp>
      <p:sp>
        <p:nvSpPr>
          <p:cNvPr id="23" name="Text 20"/>
          <p:cNvSpPr/>
          <p:nvPr/>
        </p:nvSpPr>
        <p:spPr>
          <a:xfrm>
            <a:off x="6309360" y="15544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Эскиз параболы: </a:t>
            </a:r>
            <a:r>
              <a:rPr lang="ru-RU" sz="19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r>
              <a:rPr lang="ru-RU" sz="1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ветви вверх</a:t>
            </a:r>
            <a:endParaRPr lang="ru-RU" sz="1800" dirty="0"/>
          </a:p>
        </p:txBody>
      </p:sp>
      <p:sp>
        <p:nvSpPr>
          <p:cNvPr id="24" name="Shape 21"/>
          <p:cNvSpPr/>
          <p:nvPr/>
        </p:nvSpPr>
        <p:spPr>
          <a:xfrm>
            <a:off x="6720840" y="3246120"/>
            <a:ext cx="4709160" cy="91"/>
          </a:xfrm>
          <a:prstGeom prst="line">
            <a:avLst/>
          </a:prstGeom>
          <a:noFill/>
          <a:ln w="19050">
            <a:solidFill>
              <a:srgbClr val="1B2733"/>
            </a:solidFill>
            <a:prstDash val="solid"/>
            <a:tailEnd type="triangle"/>
          </a:ln>
        </p:spPr>
      </p:sp>
      <p:sp>
        <p:nvSpPr>
          <p:cNvPr id="25" name="Text 22"/>
          <p:cNvSpPr/>
          <p:nvPr/>
        </p:nvSpPr>
        <p:spPr>
          <a:xfrm>
            <a:off x="11173968" y="3364992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900" dirty="0"/>
          </a:p>
        </p:txBody>
      </p:sp>
      <p:sp>
        <p:nvSpPr>
          <p:cNvPr id="26" name="Shape 23"/>
          <p:cNvSpPr/>
          <p:nvPr/>
        </p:nvSpPr>
        <p:spPr>
          <a:xfrm>
            <a:off x="7952740" y="3063240"/>
            <a:ext cx="1924812" cy="182880"/>
          </a:xfrm>
          <a:custGeom>
            <a:avLst/>
            <a:gdLst/>
            <a:ahLst/>
            <a:cxnLst/>
            <a:rect l="l" t="t" r="r" b="b"/>
            <a:pathLst>
              <a:path w="1924812" h="182880">
                <a:moveTo>
                  <a:pt x="0" y="182880"/>
                </a:moveTo>
                <a:lnTo>
                  <a:pt x="137160" y="0"/>
                </a:lnTo>
                <a:moveTo>
                  <a:pt x="77724" y="182880"/>
                </a:moveTo>
                <a:lnTo>
                  <a:pt x="214884" y="0"/>
                </a:lnTo>
                <a:moveTo>
                  <a:pt x="155448" y="182880"/>
                </a:moveTo>
                <a:lnTo>
                  <a:pt x="292608" y="0"/>
                </a:lnTo>
                <a:moveTo>
                  <a:pt x="233172" y="182880"/>
                </a:moveTo>
                <a:lnTo>
                  <a:pt x="370332" y="0"/>
                </a:lnTo>
                <a:moveTo>
                  <a:pt x="310896" y="182880"/>
                </a:moveTo>
                <a:lnTo>
                  <a:pt x="448056" y="0"/>
                </a:lnTo>
                <a:moveTo>
                  <a:pt x="388620" y="182880"/>
                </a:moveTo>
                <a:lnTo>
                  <a:pt x="525780" y="0"/>
                </a:lnTo>
                <a:moveTo>
                  <a:pt x="466344" y="182880"/>
                </a:moveTo>
                <a:lnTo>
                  <a:pt x="603504" y="0"/>
                </a:lnTo>
                <a:moveTo>
                  <a:pt x="544068" y="182880"/>
                </a:moveTo>
                <a:lnTo>
                  <a:pt x="681228" y="0"/>
                </a:lnTo>
                <a:moveTo>
                  <a:pt x="621792" y="182880"/>
                </a:moveTo>
                <a:lnTo>
                  <a:pt x="758952" y="0"/>
                </a:lnTo>
                <a:moveTo>
                  <a:pt x="699516" y="182880"/>
                </a:moveTo>
                <a:lnTo>
                  <a:pt x="836676" y="0"/>
                </a:lnTo>
                <a:moveTo>
                  <a:pt x="777240" y="182880"/>
                </a:moveTo>
                <a:lnTo>
                  <a:pt x="914400" y="0"/>
                </a:lnTo>
                <a:moveTo>
                  <a:pt x="854964" y="182880"/>
                </a:moveTo>
                <a:lnTo>
                  <a:pt x="992124" y="0"/>
                </a:lnTo>
                <a:moveTo>
                  <a:pt x="932688" y="182880"/>
                </a:moveTo>
                <a:lnTo>
                  <a:pt x="1069848" y="0"/>
                </a:lnTo>
                <a:moveTo>
                  <a:pt x="1010412" y="182880"/>
                </a:moveTo>
                <a:lnTo>
                  <a:pt x="1147572" y="0"/>
                </a:lnTo>
                <a:moveTo>
                  <a:pt x="1088136" y="182880"/>
                </a:moveTo>
                <a:lnTo>
                  <a:pt x="1225296" y="0"/>
                </a:lnTo>
                <a:moveTo>
                  <a:pt x="1165860" y="182880"/>
                </a:moveTo>
                <a:lnTo>
                  <a:pt x="1303020" y="0"/>
                </a:lnTo>
                <a:moveTo>
                  <a:pt x="1243584" y="182880"/>
                </a:moveTo>
                <a:lnTo>
                  <a:pt x="1380744" y="0"/>
                </a:lnTo>
                <a:moveTo>
                  <a:pt x="1321308" y="182880"/>
                </a:moveTo>
                <a:lnTo>
                  <a:pt x="1458468" y="0"/>
                </a:lnTo>
                <a:moveTo>
                  <a:pt x="1399032" y="182880"/>
                </a:moveTo>
                <a:lnTo>
                  <a:pt x="1536192" y="0"/>
                </a:lnTo>
                <a:moveTo>
                  <a:pt x="1476756" y="182880"/>
                </a:moveTo>
                <a:lnTo>
                  <a:pt x="1613916" y="0"/>
                </a:lnTo>
                <a:moveTo>
                  <a:pt x="1554480" y="182880"/>
                </a:moveTo>
                <a:lnTo>
                  <a:pt x="1691640" y="0"/>
                </a:lnTo>
                <a:moveTo>
                  <a:pt x="1632204" y="182880"/>
                </a:moveTo>
                <a:lnTo>
                  <a:pt x="1769364" y="0"/>
                </a:lnTo>
                <a:moveTo>
                  <a:pt x="1709928" y="182880"/>
                </a:moveTo>
                <a:lnTo>
                  <a:pt x="1847088" y="0"/>
                </a:lnTo>
                <a:moveTo>
                  <a:pt x="1787652" y="182880"/>
                </a:moveTo>
                <a:lnTo>
                  <a:pt x="1924812" y="0"/>
                </a:lnTo>
              </a:path>
            </a:pathLst>
          </a:custGeom>
          <a:ln w="15875">
            <a:solidFill>
              <a:srgbClr val="1F4E79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7515843" y="2057400"/>
            <a:ext cx="2844834" cy="2286000"/>
          </a:xfrm>
          <a:custGeom>
            <a:avLst/>
            <a:gdLst/>
            <a:ahLst/>
            <a:cxnLst/>
            <a:rect l="l" t="t" r="r" b="b"/>
            <a:pathLst>
              <a:path w="2844834" h="2286000">
                <a:moveTo>
                  <a:pt x="0" y="0"/>
                </a:moveTo>
                <a:lnTo>
                  <a:pt x="8812" y="28421"/>
                </a:lnTo>
                <a:lnTo>
                  <a:pt x="36530" y="116086"/>
                </a:lnTo>
                <a:lnTo>
                  <a:pt x="64247" y="202015"/>
                </a:lnTo>
                <a:lnTo>
                  <a:pt x="91965" y="286207"/>
                </a:lnTo>
                <a:lnTo>
                  <a:pt x="119683" y="368664"/>
                </a:lnTo>
                <a:lnTo>
                  <a:pt x="147401" y="449385"/>
                </a:lnTo>
                <a:lnTo>
                  <a:pt x="175118" y="528370"/>
                </a:lnTo>
                <a:lnTo>
                  <a:pt x="202836" y="605619"/>
                </a:lnTo>
                <a:lnTo>
                  <a:pt x="230554" y="681132"/>
                </a:lnTo>
                <a:lnTo>
                  <a:pt x="258272" y="754909"/>
                </a:lnTo>
                <a:lnTo>
                  <a:pt x="285989" y="826950"/>
                </a:lnTo>
                <a:lnTo>
                  <a:pt x="313707" y="897255"/>
                </a:lnTo>
                <a:lnTo>
                  <a:pt x="341425" y="965824"/>
                </a:lnTo>
                <a:lnTo>
                  <a:pt x="369143" y="1032658"/>
                </a:lnTo>
                <a:lnTo>
                  <a:pt x="396860" y="1097755"/>
                </a:lnTo>
                <a:lnTo>
                  <a:pt x="424578" y="1161117"/>
                </a:lnTo>
                <a:lnTo>
                  <a:pt x="452296" y="1222742"/>
                </a:lnTo>
                <a:lnTo>
                  <a:pt x="480014" y="1282632"/>
                </a:lnTo>
                <a:lnTo>
                  <a:pt x="507731" y="1340785"/>
                </a:lnTo>
                <a:lnTo>
                  <a:pt x="535449" y="1397203"/>
                </a:lnTo>
                <a:lnTo>
                  <a:pt x="563167" y="1451885"/>
                </a:lnTo>
                <a:lnTo>
                  <a:pt x="590885" y="1504831"/>
                </a:lnTo>
                <a:lnTo>
                  <a:pt x="618602" y="1556041"/>
                </a:lnTo>
                <a:lnTo>
                  <a:pt x="646320" y="1605515"/>
                </a:lnTo>
                <a:lnTo>
                  <a:pt x="674038" y="1653253"/>
                </a:lnTo>
                <a:lnTo>
                  <a:pt x="701756" y="1699255"/>
                </a:lnTo>
                <a:lnTo>
                  <a:pt x="729473" y="1743521"/>
                </a:lnTo>
                <a:lnTo>
                  <a:pt x="757191" y="1786052"/>
                </a:lnTo>
                <a:lnTo>
                  <a:pt x="784909" y="1826846"/>
                </a:lnTo>
                <a:lnTo>
                  <a:pt x="812627" y="1865905"/>
                </a:lnTo>
                <a:lnTo>
                  <a:pt x="840344" y="1903227"/>
                </a:lnTo>
                <a:lnTo>
                  <a:pt x="868062" y="1938814"/>
                </a:lnTo>
                <a:lnTo>
                  <a:pt x="895780" y="1972664"/>
                </a:lnTo>
                <a:lnTo>
                  <a:pt x="923498" y="2004779"/>
                </a:lnTo>
                <a:lnTo>
                  <a:pt x="951215" y="2035158"/>
                </a:lnTo>
                <a:lnTo>
                  <a:pt x="978933" y="2063801"/>
                </a:lnTo>
                <a:lnTo>
                  <a:pt x="1006651" y="2090708"/>
                </a:lnTo>
                <a:lnTo>
                  <a:pt x="1034369" y="2115879"/>
                </a:lnTo>
                <a:lnTo>
                  <a:pt x="1062086" y="2139314"/>
                </a:lnTo>
                <a:lnTo>
                  <a:pt x="1089804" y="2161013"/>
                </a:lnTo>
                <a:lnTo>
                  <a:pt x="1117522" y="2180976"/>
                </a:lnTo>
                <a:lnTo>
                  <a:pt x="1145240" y="2199203"/>
                </a:lnTo>
                <a:lnTo>
                  <a:pt x="1172957" y="2215695"/>
                </a:lnTo>
                <a:lnTo>
                  <a:pt x="1200675" y="2230450"/>
                </a:lnTo>
                <a:lnTo>
                  <a:pt x="1228393" y="2243470"/>
                </a:lnTo>
                <a:lnTo>
                  <a:pt x="1256111" y="2254753"/>
                </a:lnTo>
                <a:lnTo>
                  <a:pt x="1283828" y="2264301"/>
                </a:lnTo>
                <a:lnTo>
                  <a:pt x="1311546" y="2272113"/>
                </a:lnTo>
                <a:lnTo>
                  <a:pt x="1339264" y="2278188"/>
                </a:lnTo>
                <a:lnTo>
                  <a:pt x="1366982" y="2282528"/>
                </a:lnTo>
                <a:lnTo>
                  <a:pt x="1394699" y="2285132"/>
                </a:lnTo>
                <a:lnTo>
                  <a:pt x="1422417" y="2286000"/>
                </a:lnTo>
                <a:lnTo>
                  <a:pt x="1450135" y="2285132"/>
                </a:lnTo>
                <a:lnTo>
                  <a:pt x="1477853" y="2282528"/>
                </a:lnTo>
                <a:lnTo>
                  <a:pt x="1505570" y="2278188"/>
                </a:lnTo>
                <a:lnTo>
                  <a:pt x="1533288" y="2272113"/>
                </a:lnTo>
                <a:lnTo>
                  <a:pt x="1561006" y="2264301"/>
                </a:lnTo>
                <a:lnTo>
                  <a:pt x="1588724" y="2254753"/>
                </a:lnTo>
                <a:lnTo>
                  <a:pt x="1616441" y="2243470"/>
                </a:lnTo>
                <a:lnTo>
                  <a:pt x="1644159" y="2230450"/>
                </a:lnTo>
                <a:lnTo>
                  <a:pt x="1671877" y="2215695"/>
                </a:lnTo>
                <a:lnTo>
                  <a:pt x="1699595" y="2199203"/>
                </a:lnTo>
                <a:lnTo>
                  <a:pt x="1727312" y="2180976"/>
                </a:lnTo>
                <a:lnTo>
                  <a:pt x="1755030" y="2161013"/>
                </a:lnTo>
                <a:lnTo>
                  <a:pt x="1782748" y="2139314"/>
                </a:lnTo>
                <a:lnTo>
                  <a:pt x="1810466" y="2115879"/>
                </a:lnTo>
                <a:lnTo>
                  <a:pt x="1838183" y="2090708"/>
                </a:lnTo>
                <a:lnTo>
                  <a:pt x="1865901" y="2063801"/>
                </a:lnTo>
                <a:lnTo>
                  <a:pt x="1893619" y="2035158"/>
                </a:lnTo>
                <a:lnTo>
                  <a:pt x="1921337" y="2004779"/>
                </a:lnTo>
                <a:lnTo>
                  <a:pt x="1949054" y="1972664"/>
                </a:lnTo>
                <a:lnTo>
                  <a:pt x="1976772" y="1938814"/>
                </a:lnTo>
                <a:lnTo>
                  <a:pt x="2004490" y="1903227"/>
                </a:lnTo>
                <a:lnTo>
                  <a:pt x="2032208" y="1865905"/>
                </a:lnTo>
                <a:lnTo>
                  <a:pt x="2059925" y="1826846"/>
                </a:lnTo>
                <a:lnTo>
                  <a:pt x="2087643" y="1786052"/>
                </a:lnTo>
                <a:lnTo>
                  <a:pt x="2115361" y="1743521"/>
                </a:lnTo>
                <a:lnTo>
                  <a:pt x="2143079" y="1699255"/>
                </a:lnTo>
                <a:lnTo>
                  <a:pt x="2170796" y="1653253"/>
                </a:lnTo>
                <a:lnTo>
                  <a:pt x="2198514" y="1605515"/>
                </a:lnTo>
                <a:lnTo>
                  <a:pt x="2226232" y="1556041"/>
                </a:lnTo>
                <a:lnTo>
                  <a:pt x="2253950" y="1504831"/>
                </a:lnTo>
                <a:lnTo>
                  <a:pt x="2281667" y="1451885"/>
                </a:lnTo>
                <a:lnTo>
                  <a:pt x="2309385" y="1397203"/>
                </a:lnTo>
                <a:lnTo>
                  <a:pt x="2337103" y="1340785"/>
                </a:lnTo>
                <a:lnTo>
                  <a:pt x="2364821" y="1282632"/>
                </a:lnTo>
                <a:lnTo>
                  <a:pt x="2392538" y="1222742"/>
                </a:lnTo>
                <a:lnTo>
                  <a:pt x="2420256" y="1161117"/>
                </a:lnTo>
                <a:lnTo>
                  <a:pt x="2447974" y="1097755"/>
                </a:lnTo>
                <a:lnTo>
                  <a:pt x="2475692" y="1032658"/>
                </a:lnTo>
                <a:lnTo>
                  <a:pt x="2503409" y="965824"/>
                </a:lnTo>
                <a:lnTo>
                  <a:pt x="2531127" y="897255"/>
                </a:lnTo>
                <a:lnTo>
                  <a:pt x="2558845" y="826950"/>
                </a:lnTo>
                <a:lnTo>
                  <a:pt x="2586563" y="754909"/>
                </a:lnTo>
                <a:lnTo>
                  <a:pt x="2614280" y="681132"/>
                </a:lnTo>
                <a:lnTo>
                  <a:pt x="2641998" y="605619"/>
                </a:lnTo>
                <a:lnTo>
                  <a:pt x="2669716" y="528370"/>
                </a:lnTo>
                <a:lnTo>
                  <a:pt x="2697434" y="449385"/>
                </a:lnTo>
                <a:lnTo>
                  <a:pt x="2725151" y="368664"/>
                </a:lnTo>
                <a:lnTo>
                  <a:pt x="2752869" y="286207"/>
                </a:lnTo>
                <a:lnTo>
                  <a:pt x="2780587" y="202015"/>
                </a:lnTo>
                <a:lnTo>
                  <a:pt x="2808305" y="116086"/>
                </a:lnTo>
                <a:lnTo>
                  <a:pt x="2836022" y="28421"/>
                </a:lnTo>
                <a:lnTo>
                  <a:pt x="2844834" y="0"/>
                </a:lnTo>
              </a:path>
            </a:pathLst>
          </a:custGeom>
          <a:ln w="38100">
            <a:solidFill>
              <a:srgbClr val="1F4E79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083552" y="263347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ru-RU" sz="2200" dirty="0"/>
          </a:p>
        </p:txBody>
      </p:sp>
      <p:sp>
        <p:nvSpPr>
          <p:cNvPr id="29" name="Text 26"/>
          <p:cNvSpPr/>
          <p:nvPr/>
        </p:nvSpPr>
        <p:spPr>
          <a:xfrm>
            <a:off x="8709660" y="263347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</a:t>
            </a:r>
            <a:endParaRPr lang="ru-RU" sz="2200" dirty="0"/>
          </a:p>
        </p:txBody>
      </p:sp>
      <p:sp>
        <p:nvSpPr>
          <p:cNvPr id="30" name="Text 27"/>
          <p:cNvSpPr/>
          <p:nvPr/>
        </p:nvSpPr>
        <p:spPr>
          <a:xfrm>
            <a:off x="10385044" y="263347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ru-RU" sz="2200" dirty="0"/>
          </a:p>
        </p:txBody>
      </p:sp>
      <p:sp>
        <p:nvSpPr>
          <p:cNvPr id="31" name="Shape 28"/>
          <p:cNvSpPr/>
          <p:nvPr/>
        </p:nvSpPr>
        <p:spPr>
          <a:xfrm>
            <a:off x="7884160" y="3177540"/>
            <a:ext cx="137160" cy="137160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148068" y="3364992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700" dirty="0"/>
          </a:p>
        </p:txBody>
      </p:sp>
      <p:sp>
        <p:nvSpPr>
          <p:cNvPr id="33" name="Shape 30"/>
          <p:cNvSpPr/>
          <p:nvPr/>
        </p:nvSpPr>
        <p:spPr>
          <a:xfrm>
            <a:off x="9855200" y="3177540"/>
            <a:ext cx="137160" cy="137160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9631172" y="3364992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700" dirty="0"/>
          </a:p>
        </p:txBody>
      </p:sp>
      <p:sp>
        <p:nvSpPr>
          <p:cNvPr id="35" name="Shape 32"/>
          <p:cNvSpPr/>
          <p:nvPr/>
        </p:nvSpPr>
        <p:spPr>
          <a:xfrm>
            <a:off x="6263640" y="4892040"/>
            <a:ext cx="5376672" cy="1234440"/>
          </a:xfrm>
          <a:prstGeom prst="roundRect">
            <a:avLst>
              <a:gd name="adj" fmla="val 8889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400800" y="4965192"/>
            <a:ext cx="5102352" cy="10881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ax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≤ 0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между корнями: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≤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≤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8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ax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≥ 0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вне их: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≤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или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≥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4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Физика: брошенное тело и остановочный путь автомобиля</a:t>
            </a:r>
            <a:endParaRPr lang="ru-RU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2 «Неравенства»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444752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Брошенное вверх тело</a:t>
            </a:r>
            <a:endParaRPr lang="ru-RU" sz="1800" dirty="0"/>
          </a:p>
        </p:txBody>
      </p:sp>
      <p:sp>
        <p:nvSpPr>
          <p:cNvPr id="10" name="Text 7"/>
          <p:cNvSpPr/>
          <p:nvPr/>
        </p:nvSpPr>
        <p:spPr>
          <a:xfrm>
            <a:off x="548640" y="1792224"/>
            <a:ext cx="5394960" cy="64008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r>
              <a:rPr lang="ru-RU" sz="18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gt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/2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известный закон физики</a:t>
            </a:r>
            <a:endParaRPr lang="ru-RU" sz="1800" dirty="0"/>
          </a:p>
          <a:p>
            <a:pPr indent="0" marL="0">
              <a:spcAft>
                <a:spcPts val="200"/>
              </a:spcAft>
              <a:buNone/>
            </a:pP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r>
              <a:rPr lang="ru-RU" sz="18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20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м/с,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≈ 10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м/с²: 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20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− 5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800" dirty="0"/>
          </a:p>
        </p:txBody>
      </p:sp>
      <p:sp>
        <p:nvSpPr>
          <p:cNvPr id="11" name="Text 8"/>
          <p:cNvSpPr/>
          <p:nvPr/>
        </p:nvSpPr>
        <p:spPr>
          <a:xfrm>
            <a:off x="530352" y="256032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− 5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900" dirty="0"/>
          </a:p>
        </p:txBody>
      </p:sp>
      <p:sp>
        <p:nvSpPr>
          <p:cNvPr id="12" name="Text 9"/>
          <p:cNvSpPr/>
          <p:nvPr/>
        </p:nvSpPr>
        <p:spPr>
          <a:xfrm>
            <a:off x="2697480" y="2560320"/>
            <a:ext cx="731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≥ 15</a:t>
            </a:r>
            <a:endParaRPr lang="ru-RU" sz="1900" dirty="0"/>
          </a:p>
        </p:txBody>
      </p:sp>
      <p:sp>
        <p:nvSpPr>
          <p:cNvPr id="13" name="Text 10"/>
          <p:cNvSpPr/>
          <p:nvPr/>
        </p:nvSpPr>
        <p:spPr>
          <a:xfrm>
            <a:off x="530352" y="2889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− 5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− 15</a:t>
            </a:r>
            <a:endParaRPr lang="ru-RU" sz="1900" dirty="0"/>
          </a:p>
        </p:txBody>
      </p:sp>
      <p:sp>
        <p:nvSpPr>
          <p:cNvPr id="14" name="Text 11"/>
          <p:cNvSpPr/>
          <p:nvPr/>
        </p:nvSpPr>
        <p:spPr>
          <a:xfrm>
            <a:off x="2697480" y="2889504"/>
            <a:ext cx="731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≥ 0</a:t>
            </a:r>
            <a:endParaRPr lang="ru-RU" sz="1900" dirty="0"/>
          </a:p>
        </p:txBody>
      </p:sp>
      <p:sp>
        <p:nvSpPr>
          <p:cNvPr id="15" name="Text 12"/>
          <p:cNvSpPr/>
          <p:nvPr/>
        </p:nvSpPr>
        <p:spPr>
          <a:xfrm>
            <a:off x="3611880" y="2889504"/>
            <a:ext cx="1737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 : (−5)</a:t>
            </a:r>
            <a:endParaRPr lang="ru-RU" sz="1900" dirty="0"/>
          </a:p>
        </p:txBody>
      </p:sp>
      <p:sp>
        <p:nvSpPr>
          <p:cNvPr id="16" name="Text 13"/>
          <p:cNvSpPr/>
          <p:nvPr/>
        </p:nvSpPr>
        <p:spPr>
          <a:xfrm>
            <a:off x="530352" y="3218688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+ 3</a:t>
            </a:r>
            <a:endParaRPr lang="ru-RU" sz="1900" dirty="0"/>
          </a:p>
        </p:txBody>
      </p:sp>
      <p:sp>
        <p:nvSpPr>
          <p:cNvPr id="17" name="Text 14"/>
          <p:cNvSpPr/>
          <p:nvPr/>
        </p:nvSpPr>
        <p:spPr>
          <a:xfrm>
            <a:off x="2697480" y="3218688"/>
            <a:ext cx="731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≤ 0</a:t>
            </a:r>
            <a:endParaRPr lang="ru-RU" sz="1900" dirty="0"/>
          </a:p>
        </p:txBody>
      </p:sp>
      <p:sp>
        <p:nvSpPr>
          <p:cNvPr id="18" name="Text 15"/>
          <p:cNvSpPr/>
          <p:nvPr/>
        </p:nvSpPr>
        <p:spPr>
          <a:xfrm>
            <a:off x="3611880" y="258775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не меньше 15 м</a:t>
            </a:r>
            <a:endParaRPr lang="ru-RU" sz="1300" dirty="0"/>
          </a:p>
        </p:txBody>
      </p:sp>
      <p:sp>
        <p:nvSpPr>
          <p:cNvPr id="19" name="Text 16"/>
          <p:cNvSpPr/>
          <p:nvPr/>
        </p:nvSpPr>
        <p:spPr>
          <a:xfrm>
            <a:off x="548640" y="3557016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1 и 3:  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 ≤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≤ 3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тело на такой высоте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</a:t>
            </a:r>
            <a:endParaRPr lang="ru-RU" sz="1600" dirty="0"/>
          </a:p>
        </p:txBody>
      </p:sp>
      <p:sp>
        <p:nvSpPr>
          <p:cNvPr id="20" name="Shape 17"/>
          <p:cNvSpPr/>
          <p:nvPr/>
        </p:nvSpPr>
        <p:spPr>
          <a:xfrm>
            <a:off x="6903720" y="1627632"/>
            <a:ext cx="91" cy="18288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880465" y="1627632"/>
            <a:ext cx="91" cy="18288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8857211" y="1627632"/>
            <a:ext cx="91" cy="18288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833956" y="1627632"/>
            <a:ext cx="91" cy="18288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10810702" y="1627632"/>
            <a:ext cx="91" cy="18288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903720" y="3456432"/>
            <a:ext cx="429768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903720" y="3058867"/>
            <a:ext cx="429768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903720" y="2661302"/>
            <a:ext cx="429768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903720" y="2263736"/>
            <a:ext cx="429768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903720" y="1866171"/>
            <a:ext cx="429768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903720" y="3456432"/>
            <a:ext cx="448056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31" name="Shape 28"/>
          <p:cNvSpPr/>
          <p:nvPr/>
        </p:nvSpPr>
        <p:spPr>
          <a:xfrm>
            <a:off x="6903720" y="1444752"/>
            <a:ext cx="91" cy="2011680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32" name="Text 29"/>
          <p:cNvSpPr/>
          <p:nvPr/>
        </p:nvSpPr>
        <p:spPr>
          <a:xfrm>
            <a:off x="11082528" y="351129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endParaRPr lang="ru-RU" sz="1500" dirty="0"/>
          </a:p>
        </p:txBody>
      </p:sp>
      <p:sp>
        <p:nvSpPr>
          <p:cNvPr id="33" name="Text 30"/>
          <p:cNvSpPr/>
          <p:nvPr/>
        </p:nvSpPr>
        <p:spPr>
          <a:xfrm>
            <a:off x="6894576" y="131673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endParaRPr lang="ru-RU" sz="1500" dirty="0"/>
          </a:p>
        </p:txBody>
      </p:sp>
      <p:sp>
        <p:nvSpPr>
          <p:cNvPr id="34" name="Shape 31"/>
          <p:cNvSpPr/>
          <p:nvPr/>
        </p:nvSpPr>
        <p:spPr>
          <a:xfrm>
            <a:off x="7880465" y="3410712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7560425" y="35204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300" dirty="0"/>
          </a:p>
        </p:txBody>
      </p:sp>
      <p:sp>
        <p:nvSpPr>
          <p:cNvPr id="36" name="Shape 33"/>
          <p:cNvSpPr/>
          <p:nvPr/>
        </p:nvSpPr>
        <p:spPr>
          <a:xfrm>
            <a:off x="8857211" y="3410712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8537171" y="35204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300" dirty="0"/>
          </a:p>
        </p:txBody>
      </p:sp>
      <p:sp>
        <p:nvSpPr>
          <p:cNvPr id="38" name="Shape 35"/>
          <p:cNvSpPr/>
          <p:nvPr/>
        </p:nvSpPr>
        <p:spPr>
          <a:xfrm>
            <a:off x="9833956" y="3410712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9513916" y="35204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300" dirty="0"/>
          </a:p>
        </p:txBody>
      </p:sp>
      <p:sp>
        <p:nvSpPr>
          <p:cNvPr id="40" name="Shape 37"/>
          <p:cNvSpPr/>
          <p:nvPr/>
        </p:nvSpPr>
        <p:spPr>
          <a:xfrm>
            <a:off x="10810702" y="3410712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10490662" y="35204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ru-RU" sz="1300" dirty="0"/>
          </a:p>
        </p:txBody>
      </p:sp>
      <p:sp>
        <p:nvSpPr>
          <p:cNvPr id="42" name="Shape 39"/>
          <p:cNvSpPr/>
          <p:nvPr/>
        </p:nvSpPr>
        <p:spPr>
          <a:xfrm>
            <a:off x="6858000" y="2263736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6172200" y="2126576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</a:t>
            </a:r>
            <a:endParaRPr lang="ru-RU" sz="1300" dirty="0"/>
          </a:p>
        </p:txBody>
      </p:sp>
      <p:sp>
        <p:nvSpPr>
          <p:cNvPr id="44" name="Shape 41"/>
          <p:cNvSpPr/>
          <p:nvPr/>
        </p:nvSpPr>
        <p:spPr>
          <a:xfrm>
            <a:off x="6858000" y="1866171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6172200" y="1729011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</a:t>
            </a:r>
            <a:endParaRPr lang="ru-RU" sz="1300" dirty="0"/>
          </a:p>
        </p:txBody>
      </p:sp>
      <p:sp>
        <p:nvSpPr>
          <p:cNvPr id="46" name="Text 43"/>
          <p:cNvSpPr/>
          <p:nvPr/>
        </p:nvSpPr>
        <p:spPr>
          <a:xfrm>
            <a:off x="6620256" y="35021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</a:t>
            </a:r>
            <a:endParaRPr lang="ru-RU" sz="1300" dirty="0"/>
          </a:p>
        </p:txBody>
      </p:sp>
      <p:sp>
        <p:nvSpPr>
          <p:cNvPr id="47" name="Shape 44"/>
          <p:cNvSpPr/>
          <p:nvPr/>
        </p:nvSpPr>
        <p:spPr>
          <a:xfrm>
            <a:off x="6903720" y="2263736"/>
            <a:ext cx="4297680" cy="91"/>
          </a:xfrm>
          <a:prstGeom prst="line">
            <a:avLst/>
          </a:prstGeom>
          <a:noFill/>
          <a:ln w="15875">
            <a:solidFill>
              <a:srgbClr val="C0392B"/>
            </a:solidFill>
            <a:prstDash val="dash"/>
          </a:ln>
        </p:spPr>
      </p:sp>
      <p:sp>
        <p:nvSpPr>
          <p:cNvPr id="48" name="Shape 45"/>
          <p:cNvSpPr/>
          <p:nvPr/>
        </p:nvSpPr>
        <p:spPr>
          <a:xfrm>
            <a:off x="6903720" y="1866171"/>
            <a:ext cx="3906982" cy="1590261"/>
          </a:xfrm>
          <a:custGeom>
            <a:avLst/>
            <a:gdLst/>
            <a:ahLst/>
            <a:cxnLst/>
            <a:rect l="l" t="t" r="r" b="b"/>
            <a:pathLst>
              <a:path w="3906982" h="1590261">
                <a:moveTo>
                  <a:pt x="0" y="1590261"/>
                </a:moveTo>
                <a:lnTo>
                  <a:pt x="19535" y="1558615"/>
                </a:lnTo>
                <a:lnTo>
                  <a:pt x="39070" y="1527287"/>
                </a:lnTo>
                <a:lnTo>
                  <a:pt x="58605" y="1496276"/>
                </a:lnTo>
                <a:lnTo>
                  <a:pt x="78140" y="1465584"/>
                </a:lnTo>
                <a:lnTo>
                  <a:pt x="97675" y="1435210"/>
                </a:lnTo>
                <a:lnTo>
                  <a:pt x="117209" y="1405155"/>
                </a:lnTo>
                <a:lnTo>
                  <a:pt x="136744" y="1375417"/>
                </a:lnTo>
                <a:lnTo>
                  <a:pt x="156279" y="1345997"/>
                </a:lnTo>
                <a:lnTo>
                  <a:pt x="175814" y="1316895"/>
                </a:lnTo>
                <a:lnTo>
                  <a:pt x="195349" y="1288111"/>
                </a:lnTo>
                <a:lnTo>
                  <a:pt x="214884" y="1259646"/>
                </a:lnTo>
                <a:lnTo>
                  <a:pt x="234419" y="1231498"/>
                </a:lnTo>
                <a:lnTo>
                  <a:pt x="253954" y="1203668"/>
                </a:lnTo>
                <a:lnTo>
                  <a:pt x="273489" y="1176157"/>
                </a:lnTo>
                <a:lnTo>
                  <a:pt x="293024" y="1148963"/>
                </a:lnTo>
                <a:lnTo>
                  <a:pt x="312559" y="1122088"/>
                </a:lnTo>
                <a:lnTo>
                  <a:pt x="332093" y="1095531"/>
                </a:lnTo>
                <a:lnTo>
                  <a:pt x="351628" y="1069291"/>
                </a:lnTo>
                <a:lnTo>
                  <a:pt x="371163" y="1043370"/>
                </a:lnTo>
                <a:lnTo>
                  <a:pt x="390698" y="1017767"/>
                </a:lnTo>
                <a:lnTo>
                  <a:pt x="410233" y="992482"/>
                </a:lnTo>
                <a:lnTo>
                  <a:pt x="429768" y="967515"/>
                </a:lnTo>
                <a:lnTo>
                  <a:pt x="449303" y="942866"/>
                </a:lnTo>
                <a:lnTo>
                  <a:pt x="468838" y="918535"/>
                </a:lnTo>
                <a:lnTo>
                  <a:pt x="488373" y="894522"/>
                </a:lnTo>
                <a:lnTo>
                  <a:pt x="507908" y="870827"/>
                </a:lnTo>
                <a:lnTo>
                  <a:pt x="527443" y="847450"/>
                </a:lnTo>
                <a:lnTo>
                  <a:pt x="546977" y="824391"/>
                </a:lnTo>
                <a:lnTo>
                  <a:pt x="566512" y="801651"/>
                </a:lnTo>
                <a:lnTo>
                  <a:pt x="586047" y="779228"/>
                </a:lnTo>
                <a:lnTo>
                  <a:pt x="605582" y="757123"/>
                </a:lnTo>
                <a:lnTo>
                  <a:pt x="625117" y="735337"/>
                </a:lnTo>
                <a:lnTo>
                  <a:pt x="644652" y="713868"/>
                </a:lnTo>
                <a:lnTo>
                  <a:pt x="664187" y="692718"/>
                </a:lnTo>
                <a:lnTo>
                  <a:pt x="683722" y="671885"/>
                </a:lnTo>
                <a:lnTo>
                  <a:pt x="703257" y="651371"/>
                </a:lnTo>
                <a:lnTo>
                  <a:pt x="722792" y="631175"/>
                </a:lnTo>
                <a:lnTo>
                  <a:pt x="742327" y="611296"/>
                </a:lnTo>
                <a:lnTo>
                  <a:pt x="761861" y="591736"/>
                </a:lnTo>
                <a:lnTo>
                  <a:pt x="781396" y="572494"/>
                </a:lnTo>
                <a:lnTo>
                  <a:pt x="800931" y="553570"/>
                </a:lnTo>
                <a:lnTo>
                  <a:pt x="820466" y="534964"/>
                </a:lnTo>
                <a:lnTo>
                  <a:pt x="840001" y="516676"/>
                </a:lnTo>
                <a:lnTo>
                  <a:pt x="859536" y="498706"/>
                </a:lnTo>
                <a:lnTo>
                  <a:pt x="879071" y="481054"/>
                </a:lnTo>
                <a:lnTo>
                  <a:pt x="898606" y="463720"/>
                </a:lnTo>
                <a:lnTo>
                  <a:pt x="918141" y="446704"/>
                </a:lnTo>
                <a:lnTo>
                  <a:pt x="937676" y="430007"/>
                </a:lnTo>
                <a:lnTo>
                  <a:pt x="957211" y="413627"/>
                </a:lnTo>
                <a:lnTo>
                  <a:pt x="976745" y="397565"/>
                </a:lnTo>
                <a:lnTo>
                  <a:pt x="996280" y="381822"/>
                </a:lnTo>
                <a:lnTo>
                  <a:pt x="1015815" y="366396"/>
                </a:lnTo>
                <a:lnTo>
                  <a:pt x="1035350" y="351289"/>
                </a:lnTo>
                <a:lnTo>
                  <a:pt x="1054885" y="336499"/>
                </a:lnTo>
                <a:lnTo>
                  <a:pt x="1074420" y="322028"/>
                </a:lnTo>
                <a:lnTo>
                  <a:pt x="1093955" y="307875"/>
                </a:lnTo>
                <a:lnTo>
                  <a:pt x="1113490" y="294039"/>
                </a:lnTo>
                <a:lnTo>
                  <a:pt x="1133025" y="280522"/>
                </a:lnTo>
                <a:lnTo>
                  <a:pt x="1152560" y="267323"/>
                </a:lnTo>
                <a:lnTo>
                  <a:pt x="1172095" y="254442"/>
                </a:lnTo>
                <a:lnTo>
                  <a:pt x="1191629" y="241879"/>
                </a:lnTo>
                <a:lnTo>
                  <a:pt x="1211164" y="229634"/>
                </a:lnTo>
                <a:lnTo>
                  <a:pt x="1230699" y="217707"/>
                </a:lnTo>
                <a:lnTo>
                  <a:pt x="1250234" y="206098"/>
                </a:lnTo>
                <a:lnTo>
                  <a:pt x="1269769" y="194807"/>
                </a:lnTo>
                <a:lnTo>
                  <a:pt x="1289304" y="183834"/>
                </a:lnTo>
                <a:lnTo>
                  <a:pt x="1308839" y="173179"/>
                </a:lnTo>
                <a:lnTo>
                  <a:pt x="1328374" y="162843"/>
                </a:lnTo>
                <a:lnTo>
                  <a:pt x="1347909" y="152824"/>
                </a:lnTo>
                <a:lnTo>
                  <a:pt x="1367444" y="143123"/>
                </a:lnTo>
                <a:lnTo>
                  <a:pt x="1386979" y="133741"/>
                </a:lnTo>
                <a:lnTo>
                  <a:pt x="1406513" y="124676"/>
                </a:lnTo>
                <a:lnTo>
                  <a:pt x="1426048" y="115930"/>
                </a:lnTo>
                <a:lnTo>
                  <a:pt x="1445583" y="107502"/>
                </a:lnTo>
                <a:lnTo>
                  <a:pt x="1465118" y="99391"/>
                </a:lnTo>
                <a:lnTo>
                  <a:pt x="1484653" y="91599"/>
                </a:lnTo>
                <a:lnTo>
                  <a:pt x="1504188" y="84125"/>
                </a:lnTo>
                <a:lnTo>
                  <a:pt x="1523723" y="76969"/>
                </a:lnTo>
                <a:lnTo>
                  <a:pt x="1543258" y="70131"/>
                </a:lnTo>
                <a:lnTo>
                  <a:pt x="1562793" y="63610"/>
                </a:lnTo>
                <a:lnTo>
                  <a:pt x="1582328" y="57408"/>
                </a:lnTo>
                <a:lnTo>
                  <a:pt x="1601863" y="51524"/>
                </a:lnTo>
                <a:lnTo>
                  <a:pt x="1621397" y="45959"/>
                </a:lnTo>
                <a:lnTo>
                  <a:pt x="1640932" y="40711"/>
                </a:lnTo>
                <a:lnTo>
                  <a:pt x="1660467" y="35781"/>
                </a:lnTo>
                <a:lnTo>
                  <a:pt x="1680002" y="31169"/>
                </a:lnTo>
                <a:lnTo>
                  <a:pt x="1699537" y="26875"/>
                </a:lnTo>
                <a:lnTo>
                  <a:pt x="1719072" y="22900"/>
                </a:lnTo>
                <a:lnTo>
                  <a:pt x="1738607" y="19242"/>
                </a:lnTo>
                <a:lnTo>
                  <a:pt x="1758142" y="15903"/>
                </a:lnTo>
                <a:lnTo>
                  <a:pt x="1777677" y="12881"/>
                </a:lnTo>
                <a:lnTo>
                  <a:pt x="1797212" y="10178"/>
                </a:lnTo>
                <a:lnTo>
                  <a:pt x="1816747" y="7792"/>
                </a:lnTo>
                <a:lnTo>
                  <a:pt x="1836281" y="5725"/>
                </a:lnTo>
                <a:lnTo>
                  <a:pt x="1855816" y="3976"/>
                </a:lnTo>
                <a:lnTo>
                  <a:pt x="1875351" y="2544"/>
                </a:lnTo>
                <a:lnTo>
                  <a:pt x="1894886" y="1431"/>
                </a:lnTo>
                <a:lnTo>
                  <a:pt x="1914421" y="636"/>
                </a:lnTo>
                <a:lnTo>
                  <a:pt x="1933956" y="159"/>
                </a:lnTo>
                <a:lnTo>
                  <a:pt x="1953491" y="0"/>
                </a:lnTo>
                <a:lnTo>
                  <a:pt x="1973026" y="159"/>
                </a:lnTo>
                <a:lnTo>
                  <a:pt x="1992561" y="636"/>
                </a:lnTo>
                <a:lnTo>
                  <a:pt x="2012096" y="1431"/>
                </a:lnTo>
                <a:lnTo>
                  <a:pt x="2031631" y="2544"/>
                </a:lnTo>
                <a:lnTo>
                  <a:pt x="2051165" y="3976"/>
                </a:lnTo>
                <a:lnTo>
                  <a:pt x="2070700" y="5725"/>
                </a:lnTo>
                <a:lnTo>
                  <a:pt x="2090235" y="7792"/>
                </a:lnTo>
                <a:lnTo>
                  <a:pt x="2109770" y="10178"/>
                </a:lnTo>
                <a:lnTo>
                  <a:pt x="2129305" y="12881"/>
                </a:lnTo>
                <a:lnTo>
                  <a:pt x="2148840" y="15903"/>
                </a:lnTo>
                <a:lnTo>
                  <a:pt x="2168375" y="19242"/>
                </a:lnTo>
                <a:lnTo>
                  <a:pt x="2187910" y="22900"/>
                </a:lnTo>
                <a:lnTo>
                  <a:pt x="2207445" y="26875"/>
                </a:lnTo>
                <a:lnTo>
                  <a:pt x="2226980" y="31169"/>
                </a:lnTo>
                <a:lnTo>
                  <a:pt x="2246515" y="35781"/>
                </a:lnTo>
                <a:lnTo>
                  <a:pt x="2266049" y="40711"/>
                </a:lnTo>
                <a:lnTo>
                  <a:pt x="2285584" y="45959"/>
                </a:lnTo>
                <a:lnTo>
                  <a:pt x="2305119" y="51524"/>
                </a:lnTo>
                <a:lnTo>
                  <a:pt x="2324654" y="57408"/>
                </a:lnTo>
                <a:lnTo>
                  <a:pt x="2344189" y="63610"/>
                </a:lnTo>
                <a:lnTo>
                  <a:pt x="2363724" y="70131"/>
                </a:lnTo>
                <a:lnTo>
                  <a:pt x="2383259" y="76969"/>
                </a:lnTo>
                <a:lnTo>
                  <a:pt x="2402794" y="84125"/>
                </a:lnTo>
                <a:lnTo>
                  <a:pt x="2422329" y="91599"/>
                </a:lnTo>
                <a:lnTo>
                  <a:pt x="2441864" y="99391"/>
                </a:lnTo>
                <a:lnTo>
                  <a:pt x="2461399" y="107502"/>
                </a:lnTo>
                <a:lnTo>
                  <a:pt x="2480933" y="115930"/>
                </a:lnTo>
                <a:lnTo>
                  <a:pt x="2500468" y="124676"/>
                </a:lnTo>
                <a:lnTo>
                  <a:pt x="2520003" y="133741"/>
                </a:lnTo>
                <a:lnTo>
                  <a:pt x="2539538" y="143123"/>
                </a:lnTo>
                <a:lnTo>
                  <a:pt x="2559073" y="152824"/>
                </a:lnTo>
                <a:lnTo>
                  <a:pt x="2578608" y="162843"/>
                </a:lnTo>
                <a:lnTo>
                  <a:pt x="2598143" y="173179"/>
                </a:lnTo>
                <a:lnTo>
                  <a:pt x="2617678" y="183834"/>
                </a:lnTo>
                <a:lnTo>
                  <a:pt x="2637213" y="194807"/>
                </a:lnTo>
                <a:lnTo>
                  <a:pt x="2656748" y="206098"/>
                </a:lnTo>
                <a:lnTo>
                  <a:pt x="2676283" y="217707"/>
                </a:lnTo>
                <a:lnTo>
                  <a:pt x="2695817" y="229634"/>
                </a:lnTo>
                <a:lnTo>
                  <a:pt x="2715352" y="241879"/>
                </a:lnTo>
                <a:lnTo>
                  <a:pt x="2734887" y="254442"/>
                </a:lnTo>
                <a:lnTo>
                  <a:pt x="2754422" y="267323"/>
                </a:lnTo>
                <a:lnTo>
                  <a:pt x="2773957" y="280522"/>
                </a:lnTo>
                <a:lnTo>
                  <a:pt x="2793492" y="294039"/>
                </a:lnTo>
                <a:lnTo>
                  <a:pt x="2813027" y="307875"/>
                </a:lnTo>
                <a:lnTo>
                  <a:pt x="2832562" y="322028"/>
                </a:lnTo>
                <a:lnTo>
                  <a:pt x="2852097" y="336499"/>
                </a:lnTo>
                <a:lnTo>
                  <a:pt x="2871632" y="351289"/>
                </a:lnTo>
                <a:lnTo>
                  <a:pt x="2891167" y="366396"/>
                </a:lnTo>
                <a:lnTo>
                  <a:pt x="2910701" y="381822"/>
                </a:lnTo>
                <a:lnTo>
                  <a:pt x="2930236" y="397565"/>
                </a:lnTo>
                <a:lnTo>
                  <a:pt x="2949771" y="413627"/>
                </a:lnTo>
                <a:lnTo>
                  <a:pt x="2969306" y="430007"/>
                </a:lnTo>
                <a:lnTo>
                  <a:pt x="2988841" y="446704"/>
                </a:lnTo>
                <a:lnTo>
                  <a:pt x="3008376" y="463720"/>
                </a:lnTo>
                <a:lnTo>
                  <a:pt x="3027911" y="481054"/>
                </a:lnTo>
                <a:lnTo>
                  <a:pt x="3047446" y="498706"/>
                </a:lnTo>
                <a:lnTo>
                  <a:pt x="3066981" y="516676"/>
                </a:lnTo>
                <a:lnTo>
                  <a:pt x="3086516" y="534964"/>
                </a:lnTo>
                <a:lnTo>
                  <a:pt x="3106051" y="553570"/>
                </a:lnTo>
                <a:lnTo>
                  <a:pt x="3125585" y="572494"/>
                </a:lnTo>
                <a:lnTo>
                  <a:pt x="3145120" y="591736"/>
                </a:lnTo>
                <a:lnTo>
                  <a:pt x="3164655" y="611296"/>
                </a:lnTo>
                <a:lnTo>
                  <a:pt x="3184190" y="631175"/>
                </a:lnTo>
                <a:lnTo>
                  <a:pt x="3203725" y="651371"/>
                </a:lnTo>
                <a:lnTo>
                  <a:pt x="3223260" y="671885"/>
                </a:lnTo>
                <a:lnTo>
                  <a:pt x="3242795" y="692718"/>
                </a:lnTo>
                <a:lnTo>
                  <a:pt x="3262330" y="713868"/>
                </a:lnTo>
                <a:lnTo>
                  <a:pt x="3281865" y="735337"/>
                </a:lnTo>
                <a:lnTo>
                  <a:pt x="3301400" y="757123"/>
                </a:lnTo>
                <a:lnTo>
                  <a:pt x="3320935" y="779228"/>
                </a:lnTo>
                <a:lnTo>
                  <a:pt x="3340469" y="801651"/>
                </a:lnTo>
                <a:lnTo>
                  <a:pt x="3360004" y="824391"/>
                </a:lnTo>
                <a:lnTo>
                  <a:pt x="3379539" y="847450"/>
                </a:lnTo>
                <a:lnTo>
                  <a:pt x="3399074" y="870827"/>
                </a:lnTo>
                <a:lnTo>
                  <a:pt x="3418609" y="894522"/>
                </a:lnTo>
                <a:lnTo>
                  <a:pt x="3438144" y="918535"/>
                </a:lnTo>
                <a:lnTo>
                  <a:pt x="3457679" y="942866"/>
                </a:lnTo>
                <a:lnTo>
                  <a:pt x="3477214" y="967515"/>
                </a:lnTo>
                <a:lnTo>
                  <a:pt x="3496749" y="992482"/>
                </a:lnTo>
                <a:lnTo>
                  <a:pt x="3516284" y="1017767"/>
                </a:lnTo>
                <a:lnTo>
                  <a:pt x="3535819" y="1043370"/>
                </a:lnTo>
                <a:lnTo>
                  <a:pt x="3555353" y="1069291"/>
                </a:lnTo>
                <a:lnTo>
                  <a:pt x="3574888" y="1095531"/>
                </a:lnTo>
                <a:lnTo>
                  <a:pt x="3594423" y="1122088"/>
                </a:lnTo>
                <a:lnTo>
                  <a:pt x="3613958" y="1148963"/>
                </a:lnTo>
                <a:lnTo>
                  <a:pt x="3633493" y="1176157"/>
                </a:lnTo>
                <a:lnTo>
                  <a:pt x="3653028" y="1203668"/>
                </a:lnTo>
                <a:lnTo>
                  <a:pt x="3672563" y="1231498"/>
                </a:lnTo>
                <a:lnTo>
                  <a:pt x="3692098" y="1259646"/>
                </a:lnTo>
                <a:lnTo>
                  <a:pt x="3711633" y="1288111"/>
                </a:lnTo>
                <a:lnTo>
                  <a:pt x="3731168" y="1316895"/>
                </a:lnTo>
                <a:lnTo>
                  <a:pt x="3750703" y="1345997"/>
                </a:lnTo>
                <a:lnTo>
                  <a:pt x="3770237" y="1375417"/>
                </a:lnTo>
                <a:lnTo>
                  <a:pt x="3789772" y="1405155"/>
                </a:lnTo>
                <a:lnTo>
                  <a:pt x="3809307" y="1435210"/>
                </a:lnTo>
                <a:lnTo>
                  <a:pt x="3828842" y="1465584"/>
                </a:lnTo>
                <a:lnTo>
                  <a:pt x="3848377" y="1496276"/>
                </a:lnTo>
                <a:lnTo>
                  <a:pt x="3867912" y="1527287"/>
                </a:lnTo>
                <a:lnTo>
                  <a:pt x="3887447" y="1558615"/>
                </a:lnTo>
                <a:lnTo>
                  <a:pt x="3906982" y="1590261"/>
                </a:lnTo>
              </a:path>
            </a:pathLst>
          </a:custGeom>
          <a:ln w="38100">
            <a:solidFill>
              <a:srgbClr val="1F4E79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7880465" y="1866171"/>
            <a:ext cx="1953491" cy="397565"/>
          </a:xfrm>
          <a:custGeom>
            <a:avLst/>
            <a:gdLst/>
            <a:ahLst/>
            <a:cxnLst/>
            <a:rect l="l" t="t" r="r" b="b"/>
            <a:pathLst>
              <a:path w="1953491" h="397565">
                <a:moveTo>
                  <a:pt x="0" y="397565"/>
                </a:moveTo>
                <a:lnTo>
                  <a:pt x="9767" y="389654"/>
                </a:lnTo>
                <a:lnTo>
                  <a:pt x="19535" y="381822"/>
                </a:lnTo>
                <a:lnTo>
                  <a:pt x="29302" y="374069"/>
                </a:lnTo>
                <a:lnTo>
                  <a:pt x="39070" y="366396"/>
                </a:lnTo>
                <a:lnTo>
                  <a:pt x="48837" y="358803"/>
                </a:lnTo>
                <a:lnTo>
                  <a:pt x="58605" y="351289"/>
                </a:lnTo>
                <a:lnTo>
                  <a:pt x="68372" y="343854"/>
                </a:lnTo>
                <a:lnTo>
                  <a:pt x="78140" y="336499"/>
                </a:lnTo>
                <a:lnTo>
                  <a:pt x="87907" y="329224"/>
                </a:lnTo>
                <a:lnTo>
                  <a:pt x="97675" y="322028"/>
                </a:lnTo>
                <a:lnTo>
                  <a:pt x="107442" y="314911"/>
                </a:lnTo>
                <a:lnTo>
                  <a:pt x="117209" y="307875"/>
                </a:lnTo>
                <a:lnTo>
                  <a:pt x="126977" y="300917"/>
                </a:lnTo>
                <a:lnTo>
                  <a:pt x="136744" y="294039"/>
                </a:lnTo>
                <a:lnTo>
                  <a:pt x="146512" y="287241"/>
                </a:lnTo>
                <a:lnTo>
                  <a:pt x="156279" y="280522"/>
                </a:lnTo>
                <a:lnTo>
                  <a:pt x="166047" y="273883"/>
                </a:lnTo>
                <a:lnTo>
                  <a:pt x="175814" y="267323"/>
                </a:lnTo>
                <a:lnTo>
                  <a:pt x="185582" y="260843"/>
                </a:lnTo>
                <a:lnTo>
                  <a:pt x="195349" y="254442"/>
                </a:lnTo>
                <a:lnTo>
                  <a:pt x="205117" y="248120"/>
                </a:lnTo>
                <a:lnTo>
                  <a:pt x="214884" y="241879"/>
                </a:lnTo>
                <a:lnTo>
                  <a:pt x="224651" y="235716"/>
                </a:lnTo>
                <a:lnTo>
                  <a:pt x="234419" y="229634"/>
                </a:lnTo>
                <a:lnTo>
                  <a:pt x="244186" y="223630"/>
                </a:lnTo>
                <a:lnTo>
                  <a:pt x="253954" y="217707"/>
                </a:lnTo>
                <a:lnTo>
                  <a:pt x="263721" y="211863"/>
                </a:lnTo>
                <a:lnTo>
                  <a:pt x="273489" y="206098"/>
                </a:lnTo>
                <a:lnTo>
                  <a:pt x="283256" y="200413"/>
                </a:lnTo>
                <a:lnTo>
                  <a:pt x="293024" y="194807"/>
                </a:lnTo>
                <a:lnTo>
                  <a:pt x="302791" y="189281"/>
                </a:lnTo>
                <a:lnTo>
                  <a:pt x="312559" y="183834"/>
                </a:lnTo>
                <a:lnTo>
                  <a:pt x="322326" y="178467"/>
                </a:lnTo>
                <a:lnTo>
                  <a:pt x="332093" y="173179"/>
                </a:lnTo>
                <a:lnTo>
                  <a:pt x="341861" y="167971"/>
                </a:lnTo>
                <a:lnTo>
                  <a:pt x="351628" y="162843"/>
                </a:lnTo>
                <a:lnTo>
                  <a:pt x="361396" y="157794"/>
                </a:lnTo>
                <a:lnTo>
                  <a:pt x="371163" y="152824"/>
                </a:lnTo>
                <a:lnTo>
                  <a:pt x="380931" y="147934"/>
                </a:lnTo>
                <a:lnTo>
                  <a:pt x="390698" y="143123"/>
                </a:lnTo>
                <a:lnTo>
                  <a:pt x="400466" y="138392"/>
                </a:lnTo>
                <a:lnTo>
                  <a:pt x="410233" y="133741"/>
                </a:lnTo>
                <a:lnTo>
                  <a:pt x="420001" y="129169"/>
                </a:lnTo>
                <a:lnTo>
                  <a:pt x="429768" y="124676"/>
                </a:lnTo>
                <a:lnTo>
                  <a:pt x="439535" y="120263"/>
                </a:lnTo>
                <a:lnTo>
                  <a:pt x="449303" y="115930"/>
                </a:lnTo>
                <a:lnTo>
                  <a:pt x="459070" y="111676"/>
                </a:lnTo>
                <a:lnTo>
                  <a:pt x="468838" y="107502"/>
                </a:lnTo>
                <a:lnTo>
                  <a:pt x="478605" y="103407"/>
                </a:lnTo>
                <a:lnTo>
                  <a:pt x="488373" y="99391"/>
                </a:lnTo>
                <a:lnTo>
                  <a:pt x="498140" y="95455"/>
                </a:lnTo>
                <a:lnTo>
                  <a:pt x="507908" y="91599"/>
                </a:lnTo>
                <a:lnTo>
                  <a:pt x="517675" y="87822"/>
                </a:lnTo>
                <a:lnTo>
                  <a:pt x="527443" y="84125"/>
                </a:lnTo>
                <a:lnTo>
                  <a:pt x="537210" y="80507"/>
                </a:lnTo>
                <a:lnTo>
                  <a:pt x="546977" y="76969"/>
                </a:lnTo>
                <a:lnTo>
                  <a:pt x="556745" y="73510"/>
                </a:lnTo>
                <a:lnTo>
                  <a:pt x="566512" y="70131"/>
                </a:lnTo>
                <a:lnTo>
                  <a:pt x="576280" y="66831"/>
                </a:lnTo>
                <a:lnTo>
                  <a:pt x="586047" y="63610"/>
                </a:lnTo>
                <a:lnTo>
                  <a:pt x="595815" y="60470"/>
                </a:lnTo>
                <a:lnTo>
                  <a:pt x="605582" y="57408"/>
                </a:lnTo>
                <a:lnTo>
                  <a:pt x="615350" y="54427"/>
                </a:lnTo>
                <a:lnTo>
                  <a:pt x="625117" y="51524"/>
                </a:lnTo>
                <a:lnTo>
                  <a:pt x="634885" y="48702"/>
                </a:lnTo>
                <a:lnTo>
                  <a:pt x="644652" y="45959"/>
                </a:lnTo>
                <a:lnTo>
                  <a:pt x="654419" y="43295"/>
                </a:lnTo>
                <a:lnTo>
                  <a:pt x="664187" y="40711"/>
                </a:lnTo>
                <a:lnTo>
                  <a:pt x="673954" y="38206"/>
                </a:lnTo>
                <a:lnTo>
                  <a:pt x="683722" y="35781"/>
                </a:lnTo>
                <a:lnTo>
                  <a:pt x="693489" y="33435"/>
                </a:lnTo>
                <a:lnTo>
                  <a:pt x="703257" y="31169"/>
                </a:lnTo>
                <a:lnTo>
                  <a:pt x="713024" y="28983"/>
                </a:lnTo>
                <a:lnTo>
                  <a:pt x="722792" y="26875"/>
                </a:lnTo>
                <a:lnTo>
                  <a:pt x="732559" y="24848"/>
                </a:lnTo>
                <a:lnTo>
                  <a:pt x="742327" y="22900"/>
                </a:lnTo>
                <a:lnTo>
                  <a:pt x="752094" y="21031"/>
                </a:lnTo>
                <a:lnTo>
                  <a:pt x="761861" y="19242"/>
                </a:lnTo>
                <a:lnTo>
                  <a:pt x="771629" y="17533"/>
                </a:lnTo>
                <a:lnTo>
                  <a:pt x="781396" y="15903"/>
                </a:lnTo>
                <a:lnTo>
                  <a:pt x="791164" y="14352"/>
                </a:lnTo>
                <a:lnTo>
                  <a:pt x="800931" y="12881"/>
                </a:lnTo>
                <a:lnTo>
                  <a:pt x="810699" y="11490"/>
                </a:lnTo>
                <a:lnTo>
                  <a:pt x="820466" y="10178"/>
                </a:lnTo>
                <a:lnTo>
                  <a:pt x="830234" y="8945"/>
                </a:lnTo>
                <a:lnTo>
                  <a:pt x="840001" y="7792"/>
                </a:lnTo>
                <a:lnTo>
                  <a:pt x="849769" y="6719"/>
                </a:lnTo>
                <a:lnTo>
                  <a:pt x="859536" y="5725"/>
                </a:lnTo>
                <a:lnTo>
                  <a:pt x="869303" y="4811"/>
                </a:lnTo>
                <a:lnTo>
                  <a:pt x="879071" y="3976"/>
                </a:lnTo>
                <a:lnTo>
                  <a:pt x="888838" y="3220"/>
                </a:lnTo>
                <a:lnTo>
                  <a:pt x="898606" y="2544"/>
                </a:lnTo>
                <a:lnTo>
                  <a:pt x="908373" y="1948"/>
                </a:lnTo>
                <a:lnTo>
                  <a:pt x="918141" y="1431"/>
                </a:lnTo>
                <a:lnTo>
                  <a:pt x="927908" y="994"/>
                </a:lnTo>
                <a:lnTo>
                  <a:pt x="937676" y="636"/>
                </a:lnTo>
                <a:lnTo>
                  <a:pt x="947443" y="358"/>
                </a:lnTo>
                <a:lnTo>
                  <a:pt x="957211" y="159"/>
                </a:lnTo>
                <a:lnTo>
                  <a:pt x="966978" y="40"/>
                </a:lnTo>
                <a:lnTo>
                  <a:pt x="976745" y="0"/>
                </a:lnTo>
                <a:lnTo>
                  <a:pt x="986513" y="40"/>
                </a:lnTo>
                <a:lnTo>
                  <a:pt x="996280" y="159"/>
                </a:lnTo>
                <a:lnTo>
                  <a:pt x="1006048" y="358"/>
                </a:lnTo>
                <a:lnTo>
                  <a:pt x="1015815" y="636"/>
                </a:lnTo>
                <a:lnTo>
                  <a:pt x="1025583" y="994"/>
                </a:lnTo>
                <a:lnTo>
                  <a:pt x="1035350" y="1431"/>
                </a:lnTo>
                <a:lnTo>
                  <a:pt x="1045118" y="1948"/>
                </a:lnTo>
                <a:lnTo>
                  <a:pt x="1054885" y="2544"/>
                </a:lnTo>
                <a:lnTo>
                  <a:pt x="1064653" y="3220"/>
                </a:lnTo>
                <a:lnTo>
                  <a:pt x="1074420" y="3976"/>
                </a:lnTo>
                <a:lnTo>
                  <a:pt x="1084187" y="4811"/>
                </a:lnTo>
                <a:lnTo>
                  <a:pt x="1093955" y="5725"/>
                </a:lnTo>
                <a:lnTo>
                  <a:pt x="1103722" y="6719"/>
                </a:lnTo>
                <a:lnTo>
                  <a:pt x="1113490" y="7792"/>
                </a:lnTo>
                <a:lnTo>
                  <a:pt x="1123257" y="8945"/>
                </a:lnTo>
                <a:lnTo>
                  <a:pt x="1133025" y="10178"/>
                </a:lnTo>
                <a:lnTo>
                  <a:pt x="1142792" y="11490"/>
                </a:lnTo>
                <a:lnTo>
                  <a:pt x="1152560" y="12881"/>
                </a:lnTo>
                <a:lnTo>
                  <a:pt x="1162327" y="14352"/>
                </a:lnTo>
                <a:lnTo>
                  <a:pt x="1172095" y="15903"/>
                </a:lnTo>
                <a:lnTo>
                  <a:pt x="1181862" y="17533"/>
                </a:lnTo>
                <a:lnTo>
                  <a:pt x="1191629" y="19242"/>
                </a:lnTo>
                <a:lnTo>
                  <a:pt x="1201397" y="21031"/>
                </a:lnTo>
                <a:lnTo>
                  <a:pt x="1211164" y="22900"/>
                </a:lnTo>
                <a:lnTo>
                  <a:pt x="1220932" y="24848"/>
                </a:lnTo>
                <a:lnTo>
                  <a:pt x="1230699" y="26875"/>
                </a:lnTo>
                <a:lnTo>
                  <a:pt x="1240467" y="28983"/>
                </a:lnTo>
                <a:lnTo>
                  <a:pt x="1250234" y="31169"/>
                </a:lnTo>
                <a:lnTo>
                  <a:pt x="1260002" y="33435"/>
                </a:lnTo>
                <a:lnTo>
                  <a:pt x="1269769" y="35781"/>
                </a:lnTo>
                <a:lnTo>
                  <a:pt x="1279537" y="38206"/>
                </a:lnTo>
                <a:lnTo>
                  <a:pt x="1289304" y="40711"/>
                </a:lnTo>
                <a:lnTo>
                  <a:pt x="1299071" y="43295"/>
                </a:lnTo>
                <a:lnTo>
                  <a:pt x="1308839" y="45959"/>
                </a:lnTo>
                <a:lnTo>
                  <a:pt x="1318606" y="48702"/>
                </a:lnTo>
                <a:lnTo>
                  <a:pt x="1328374" y="51524"/>
                </a:lnTo>
                <a:lnTo>
                  <a:pt x="1338141" y="54427"/>
                </a:lnTo>
                <a:lnTo>
                  <a:pt x="1347909" y="57408"/>
                </a:lnTo>
                <a:lnTo>
                  <a:pt x="1357676" y="60470"/>
                </a:lnTo>
                <a:lnTo>
                  <a:pt x="1367444" y="63610"/>
                </a:lnTo>
                <a:lnTo>
                  <a:pt x="1377211" y="66831"/>
                </a:lnTo>
                <a:lnTo>
                  <a:pt x="1386979" y="70131"/>
                </a:lnTo>
                <a:lnTo>
                  <a:pt x="1396746" y="73510"/>
                </a:lnTo>
                <a:lnTo>
                  <a:pt x="1406513" y="76969"/>
                </a:lnTo>
                <a:lnTo>
                  <a:pt x="1416281" y="80507"/>
                </a:lnTo>
                <a:lnTo>
                  <a:pt x="1426048" y="84125"/>
                </a:lnTo>
                <a:lnTo>
                  <a:pt x="1435816" y="87822"/>
                </a:lnTo>
                <a:lnTo>
                  <a:pt x="1445583" y="91599"/>
                </a:lnTo>
                <a:lnTo>
                  <a:pt x="1455351" y="95455"/>
                </a:lnTo>
                <a:lnTo>
                  <a:pt x="1465118" y="99391"/>
                </a:lnTo>
                <a:lnTo>
                  <a:pt x="1474886" y="103407"/>
                </a:lnTo>
                <a:lnTo>
                  <a:pt x="1484653" y="107502"/>
                </a:lnTo>
                <a:lnTo>
                  <a:pt x="1494421" y="111676"/>
                </a:lnTo>
                <a:lnTo>
                  <a:pt x="1504188" y="115930"/>
                </a:lnTo>
                <a:lnTo>
                  <a:pt x="1513955" y="120263"/>
                </a:lnTo>
                <a:lnTo>
                  <a:pt x="1523723" y="124676"/>
                </a:lnTo>
                <a:lnTo>
                  <a:pt x="1533490" y="129169"/>
                </a:lnTo>
                <a:lnTo>
                  <a:pt x="1543258" y="133741"/>
                </a:lnTo>
                <a:lnTo>
                  <a:pt x="1553025" y="138392"/>
                </a:lnTo>
                <a:lnTo>
                  <a:pt x="1562793" y="143123"/>
                </a:lnTo>
                <a:lnTo>
                  <a:pt x="1572560" y="147934"/>
                </a:lnTo>
                <a:lnTo>
                  <a:pt x="1582328" y="152824"/>
                </a:lnTo>
                <a:lnTo>
                  <a:pt x="1592095" y="157794"/>
                </a:lnTo>
                <a:lnTo>
                  <a:pt x="1601863" y="162843"/>
                </a:lnTo>
                <a:lnTo>
                  <a:pt x="1611630" y="167971"/>
                </a:lnTo>
                <a:lnTo>
                  <a:pt x="1621397" y="173179"/>
                </a:lnTo>
                <a:lnTo>
                  <a:pt x="1631165" y="178467"/>
                </a:lnTo>
                <a:lnTo>
                  <a:pt x="1640932" y="183834"/>
                </a:lnTo>
                <a:lnTo>
                  <a:pt x="1650700" y="189281"/>
                </a:lnTo>
                <a:lnTo>
                  <a:pt x="1660467" y="194807"/>
                </a:lnTo>
                <a:lnTo>
                  <a:pt x="1670235" y="200413"/>
                </a:lnTo>
                <a:lnTo>
                  <a:pt x="1680002" y="206098"/>
                </a:lnTo>
                <a:lnTo>
                  <a:pt x="1689770" y="211863"/>
                </a:lnTo>
                <a:lnTo>
                  <a:pt x="1699537" y="217707"/>
                </a:lnTo>
                <a:lnTo>
                  <a:pt x="1709305" y="223630"/>
                </a:lnTo>
                <a:lnTo>
                  <a:pt x="1719072" y="229634"/>
                </a:lnTo>
                <a:lnTo>
                  <a:pt x="1728839" y="235716"/>
                </a:lnTo>
                <a:lnTo>
                  <a:pt x="1738607" y="241879"/>
                </a:lnTo>
                <a:lnTo>
                  <a:pt x="1748374" y="248120"/>
                </a:lnTo>
                <a:lnTo>
                  <a:pt x="1758142" y="254442"/>
                </a:lnTo>
                <a:lnTo>
                  <a:pt x="1767909" y="260843"/>
                </a:lnTo>
                <a:lnTo>
                  <a:pt x="1777677" y="267323"/>
                </a:lnTo>
                <a:lnTo>
                  <a:pt x="1787444" y="273883"/>
                </a:lnTo>
                <a:lnTo>
                  <a:pt x="1797212" y="280522"/>
                </a:lnTo>
                <a:lnTo>
                  <a:pt x="1806979" y="287241"/>
                </a:lnTo>
                <a:lnTo>
                  <a:pt x="1816747" y="294039"/>
                </a:lnTo>
                <a:lnTo>
                  <a:pt x="1826514" y="300917"/>
                </a:lnTo>
                <a:lnTo>
                  <a:pt x="1836281" y="307875"/>
                </a:lnTo>
                <a:lnTo>
                  <a:pt x="1846049" y="314911"/>
                </a:lnTo>
                <a:lnTo>
                  <a:pt x="1855816" y="322028"/>
                </a:lnTo>
                <a:lnTo>
                  <a:pt x="1865584" y="329224"/>
                </a:lnTo>
                <a:lnTo>
                  <a:pt x="1875351" y="336499"/>
                </a:lnTo>
                <a:lnTo>
                  <a:pt x="1885119" y="343854"/>
                </a:lnTo>
                <a:lnTo>
                  <a:pt x="1894886" y="351289"/>
                </a:lnTo>
                <a:lnTo>
                  <a:pt x="1904654" y="358803"/>
                </a:lnTo>
                <a:lnTo>
                  <a:pt x="1914421" y="366396"/>
                </a:lnTo>
                <a:lnTo>
                  <a:pt x="1924189" y="374069"/>
                </a:lnTo>
                <a:lnTo>
                  <a:pt x="1933956" y="381822"/>
                </a:lnTo>
                <a:lnTo>
                  <a:pt x="1943723" y="389654"/>
                </a:lnTo>
                <a:lnTo>
                  <a:pt x="1953491" y="397565"/>
                </a:lnTo>
              </a:path>
            </a:pathLst>
          </a:custGeom>
          <a:ln w="63500">
            <a:solidFill>
              <a:srgbClr val="D9711C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7880465" y="3310128"/>
            <a:ext cx="1897380" cy="146304"/>
          </a:xfrm>
          <a:custGeom>
            <a:avLst/>
            <a:gdLst/>
            <a:ahLst/>
            <a:cxnLst/>
            <a:rect l="l" t="t" r="r" b="b"/>
            <a:pathLst>
              <a:path w="1897380" h="146304">
                <a:moveTo>
                  <a:pt x="0" y="146304"/>
                </a:moveTo>
                <a:lnTo>
                  <a:pt x="109728" y="0"/>
                </a:lnTo>
                <a:moveTo>
                  <a:pt x="77724" y="146304"/>
                </a:moveTo>
                <a:lnTo>
                  <a:pt x="187452" y="0"/>
                </a:lnTo>
                <a:moveTo>
                  <a:pt x="155448" y="146304"/>
                </a:moveTo>
                <a:lnTo>
                  <a:pt x="265176" y="0"/>
                </a:lnTo>
                <a:moveTo>
                  <a:pt x="233172" y="146304"/>
                </a:moveTo>
                <a:lnTo>
                  <a:pt x="342900" y="0"/>
                </a:lnTo>
                <a:moveTo>
                  <a:pt x="310896" y="146304"/>
                </a:moveTo>
                <a:lnTo>
                  <a:pt x="420624" y="0"/>
                </a:lnTo>
                <a:moveTo>
                  <a:pt x="388620" y="146304"/>
                </a:moveTo>
                <a:lnTo>
                  <a:pt x="498348" y="0"/>
                </a:lnTo>
                <a:moveTo>
                  <a:pt x="466344" y="146304"/>
                </a:moveTo>
                <a:lnTo>
                  <a:pt x="576072" y="0"/>
                </a:lnTo>
                <a:moveTo>
                  <a:pt x="544068" y="146304"/>
                </a:moveTo>
                <a:lnTo>
                  <a:pt x="653796" y="0"/>
                </a:lnTo>
                <a:moveTo>
                  <a:pt x="621792" y="146304"/>
                </a:moveTo>
                <a:lnTo>
                  <a:pt x="731520" y="0"/>
                </a:lnTo>
                <a:moveTo>
                  <a:pt x="699516" y="146304"/>
                </a:moveTo>
                <a:lnTo>
                  <a:pt x="809244" y="0"/>
                </a:lnTo>
                <a:moveTo>
                  <a:pt x="777240" y="146304"/>
                </a:moveTo>
                <a:lnTo>
                  <a:pt x="886968" y="0"/>
                </a:lnTo>
                <a:moveTo>
                  <a:pt x="854964" y="146304"/>
                </a:moveTo>
                <a:lnTo>
                  <a:pt x="964692" y="0"/>
                </a:lnTo>
                <a:moveTo>
                  <a:pt x="932688" y="146304"/>
                </a:moveTo>
                <a:lnTo>
                  <a:pt x="1042416" y="0"/>
                </a:lnTo>
                <a:moveTo>
                  <a:pt x="1010412" y="146304"/>
                </a:moveTo>
                <a:lnTo>
                  <a:pt x="1120140" y="0"/>
                </a:lnTo>
                <a:moveTo>
                  <a:pt x="1088136" y="146304"/>
                </a:moveTo>
                <a:lnTo>
                  <a:pt x="1197864" y="0"/>
                </a:lnTo>
                <a:moveTo>
                  <a:pt x="1165860" y="146304"/>
                </a:moveTo>
                <a:lnTo>
                  <a:pt x="1275588" y="0"/>
                </a:lnTo>
                <a:moveTo>
                  <a:pt x="1243584" y="146304"/>
                </a:moveTo>
                <a:lnTo>
                  <a:pt x="1353312" y="0"/>
                </a:lnTo>
                <a:moveTo>
                  <a:pt x="1321308" y="146304"/>
                </a:moveTo>
                <a:lnTo>
                  <a:pt x="1431036" y="0"/>
                </a:lnTo>
                <a:moveTo>
                  <a:pt x="1399032" y="146304"/>
                </a:moveTo>
                <a:lnTo>
                  <a:pt x="1508760" y="0"/>
                </a:lnTo>
                <a:moveTo>
                  <a:pt x="1476756" y="146304"/>
                </a:moveTo>
                <a:lnTo>
                  <a:pt x="1586484" y="0"/>
                </a:lnTo>
                <a:moveTo>
                  <a:pt x="1554480" y="146304"/>
                </a:moveTo>
                <a:lnTo>
                  <a:pt x="1664208" y="0"/>
                </a:lnTo>
                <a:moveTo>
                  <a:pt x="1632204" y="146304"/>
                </a:moveTo>
                <a:lnTo>
                  <a:pt x="1741932" y="0"/>
                </a:lnTo>
                <a:moveTo>
                  <a:pt x="1709928" y="146304"/>
                </a:moveTo>
                <a:lnTo>
                  <a:pt x="1819656" y="0"/>
                </a:lnTo>
                <a:moveTo>
                  <a:pt x="1787652" y="146304"/>
                </a:moveTo>
                <a:lnTo>
                  <a:pt x="1897380" y="0"/>
                </a:lnTo>
              </a:path>
            </a:pathLst>
          </a:custGeom>
          <a:ln w="15875">
            <a:solidFill>
              <a:srgbClr val="D9711C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7880465" y="2263736"/>
            <a:ext cx="91" cy="1192696"/>
          </a:xfrm>
          <a:prstGeom prst="line">
            <a:avLst/>
          </a:prstGeom>
          <a:noFill/>
          <a:ln w="12700">
            <a:solidFill>
              <a:srgbClr val="D9711C"/>
            </a:solidFill>
            <a:prstDash val="sysDot"/>
          </a:ln>
        </p:spPr>
      </p:sp>
      <p:sp>
        <p:nvSpPr>
          <p:cNvPr id="52" name="Shape 49"/>
          <p:cNvSpPr/>
          <p:nvPr/>
        </p:nvSpPr>
        <p:spPr>
          <a:xfrm>
            <a:off x="7825601" y="2208872"/>
            <a:ext cx="109728" cy="109728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7825601" y="3401568"/>
            <a:ext cx="109728" cy="109728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9833956" y="2263736"/>
            <a:ext cx="91" cy="1192696"/>
          </a:xfrm>
          <a:prstGeom prst="line">
            <a:avLst/>
          </a:prstGeom>
          <a:noFill/>
          <a:ln w="12700">
            <a:solidFill>
              <a:srgbClr val="D9711C"/>
            </a:solidFill>
            <a:prstDash val="sysDot"/>
          </a:ln>
        </p:spPr>
      </p:sp>
      <p:sp>
        <p:nvSpPr>
          <p:cNvPr id="55" name="Shape 52"/>
          <p:cNvSpPr/>
          <p:nvPr/>
        </p:nvSpPr>
        <p:spPr>
          <a:xfrm>
            <a:off x="9779092" y="2208872"/>
            <a:ext cx="109728" cy="109728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9779092" y="3401568"/>
            <a:ext cx="109728" cy="109728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7880465" y="2860084"/>
            <a:ext cx="1953491" cy="91"/>
          </a:xfrm>
          <a:prstGeom prst="line">
            <a:avLst/>
          </a:prstGeom>
          <a:noFill/>
          <a:ln w="15875">
            <a:solidFill>
              <a:srgbClr val="D9711C"/>
            </a:solidFill>
            <a:prstDash val="solid"/>
            <a:headEnd type="triangle"/>
            <a:tailEnd type="triangle"/>
          </a:ln>
        </p:spPr>
      </p:sp>
      <p:sp>
        <p:nvSpPr>
          <p:cNvPr id="58" name="Text 55"/>
          <p:cNvSpPr/>
          <p:nvPr/>
        </p:nvSpPr>
        <p:spPr>
          <a:xfrm>
            <a:off x="8125691" y="2512612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</a:t>
            </a:r>
            <a:endParaRPr lang="ru-RU" sz="1500" dirty="0"/>
          </a:p>
        </p:txBody>
      </p:sp>
      <p:sp>
        <p:nvSpPr>
          <p:cNvPr id="59" name="Shape 56"/>
          <p:cNvSpPr/>
          <p:nvPr/>
        </p:nvSpPr>
        <p:spPr>
          <a:xfrm>
            <a:off x="548640" y="3931920"/>
            <a:ext cx="11091672" cy="91"/>
          </a:xfrm>
          <a:prstGeom prst="line">
            <a:avLst/>
          </a:prstGeom>
          <a:noFill/>
          <a:ln w="12700">
            <a:solidFill>
              <a:srgbClr val="C3CFDB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548640" y="397764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Остановочный путь автомобиля</a:t>
            </a:r>
            <a:endParaRPr lang="ru-RU" sz="1800" dirty="0"/>
          </a:p>
        </p:txBody>
      </p:sp>
      <p:sp>
        <p:nvSpPr>
          <p:cNvPr id="61" name="Text 58"/>
          <p:cNvSpPr/>
          <p:nvPr/>
        </p:nvSpPr>
        <p:spPr>
          <a:xfrm>
            <a:off x="548640" y="4361688"/>
            <a:ext cx="5394960" cy="658368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1 с, торможение с ускорением 5 м/с²:</a:t>
            </a:r>
            <a:endParaRPr lang="ru-RU" sz="1600" dirty="0"/>
          </a:p>
          <a:p>
            <a:pPr indent="0" marL="0">
              <a:spcAft>
                <a:spcPts val="200"/>
              </a:spcAft>
              <a:buNone/>
            </a:pP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/10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(м),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скорость в м/с</a:t>
            </a:r>
            <a:endParaRPr lang="ru-RU" sz="1600" dirty="0"/>
          </a:p>
        </p:txBody>
      </p:sp>
      <p:sp>
        <p:nvSpPr>
          <p:cNvPr id="62" name="Text 59"/>
          <p:cNvSpPr/>
          <p:nvPr/>
        </p:nvSpPr>
        <p:spPr>
          <a:xfrm>
            <a:off x="530352" y="502920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/10</a:t>
            </a:r>
            <a:endParaRPr lang="ru-RU" sz="1900" dirty="0"/>
          </a:p>
        </p:txBody>
      </p:sp>
      <p:sp>
        <p:nvSpPr>
          <p:cNvPr id="63" name="Text 60"/>
          <p:cNvSpPr/>
          <p:nvPr/>
        </p:nvSpPr>
        <p:spPr>
          <a:xfrm>
            <a:off x="2697480" y="5029200"/>
            <a:ext cx="731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≤ 20</a:t>
            </a:r>
            <a:endParaRPr lang="ru-RU" sz="1900" dirty="0"/>
          </a:p>
        </p:txBody>
      </p:sp>
      <p:sp>
        <p:nvSpPr>
          <p:cNvPr id="64" name="Text 61"/>
          <p:cNvSpPr/>
          <p:nvPr/>
        </p:nvSpPr>
        <p:spPr>
          <a:xfrm>
            <a:off x="3611880" y="5029200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 · 10</a:t>
            </a:r>
            <a:endParaRPr lang="ru-RU" sz="1900" dirty="0"/>
          </a:p>
        </p:txBody>
      </p:sp>
      <p:sp>
        <p:nvSpPr>
          <p:cNvPr id="65" name="Text 62"/>
          <p:cNvSpPr/>
          <p:nvPr/>
        </p:nvSpPr>
        <p:spPr>
          <a:xfrm>
            <a:off x="530352" y="5376672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+ 10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− 200</a:t>
            </a:r>
            <a:endParaRPr lang="ru-RU" sz="1900" dirty="0"/>
          </a:p>
        </p:txBody>
      </p:sp>
      <p:sp>
        <p:nvSpPr>
          <p:cNvPr id="66" name="Text 63"/>
          <p:cNvSpPr/>
          <p:nvPr/>
        </p:nvSpPr>
        <p:spPr>
          <a:xfrm>
            <a:off x="2697480" y="5376672"/>
            <a:ext cx="731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≤ 0</a:t>
            </a:r>
            <a:endParaRPr lang="ru-RU" sz="1900" dirty="0"/>
          </a:p>
        </p:txBody>
      </p:sp>
      <p:sp>
        <p:nvSpPr>
          <p:cNvPr id="67" name="Text 64"/>
          <p:cNvSpPr/>
          <p:nvPr/>
        </p:nvSpPr>
        <p:spPr>
          <a:xfrm>
            <a:off x="548640" y="5742432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−20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10:  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−20 ≤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≤ 10</a:t>
            </a:r>
            <a:endParaRPr lang="ru-RU" sz="1600" dirty="0"/>
          </a:p>
        </p:txBody>
      </p:sp>
      <p:sp>
        <p:nvSpPr>
          <p:cNvPr id="68" name="Text 65"/>
          <p:cNvSpPr/>
          <p:nvPr/>
        </p:nvSpPr>
        <p:spPr>
          <a:xfrm>
            <a:off x="6126480" y="425196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</a:t>
            </a:r>
            <a:endParaRPr lang="ru-RU" sz="1300" dirty="0"/>
          </a:p>
          <a:p>
            <a:pPr algn="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</a:t>
            </a:r>
            <a:endParaRPr lang="ru-RU" sz="1300" dirty="0"/>
          </a:p>
        </p:txBody>
      </p:sp>
      <p:sp>
        <p:nvSpPr>
          <p:cNvPr id="69" name="Shape 66"/>
          <p:cNvSpPr/>
          <p:nvPr/>
        </p:nvSpPr>
        <p:spPr>
          <a:xfrm>
            <a:off x="7635240" y="4553712"/>
            <a:ext cx="3867912" cy="91"/>
          </a:xfrm>
          <a:prstGeom prst="line">
            <a:avLst/>
          </a:prstGeom>
          <a:noFill/>
          <a:ln w="19050">
            <a:solidFill>
              <a:srgbClr val="1B2733"/>
            </a:solidFill>
            <a:prstDash val="solid"/>
            <a:tailEnd type="triangle"/>
          </a:ln>
        </p:spPr>
      </p:sp>
      <p:sp>
        <p:nvSpPr>
          <p:cNvPr id="70" name="Text 67"/>
          <p:cNvSpPr/>
          <p:nvPr/>
        </p:nvSpPr>
        <p:spPr>
          <a:xfrm>
            <a:off x="11247120" y="4645152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endParaRPr lang="ru-RU" sz="1800" dirty="0"/>
          </a:p>
        </p:txBody>
      </p:sp>
      <p:sp>
        <p:nvSpPr>
          <p:cNvPr id="71" name="Shape 68"/>
          <p:cNvSpPr/>
          <p:nvPr/>
        </p:nvSpPr>
        <p:spPr>
          <a:xfrm>
            <a:off x="8025714" y="4370832"/>
            <a:ext cx="2857500" cy="182880"/>
          </a:xfrm>
          <a:custGeom>
            <a:avLst/>
            <a:gdLst/>
            <a:ahLst/>
            <a:cxnLst/>
            <a:rect l="l" t="t" r="r" b="b"/>
            <a:pathLst>
              <a:path w="2857500" h="182880">
                <a:moveTo>
                  <a:pt x="0" y="182880"/>
                </a:moveTo>
                <a:lnTo>
                  <a:pt x="137160" y="0"/>
                </a:lnTo>
                <a:moveTo>
                  <a:pt x="77724" y="182880"/>
                </a:moveTo>
                <a:lnTo>
                  <a:pt x="214884" y="0"/>
                </a:lnTo>
                <a:moveTo>
                  <a:pt x="155448" y="182880"/>
                </a:moveTo>
                <a:lnTo>
                  <a:pt x="292608" y="0"/>
                </a:lnTo>
                <a:moveTo>
                  <a:pt x="233172" y="182880"/>
                </a:moveTo>
                <a:lnTo>
                  <a:pt x="370332" y="0"/>
                </a:lnTo>
                <a:moveTo>
                  <a:pt x="310896" y="182880"/>
                </a:moveTo>
                <a:lnTo>
                  <a:pt x="448056" y="0"/>
                </a:lnTo>
                <a:moveTo>
                  <a:pt x="388620" y="182880"/>
                </a:moveTo>
                <a:lnTo>
                  <a:pt x="525780" y="0"/>
                </a:lnTo>
                <a:moveTo>
                  <a:pt x="466344" y="182880"/>
                </a:moveTo>
                <a:lnTo>
                  <a:pt x="603504" y="0"/>
                </a:lnTo>
                <a:moveTo>
                  <a:pt x="544068" y="182880"/>
                </a:moveTo>
                <a:lnTo>
                  <a:pt x="681228" y="0"/>
                </a:lnTo>
                <a:moveTo>
                  <a:pt x="621792" y="182880"/>
                </a:moveTo>
                <a:lnTo>
                  <a:pt x="758952" y="0"/>
                </a:lnTo>
                <a:moveTo>
                  <a:pt x="699516" y="182880"/>
                </a:moveTo>
                <a:lnTo>
                  <a:pt x="836676" y="0"/>
                </a:lnTo>
                <a:moveTo>
                  <a:pt x="777240" y="182880"/>
                </a:moveTo>
                <a:lnTo>
                  <a:pt x="914400" y="0"/>
                </a:lnTo>
                <a:moveTo>
                  <a:pt x="854964" y="182880"/>
                </a:moveTo>
                <a:lnTo>
                  <a:pt x="992124" y="0"/>
                </a:lnTo>
                <a:moveTo>
                  <a:pt x="932688" y="182880"/>
                </a:moveTo>
                <a:lnTo>
                  <a:pt x="1069848" y="0"/>
                </a:lnTo>
                <a:moveTo>
                  <a:pt x="1010412" y="182880"/>
                </a:moveTo>
                <a:lnTo>
                  <a:pt x="1147572" y="0"/>
                </a:lnTo>
                <a:moveTo>
                  <a:pt x="1088136" y="182880"/>
                </a:moveTo>
                <a:lnTo>
                  <a:pt x="1225296" y="0"/>
                </a:lnTo>
                <a:moveTo>
                  <a:pt x="1165860" y="182880"/>
                </a:moveTo>
                <a:lnTo>
                  <a:pt x="1303020" y="0"/>
                </a:lnTo>
                <a:moveTo>
                  <a:pt x="1243584" y="182880"/>
                </a:moveTo>
                <a:lnTo>
                  <a:pt x="1380744" y="0"/>
                </a:lnTo>
                <a:moveTo>
                  <a:pt x="1321308" y="182880"/>
                </a:moveTo>
                <a:lnTo>
                  <a:pt x="1458468" y="0"/>
                </a:lnTo>
                <a:moveTo>
                  <a:pt x="1399032" y="182880"/>
                </a:moveTo>
                <a:lnTo>
                  <a:pt x="1536192" y="0"/>
                </a:lnTo>
                <a:moveTo>
                  <a:pt x="1476756" y="182880"/>
                </a:moveTo>
                <a:lnTo>
                  <a:pt x="1613916" y="0"/>
                </a:lnTo>
                <a:moveTo>
                  <a:pt x="1554480" y="182880"/>
                </a:moveTo>
                <a:lnTo>
                  <a:pt x="1691640" y="0"/>
                </a:lnTo>
                <a:moveTo>
                  <a:pt x="1632204" y="182880"/>
                </a:moveTo>
                <a:lnTo>
                  <a:pt x="1769364" y="0"/>
                </a:lnTo>
                <a:moveTo>
                  <a:pt x="1709928" y="182880"/>
                </a:moveTo>
                <a:lnTo>
                  <a:pt x="1847088" y="0"/>
                </a:lnTo>
                <a:moveTo>
                  <a:pt x="1787652" y="182880"/>
                </a:moveTo>
                <a:lnTo>
                  <a:pt x="1924812" y="0"/>
                </a:lnTo>
                <a:moveTo>
                  <a:pt x="1865376" y="182880"/>
                </a:moveTo>
                <a:lnTo>
                  <a:pt x="2002536" y="0"/>
                </a:lnTo>
                <a:moveTo>
                  <a:pt x="1943100" y="182880"/>
                </a:moveTo>
                <a:lnTo>
                  <a:pt x="2080260" y="0"/>
                </a:lnTo>
                <a:moveTo>
                  <a:pt x="2020824" y="182880"/>
                </a:moveTo>
                <a:lnTo>
                  <a:pt x="2157984" y="0"/>
                </a:lnTo>
                <a:moveTo>
                  <a:pt x="2098548" y="182880"/>
                </a:moveTo>
                <a:lnTo>
                  <a:pt x="2235708" y="0"/>
                </a:lnTo>
                <a:moveTo>
                  <a:pt x="2176272" y="182880"/>
                </a:moveTo>
                <a:lnTo>
                  <a:pt x="2313432" y="0"/>
                </a:lnTo>
                <a:moveTo>
                  <a:pt x="2253996" y="182880"/>
                </a:moveTo>
                <a:lnTo>
                  <a:pt x="2391156" y="0"/>
                </a:lnTo>
                <a:moveTo>
                  <a:pt x="2331720" y="182880"/>
                </a:moveTo>
                <a:lnTo>
                  <a:pt x="2468880" y="0"/>
                </a:lnTo>
                <a:moveTo>
                  <a:pt x="2409444" y="182880"/>
                </a:moveTo>
                <a:lnTo>
                  <a:pt x="2546604" y="0"/>
                </a:lnTo>
                <a:moveTo>
                  <a:pt x="2487168" y="182880"/>
                </a:moveTo>
                <a:lnTo>
                  <a:pt x="2624328" y="0"/>
                </a:lnTo>
                <a:moveTo>
                  <a:pt x="2564892" y="182880"/>
                </a:moveTo>
                <a:lnTo>
                  <a:pt x="2702052" y="0"/>
                </a:lnTo>
                <a:moveTo>
                  <a:pt x="2642616" y="182880"/>
                </a:moveTo>
                <a:lnTo>
                  <a:pt x="2779776" y="0"/>
                </a:lnTo>
                <a:moveTo>
                  <a:pt x="2720340" y="182880"/>
                </a:moveTo>
                <a:lnTo>
                  <a:pt x="2857500" y="0"/>
                </a:lnTo>
              </a:path>
            </a:pathLst>
          </a:custGeom>
          <a:ln w="15875">
            <a:solidFill>
              <a:srgbClr val="1F4E79"/>
            </a:solidFill>
            <a:prstDash val="solid"/>
          </a:ln>
        </p:spPr>
      </p:sp>
      <p:sp>
        <p:nvSpPr>
          <p:cNvPr id="72" name="Shape 69"/>
          <p:cNvSpPr/>
          <p:nvPr/>
        </p:nvSpPr>
        <p:spPr>
          <a:xfrm>
            <a:off x="7957134" y="4485132"/>
            <a:ext cx="137160" cy="137160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73" name="Text 70"/>
          <p:cNvSpPr/>
          <p:nvPr/>
        </p:nvSpPr>
        <p:spPr>
          <a:xfrm>
            <a:off x="7477074" y="4645152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−20</a:t>
            </a:r>
            <a:endParaRPr lang="ru-RU" sz="1600" dirty="0"/>
          </a:p>
        </p:txBody>
      </p:sp>
      <p:sp>
        <p:nvSpPr>
          <p:cNvPr id="74" name="Shape 71"/>
          <p:cNvSpPr/>
          <p:nvPr/>
        </p:nvSpPr>
        <p:spPr>
          <a:xfrm>
            <a:off x="10885685" y="4485132"/>
            <a:ext cx="137160" cy="137160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75" name="Text 72"/>
          <p:cNvSpPr/>
          <p:nvPr/>
        </p:nvSpPr>
        <p:spPr>
          <a:xfrm>
            <a:off x="10405625" y="4645152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endParaRPr lang="ru-RU" sz="1600" dirty="0"/>
          </a:p>
        </p:txBody>
      </p:sp>
      <p:sp>
        <p:nvSpPr>
          <p:cNvPr id="76" name="Text 73"/>
          <p:cNvSpPr/>
          <p:nvPr/>
        </p:nvSpPr>
        <p:spPr>
          <a:xfrm>
            <a:off x="6126480" y="5010912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</a:t>
            </a:r>
            <a:endParaRPr lang="ru-RU" sz="1300" dirty="0"/>
          </a:p>
          <a:p>
            <a:pPr algn="r" indent="0" marL="0">
              <a:buNone/>
            </a:pPr>
            <a:r>
              <a:rPr lang="ru-RU" sz="14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endParaRPr lang="ru-RU" sz="1300" dirty="0"/>
          </a:p>
        </p:txBody>
      </p:sp>
      <p:sp>
        <p:nvSpPr>
          <p:cNvPr id="77" name="Shape 74"/>
          <p:cNvSpPr/>
          <p:nvPr/>
        </p:nvSpPr>
        <p:spPr>
          <a:xfrm>
            <a:off x="7635240" y="5312664"/>
            <a:ext cx="3867912" cy="91"/>
          </a:xfrm>
          <a:prstGeom prst="line">
            <a:avLst/>
          </a:prstGeom>
          <a:noFill/>
          <a:ln w="19050">
            <a:solidFill>
              <a:srgbClr val="1B2733"/>
            </a:solidFill>
            <a:prstDash val="solid"/>
            <a:tailEnd type="triangle"/>
          </a:ln>
        </p:spPr>
      </p:sp>
      <p:sp>
        <p:nvSpPr>
          <p:cNvPr id="78" name="Text 75"/>
          <p:cNvSpPr/>
          <p:nvPr/>
        </p:nvSpPr>
        <p:spPr>
          <a:xfrm>
            <a:off x="11247120" y="5404104"/>
            <a:ext cx="365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endParaRPr lang="ru-RU" sz="1800" dirty="0"/>
          </a:p>
        </p:txBody>
      </p:sp>
      <p:sp>
        <p:nvSpPr>
          <p:cNvPr id="79" name="Shape 76"/>
          <p:cNvSpPr/>
          <p:nvPr/>
        </p:nvSpPr>
        <p:spPr>
          <a:xfrm>
            <a:off x="9978081" y="5129784"/>
            <a:ext cx="914400" cy="182880"/>
          </a:xfrm>
          <a:custGeom>
            <a:avLst/>
            <a:gdLst/>
            <a:ahLst/>
            <a:cxnLst/>
            <a:rect l="l" t="t" r="r" b="b"/>
            <a:pathLst>
              <a:path w="914400" h="182880">
                <a:moveTo>
                  <a:pt x="0" y="182880"/>
                </a:moveTo>
                <a:lnTo>
                  <a:pt x="137160" y="0"/>
                </a:lnTo>
                <a:moveTo>
                  <a:pt x="77724" y="182880"/>
                </a:moveTo>
                <a:lnTo>
                  <a:pt x="214884" y="0"/>
                </a:lnTo>
                <a:moveTo>
                  <a:pt x="155448" y="182880"/>
                </a:moveTo>
                <a:lnTo>
                  <a:pt x="292608" y="0"/>
                </a:lnTo>
                <a:moveTo>
                  <a:pt x="233172" y="182880"/>
                </a:moveTo>
                <a:lnTo>
                  <a:pt x="370332" y="0"/>
                </a:lnTo>
                <a:moveTo>
                  <a:pt x="310896" y="182880"/>
                </a:moveTo>
                <a:lnTo>
                  <a:pt x="448056" y="0"/>
                </a:lnTo>
                <a:moveTo>
                  <a:pt x="388620" y="182880"/>
                </a:moveTo>
                <a:lnTo>
                  <a:pt x="525780" y="0"/>
                </a:lnTo>
                <a:moveTo>
                  <a:pt x="466344" y="182880"/>
                </a:moveTo>
                <a:lnTo>
                  <a:pt x="603504" y="0"/>
                </a:lnTo>
                <a:moveTo>
                  <a:pt x="544068" y="182880"/>
                </a:moveTo>
                <a:lnTo>
                  <a:pt x="681228" y="0"/>
                </a:lnTo>
                <a:moveTo>
                  <a:pt x="621792" y="182880"/>
                </a:moveTo>
                <a:lnTo>
                  <a:pt x="758952" y="0"/>
                </a:lnTo>
                <a:moveTo>
                  <a:pt x="699516" y="182880"/>
                </a:moveTo>
                <a:lnTo>
                  <a:pt x="836676" y="0"/>
                </a:lnTo>
                <a:moveTo>
                  <a:pt x="777240" y="182880"/>
                </a:moveTo>
                <a:lnTo>
                  <a:pt x="914400" y="0"/>
                </a:lnTo>
              </a:path>
            </a:pathLst>
          </a:custGeom>
          <a:ln w="15875">
            <a:solidFill>
              <a:srgbClr val="2E7D32"/>
            </a:solidFill>
            <a:prstDash val="solid"/>
          </a:ln>
        </p:spPr>
      </p:sp>
      <p:sp>
        <p:nvSpPr>
          <p:cNvPr id="80" name="Shape 77"/>
          <p:cNvSpPr/>
          <p:nvPr/>
        </p:nvSpPr>
        <p:spPr>
          <a:xfrm>
            <a:off x="9909501" y="5244084"/>
            <a:ext cx="137160" cy="1371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81" name="Text 78"/>
          <p:cNvSpPr/>
          <p:nvPr/>
        </p:nvSpPr>
        <p:spPr>
          <a:xfrm>
            <a:off x="9429441" y="5404104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endParaRPr lang="ru-RU" sz="1600" dirty="0"/>
          </a:p>
        </p:txBody>
      </p:sp>
      <p:sp>
        <p:nvSpPr>
          <p:cNvPr id="82" name="Shape 79"/>
          <p:cNvSpPr/>
          <p:nvPr/>
        </p:nvSpPr>
        <p:spPr>
          <a:xfrm>
            <a:off x="10885685" y="5244084"/>
            <a:ext cx="137160" cy="137160"/>
          </a:xfrm>
          <a:prstGeom prst="ellipse">
            <a:avLst/>
          </a:prstGeom>
          <a:solidFill>
            <a:srgbClr val="2E7D32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83" name="Text 80"/>
          <p:cNvSpPr/>
          <p:nvPr/>
        </p:nvSpPr>
        <p:spPr>
          <a:xfrm>
            <a:off x="10405625" y="5404104"/>
            <a:ext cx="1097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endParaRPr lang="ru-RU" sz="1600" dirty="0"/>
          </a:p>
        </p:txBody>
      </p:sp>
      <p:sp>
        <p:nvSpPr>
          <p:cNvPr id="84" name="Shape 81"/>
          <p:cNvSpPr/>
          <p:nvPr/>
        </p:nvSpPr>
        <p:spPr>
          <a:xfrm>
            <a:off x="6263640" y="5742432"/>
            <a:ext cx="5376672" cy="457200"/>
          </a:xfrm>
          <a:prstGeom prst="roundRect">
            <a:avLst>
              <a:gd name="adj" fmla="val 24000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85" name="Text 82"/>
          <p:cNvSpPr/>
          <p:nvPr/>
        </p:nvSpPr>
        <p:spPr>
          <a:xfrm>
            <a:off x="6400800" y="5815584"/>
            <a:ext cx="5102352" cy="3108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 &lt;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≤ 10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м/с, то есть не больше 36 км/ч</a:t>
            </a:r>
            <a:endParaRPr lang="ru-RU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Биология: прирост численности популяции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2 «Неравенства»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508760"/>
            <a:ext cx="5394960" cy="1188720"/>
          </a:xfrm>
          <a:prstGeom prst="roundRect">
            <a:avLst>
              <a:gd name="adj" fmla="val 9231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1581912"/>
            <a:ext cx="5120640" cy="10424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bN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endParaRPr lang="ru-RU" sz="18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особей мало, прирост растёт вместе с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при большой численности его сдерживают нехватка пищи и места</a:t>
            </a:r>
            <a:endParaRPr lang="ru-RU" sz="1800" dirty="0"/>
          </a:p>
        </p:txBody>
      </p:sp>
      <p:sp>
        <p:nvSpPr>
          <p:cNvPr id="11" name="Text 8"/>
          <p:cNvSpPr/>
          <p:nvPr/>
        </p:nvSpPr>
        <p:spPr>
          <a:xfrm>
            <a:off x="548640" y="2788920"/>
            <a:ext cx="5394960" cy="118872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marL="279400" indent="-279400">
              <a:spcAft>
                <a:spcPts val="400"/>
              </a:spcAft>
              <a:buSzPct val="100000"/>
              <a:buChar char="▪"/>
            </a:pP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0,3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− 0,001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в тысячах особей)</a:t>
            </a:r>
            <a:endParaRPr lang="ru-RU" sz="1800" dirty="0"/>
          </a:p>
          <a:p>
            <a:pPr marL="279400" indent="-279400">
              <a:spcAft>
                <a:spcPts val="400"/>
              </a:spcAft>
              <a:buSzPct val="100000"/>
              <a:buChar char="▪"/>
            </a:pP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(0,3 − 0,001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при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300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популяция растёт (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), при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300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убывает</a:t>
            </a:r>
            <a:endParaRPr lang="ru-RU" sz="1800" dirty="0"/>
          </a:p>
        </p:txBody>
      </p:sp>
      <p:sp>
        <p:nvSpPr>
          <p:cNvPr id="12" name="Text 9"/>
          <p:cNvSpPr/>
          <p:nvPr/>
        </p:nvSpPr>
        <p:spPr>
          <a:xfrm>
            <a:off x="548640" y="3959352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прирост не меньше 20 тыс. особей в год:</a:t>
            </a:r>
            <a:endParaRPr lang="ru-RU" sz="1600" dirty="0"/>
          </a:p>
        </p:txBody>
      </p:sp>
      <p:sp>
        <p:nvSpPr>
          <p:cNvPr id="13" name="Text 10"/>
          <p:cNvSpPr/>
          <p:nvPr/>
        </p:nvSpPr>
        <p:spPr>
          <a:xfrm>
            <a:off x="484632" y="4297680"/>
            <a:ext cx="2697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0,3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− 0,001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− 20</a:t>
            </a:r>
            <a:endParaRPr lang="ru-RU" sz="1900" dirty="0"/>
          </a:p>
        </p:txBody>
      </p:sp>
      <p:sp>
        <p:nvSpPr>
          <p:cNvPr id="14" name="Text 11"/>
          <p:cNvSpPr/>
          <p:nvPr/>
        </p:nvSpPr>
        <p:spPr>
          <a:xfrm>
            <a:off x="3246120" y="4297680"/>
            <a:ext cx="731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≥ 0</a:t>
            </a:r>
            <a:endParaRPr lang="ru-RU" sz="1900" dirty="0"/>
          </a:p>
        </p:txBody>
      </p:sp>
      <p:sp>
        <p:nvSpPr>
          <p:cNvPr id="15" name="Text 12"/>
          <p:cNvSpPr/>
          <p:nvPr/>
        </p:nvSpPr>
        <p:spPr>
          <a:xfrm>
            <a:off x="4114800" y="4297680"/>
            <a:ext cx="1737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 · (−1000)</a:t>
            </a:r>
            <a:endParaRPr lang="ru-RU" sz="1900" dirty="0"/>
          </a:p>
        </p:txBody>
      </p:sp>
      <p:sp>
        <p:nvSpPr>
          <p:cNvPr id="16" name="Text 13"/>
          <p:cNvSpPr/>
          <p:nvPr/>
        </p:nvSpPr>
        <p:spPr>
          <a:xfrm>
            <a:off x="484632" y="4645152"/>
            <a:ext cx="2697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− 300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+ 20 000</a:t>
            </a:r>
            <a:endParaRPr lang="ru-RU" sz="1900" dirty="0"/>
          </a:p>
        </p:txBody>
      </p:sp>
      <p:sp>
        <p:nvSpPr>
          <p:cNvPr id="17" name="Text 14"/>
          <p:cNvSpPr/>
          <p:nvPr/>
        </p:nvSpPr>
        <p:spPr>
          <a:xfrm>
            <a:off x="3246120" y="4645152"/>
            <a:ext cx="731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≤ 0</a:t>
            </a:r>
            <a:endParaRPr lang="ru-RU" sz="1900" dirty="0"/>
          </a:p>
        </p:txBody>
      </p:sp>
      <p:sp>
        <p:nvSpPr>
          <p:cNvPr id="18" name="Text 15"/>
          <p:cNvSpPr/>
          <p:nvPr/>
        </p:nvSpPr>
        <p:spPr>
          <a:xfrm>
            <a:off x="548640" y="5001768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100 и 200:  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100 ≤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≤ 200</a:t>
            </a:r>
            <a:endParaRPr lang="ru-RU" sz="1600" dirty="0"/>
          </a:p>
        </p:txBody>
      </p:sp>
      <p:sp>
        <p:nvSpPr>
          <p:cNvPr id="19" name="Shape 16"/>
          <p:cNvSpPr/>
          <p:nvPr/>
        </p:nvSpPr>
        <p:spPr>
          <a:xfrm>
            <a:off x="548640" y="5440680"/>
            <a:ext cx="5394960" cy="731520"/>
          </a:xfrm>
          <a:prstGeom prst="roundRect">
            <a:avLst>
              <a:gd name="adj" fmla="val 15000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85800" y="5513832"/>
            <a:ext cx="5120640" cy="5852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прирост — в вершине, при 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150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5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0,3 · 150 − 0,001 · 150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22,5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(тыс. особей)</a:t>
            </a:r>
            <a:endParaRPr lang="ru-RU" sz="1500" dirty="0"/>
          </a:p>
        </p:txBody>
      </p:sp>
      <p:sp>
        <p:nvSpPr>
          <p:cNvPr id="21" name="Shape 18"/>
          <p:cNvSpPr/>
          <p:nvPr/>
        </p:nvSpPr>
        <p:spPr>
          <a:xfrm>
            <a:off x="6812280" y="1783080"/>
            <a:ext cx="91" cy="38404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7484225" y="1783080"/>
            <a:ext cx="91" cy="38404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8156171" y="1783080"/>
            <a:ext cx="91" cy="38404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8828116" y="1783080"/>
            <a:ext cx="91" cy="38404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9500062" y="1783080"/>
            <a:ext cx="91" cy="38404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10172007" y="1783080"/>
            <a:ext cx="91" cy="38404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10843953" y="1783080"/>
            <a:ext cx="91" cy="38404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812280" y="5196840"/>
            <a:ext cx="44348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812280" y="4663440"/>
            <a:ext cx="44348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812280" y="4130040"/>
            <a:ext cx="44348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6812280" y="3596640"/>
            <a:ext cx="44348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812280" y="3063240"/>
            <a:ext cx="44348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6812280" y="2529840"/>
            <a:ext cx="44348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6812280" y="1996440"/>
            <a:ext cx="44348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6812280" y="4663440"/>
            <a:ext cx="461772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36" name="Shape 33"/>
          <p:cNvSpPr/>
          <p:nvPr/>
        </p:nvSpPr>
        <p:spPr>
          <a:xfrm>
            <a:off x="6812280" y="1600200"/>
            <a:ext cx="91" cy="4023360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37" name="Text 34"/>
          <p:cNvSpPr/>
          <p:nvPr/>
        </p:nvSpPr>
        <p:spPr>
          <a:xfrm>
            <a:off x="11128248" y="471830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endParaRPr lang="ru-RU" sz="1500" dirty="0"/>
          </a:p>
        </p:txBody>
      </p:sp>
      <p:sp>
        <p:nvSpPr>
          <p:cNvPr id="38" name="Text 35"/>
          <p:cNvSpPr/>
          <p:nvPr/>
        </p:nvSpPr>
        <p:spPr>
          <a:xfrm>
            <a:off x="6803136" y="147218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endParaRPr lang="ru-RU" sz="1500" dirty="0"/>
          </a:p>
        </p:txBody>
      </p:sp>
      <p:sp>
        <p:nvSpPr>
          <p:cNvPr id="39" name="Shape 36"/>
          <p:cNvSpPr/>
          <p:nvPr/>
        </p:nvSpPr>
        <p:spPr>
          <a:xfrm>
            <a:off x="8156171" y="461772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7836131" y="472744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100</a:t>
            </a:r>
            <a:endParaRPr lang="ru-RU" sz="1300" dirty="0"/>
          </a:p>
        </p:txBody>
      </p:sp>
      <p:sp>
        <p:nvSpPr>
          <p:cNvPr id="41" name="Shape 38"/>
          <p:cNvSpPr/>
          <p:nvPr/>
        </p:nvSpPr>
        <p:spPr>
          <a:xfrm>
            <a:off x="8828116" y="461772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8508076" y="472744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150</a:t>
            </a:r>
            <a:endParaRPr lang="ru-RU" sz="1300" dirty="0"/>
          </a:p>
        </p:txBody>
      </p:sp>
      <p:sp>
        <p:nvSpPr>
          <p:cNvPr id="43" name="Shape 40"/>
          <p:cNvSpPr/>
          <p:nvPr/>
        </p:nvSpPr>
        <p:spPr>
          <a:xfrm>
            <a:off x="9500062" y="461772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9180022" y="472744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200</a:t>
            </a:r>
            <a:endParaRPr lang="ru-RU" sz="1300" dirty="0"/>
          </a:p>
        </p:txBody>
      </p:sp>
      <p:sp>
        <p:nvSpPr>
          <p:cNvPr id="45" name="Shape 42"/>
          <p:cNvSpPr/>
          <p:nvPr/>
        </p:nvSpPr>
        <p:spPr>
          <a:xfrm>
            <a:off x="10843953" y="461772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10304457" y="472744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300</a:t>
            </a:r>
            <a:endParaRPr lang="ru-RU" sz="1300" dirty="0"/>
          </a:p>
        </p:txBody>
      </p:sp>
      <p:sp>
        <p:nvSpPr>
          <p:cNvPr id="47" name="Shape 44"/>
          <p:cNvSpPr/>
          <p:nvPr/>
        </p:nvSpPr>
        <p:spPr>
          <a:xfrm>
            <a:off x="6766560" y="2529840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6080760" y="23926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</a:t>
            </a:r>
            <a:endParaRPr lang="ru-RU" sz="1300" dirty="0"/>
          </a:p>
        </p:txBody>
      </p:sp>
      <p:sp>
        <p:nvSpPr>
          <p:cNvPr id="49" name="Text 46"/>
          <p:cNvSpPr/>
          <p:nvPr/>
        </p:nvSpPr>
        <p:spPr>
          <a:xfrm>
            <a:off x="6528816" y="47091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</a:t>
            </a:r>
            <a:endParaRPr lang="ru-RU" sz="1300" dirty="0"/>
          </a:p>
        </p:txBody>
      </p:sp>
      <p:sp>
        <p:nvSpPr>
          <p:cNvPr id="50" name="Shape 47"/>
          <p:cNvSpPr/>
          <p:nvPr/>
        </p:nvSpPr>
        <p:spPr>
          <a:xfrm>
            <a:off x="6812280" y="2529840"/>
            <a:ext cx="4434840" cy="91"/>
          </a:xfrm>
          <a:prstGeom prst="line">
            <a:avLst/>
          </a:prstGeom>
          <a:noFill/>
          <a:ln w="15875">
            <a:solidFill>
              <a:srgbClr val="C0392B"/>
            </a:solidFill>
            <a:prstDash val="dash"/>
          </a:ln>
        </p:spPr>
      </p:sp>
      <p:sp>
        <p:nvSpPr>
          <p:cNvPr id="51" name="Shape 48"/>
          <p:cNvSpPr/>
          <p:nvPr/>
        </p:nvSpPr>
        <p:spPr>
          <a:xfrm>
            <a:off x="6812280" y="2263142"/>
            <a:ext cx="4400980" cy="3360418"/>
          </a:xfrm>
          <a:custGeom>
            <a:avLst/>
            <a:gdLst/>
            <a:ahLst/>
            <a:cxnLst/>
            <a:rect l="l" t="t" r="r" b="b"/>
            <a:pathLst>
              <a:path w="4400980" h="3360418">
                <a:moveTo>
                  <a:pt x="0" y="2400298"/>
                </a:moveTo>
                <a:lnTo>
                  <a:pt x="22174" y="2347781"/>
                </a:lnTo>
                <a:lnTo>
                  <a:pt x="44348" y="2295846"/>
                </a:lnTo>
                <a:lnTo>
                  <a:pt x="66523" y="2244492"/>
                </a:lnTo>
                <a:lnTo>
                  <a:pt x="88697" y="2193718"/>
                </a:lnTo>
                <a:lnTo>
                  <a:pt x="110871" y="2143526"/>
                </a:lnTo>
                <a:lnTo>
                  <a:pt x="133045" y="2093914"/>
                </a:lnTo>
                <a:lnTo>
                  <a:pt x="155219" y="2044883"/>
                </a:lnTo>
                <a:lnTo>
                  <a:pt x="177394" y="1996433"/>
                </a:lnTo>
                <a:lnTo>
                  <a:pt x="199568" y="1948564"/>
                </a:lnTo>
                <a:lnTo>
                  <a:pt x="221742" y="1901275"/>
                </a:lnTo>
                <a:lnTo>
                  <a:pt x="243916" y="1854568"/>
                </a:lnTo>
                <a:lnTo>
                  <a:pt x="266090" y="1808441"/>
                </a:lnTo>
                <a:lnTo>
                  <a:pt x="288265" y="1762896"/>
                </a:lnTo>
                <a:lnTo>
                  <a:pt x="310439" y="1717931"/>
                </a:lnTo>
                <a:lnTo>
                  <a:pt x="332613" y="1673547"/>
                </a:lnTo>
                <a:lnTo>
                  <a:pt x="354787" y="1629744"/>
                </a:lnTo>
                <a:lnTo>
                  <a:pt x="376961" y="1586521"/>
                </a:lnTo>
                <a:lnTo>
                  <a:pt x="399136" y="1543880"/>
                </a:lnTo>
                <a:lnTo>
                  <a:pt x="421310" y="1501820"/>
                </a:lnTo>
                <a:lnTo>
                  <a:pt x="443484" y="1460340"/>
                </a:lnTo>
                <a:lnTo>
                  <a:pt x="465658" y="1419441"/>
                </a:lnTo>
                <a:lnTo>
                  <a:pt x="487832" y="1379124"/>
                </a:lnTo>
                <a:lnTo>
                  <a:pt x="510007" y="1339387"/>
                </a:lnTo>
                <a:lnTo>
                  <a:pt x="532181" y="1300231"/>
                </a:lnTo>
                <a:lnTo>
                  <a:pt x="554355" y="1261655"/>
                </a:lnTo>
                <a:lnTo>
                  <a:pt x="576529" y="1223661"/>
                </a:lnTo>
                <a:lnTo>
                  <a:pt x="598703" y="1186247"/>
                </a:lnTo>
                <a:lnTo>
                  <a:pt x="620878" y="1149415"/>
                </a:lnTo>
                <a:lnTo>
                  <a:pt x="643052" y="1113163"/>
                </a:lnTo>
                <a:lnTo>
                  <a:pt x="665226" y="1077492"/>
                </a:lnTo>
                <a:lnTo>
                  <a:pt x="687400" y="1042402"/>
                </a:lnTo>
                <a:lnTo>
                  <a:pt x="709574" y="1007893"/>
                </a:lnTo>
                <a:lnTo>
                  <a:pt x="731749" y="973965"/>
                </a:lnTo>
                <a:lnTo>
                  <a:pt x="753923" y="940618"/>
                </a:lnTo>
                <a:lnTo>
                  <a:pt x="776097" y="907851"/>
                </a:lnTo>
                <a:lnTo>
                  <a:pt x="798271" y="875665"/>
                </a:lnTo>
                <a:lnTo>
                  <a:pt x="820445" y="844061"/>
                </a:lnTo>
                <a:lnTo>
                  <a:pt x="842620" y="813037"/>
                </a:lnTo>
                <a:lnTo>
                  <a:pt x="864794" y="782594"/>
                </a:lnTo>
                <a:lnTo>
                  <a:pt x="886968" y="752732"/>
                </a:lnTo>
                <a:lnTo>
                  <a:pt x="909142" y="723450"/>
                </a:lnTo>
                <a:lnTo>
                  <a:pt x="931316" y="694750"/>
                </a:lnTo>
                <a:lnTo>
                  <a:pt x="953491" y="666631"/>
                </a:lnTo>
                <a:lnTo>
                  <a:pt x="975665" y="639092"/>
                </a:lnTo>
                <a:lnTo>
                  <a:pt x="997839" y="612134"/>
                </a:lnTo>
                <a:lnTo>
                  <a:pt x="1020013" y="585757"/>
                </a:lnTo>
                <a:lnTo>
                  <a:pt x="1042187" y="559961"/>
                </a:lnTo>
                <a:lnTo>
                  <a:pt x="1064362" y="534746"/>
                </a:lnTo>
                <a:lnTo>
                  <a:pt x="1086536" y="510112"/>
                </a:lnTo>
                <a:lnTo>
                  <a:pt x="1108710" y="486058"/>
                </a:lnTo>
                <a:lnTo>
                  <a:pt x="1130884" y="462586"/>
                </a:lnTo>
                <a:lnTo>
                  <a:pt x="1153058" y="439694"/>
                </a:lnTo>
                <a:lnTo>
                  <a:pt x="1175233" y="417383"/>
                </a:lnTo>
                <a:lnTo>
                  <a:pt x="1197407" y="395653"/>
                </a:lnTo>
                <a:lnTo>
                  <a:pt x="1219581" y="374504"/>
                </a:lnTo>
                <a:lnTo>
                  <a:pt x="1241755" y="353936"/>
                </a:lnTo>
                <a:lnTo>
                  <a:pt x="1263929" y="333949"/>
                </a:lnTo>
                <a:lnTo>
                  <a:pt x="1286104" y="314543"/>
                </a:lnTo>
                <a:lnTo>
                  <a:pt x="1308278" y="295717"/>
                </a:lnTo>
                <a:lnTo>
                  <a:pt x="1330452" y="277472"/>
                </a:lnTo>
                <a:lnTo>
                  <a:pt x="1352626" y="259808"/>
                </a:lnTo>
                <a:lnTo>
                  <a:pt x="1374800" y="242726"/>
                </a:lnTo>
                <a:lnTo>
                  <a:pt x="1396975" y="226223"/>
                </a:lnTo>
                <a:lnTo>
                  <a:pt x="1419149" y="210302"/>
                </a:lnTo>
                <a:lnTo>
                  <a:pt x="1441323" y="194962"/>
                </a:lnTo>
                <a:lnTo>
                  <a:pt x="1463497" y="180203"/>
                </a:lnTo>
                <a:lnTo>
                  <a:pt x="1485671" y="166024"/>
                </a:lnTo>
                <a:lnTo>
                  <a:pt x="1507846" y="152426"/>
                </a:lnTo>
                <a:lnTo>
                  <a:pt x="1530020" y="139409"/>
                </a:lnTo>
                <a:lnTo>
                  <a:pt x="1552194" y="126973"/>
                </a:lnTo>
                <a:lnTo>
                  <a:pt x="1574368" y="115118"/>
                </a:lnTo>
                <a:lnTo>
                  <a:pt x="1596542" y="103844"/>
                </a:lnTo>
                <a:lnTo>
                  <a:pt x="1618717" y="93151"/>
                </a:lnTo>
                <a:lnTo>
                  <a:pt x="1640891" y="83038"/>
                </a:lnTo>
                <a:lnTo>
                  <a:pt x="1663065" y="73507"/>
                </a:lnTo>
                <a:lnTo>
                  <a:pt x="1685239" y="64556"/>
                </a:lnTo>
                <a:lnTo>
                  <a:pt x="1707413" y="56186"/>
                </a:lnTo>
                <a:lnTo>
                  <a:pt x="1729588" y="48397"/>
                </a:lnTo>
                <a:lnTo>
                  <a:pt x="1751762" y="41189"/>
                </a:lnTo>
                <a:lnTo>
                  <a:pt x="1773936" y="34562"/>
                </a:lnTo>
                <a:lnTo>
                  <a:pt x="1796110" y="28516"/>
                </a:lnTo>
                <a:lnTo>
                  <a:pt x="1818284" y="23050"/>
                </a:lnTo>
                <a:lnTo>
                  <a:pt x="1840459" y="18165"/>
                </a:lnTo>
                <a:lnTo>
                  <a:pt x="1862633" y="13862"/>
                </a:lnTo>
                <a:lnTo>
                  <a:pt x="1884807" y="10139"/>
                </a:lnTo>
                <a:lnTo>
                  <a:pt x="1906981" y="6997"/>
                </a:lnTo>
                <a:lnTo>
                  <a:pt x="1929155" y="4436"/>
                </a:lnTo>
                <a:lnTo>
                  <a:pt x="1951330" y="2456"/>
                </a:lnTo>
                <a:lnTo>
                  <a:pt x="1973504" y="1056"/>
                </a:lnTo>
                <a:lnTo>
                  <a:pt x="1995678" y="238"/>
                </a:lnTo>
                <a:lnTo>
                  <a:pt x="2017852" y="0"/>
                </a:lnTo>
                <a:lnTo>
                  <a:pt x="2040026" y="343"/>
                </a:lnTo>
                <a:lnTo>
                  <a:pt x="2062201" y="1267"/>
                </a:lnTo>
                <a:lnTo>
                  <a:pt x="2084375" y="2772"/>
                </a:lnTo>
                <a:lnTo>
                  <a:pt x="2106549" y="4858"/>
                </a:lnTo>
                <a:lnTo>
                  <a:pt x="2128723" y="7525"/>
                </a:lnTo>
                <a:lnTo>
                  <a:pt x="2150897" y="10773"/>
                </a:lnTo>
                <a:lnTo>
                  <a:pt x="2173072" y="14601"/>
                </a:lnTo>
                <a:lnTo>
                  <a:pt x="2195246" y="19010"/>
                </a:lnTo>
                <a:lnTo>
                  <a:pt x="2217420" y="24001"/>
                </a:lnTo>
                <a:lnTo>
                  <a:pt x="2239594" y="29572"/>
                </a:lnTo>
                <a:lnTo>
                  <a:pt x="2261768" y="35724"/>
                </a:lnTo>
                <a:lnTo>
                  <a:pt x="2283943" y="42457"/>
                </a:lnTo>
                <a:lnTo>
                  <a:pt x="2306117" y="49770"/>
                </a:lnTo>
                <a:lnTo>
                  <a:pt x="2328291" y="57665"/>
                </a:lnTo>
                <a:lnTo>
                  <a:pt x="2350465" y="66140"/>
                </a:lnTo>
                <a:lnTo>
                  <a:pt x="2372639" y="75197"/>
                </a:lnTo>
                <a:lnTo>
                  <a:pt x="2394814" y="84834"/>
                </a:lnTo>
                <a:lnTo>
                  <a:pt x="2416988" y="95052"/>
                </a:lnTo>
                <a:lnTo>
                  <a:pt x="2439162" y="105851"/>
                </a:lnTo>
                <a:lnTo>
                  <a:pt x="2461336" y="117231"/>
                </a:lnTo>
                <a:lnTo>
                  <a:pt x="2483510" y="129191"/>
                </a:lnTo>
                <a:lnTo>
                  <a:pt x="2505685" y="141733"/>
                </a:lnTo>
                <a:lnTo>
                  <a:pt x="2527859" y="154855"/>
                </a:lnTo>
                <a:lnTo>
                  <a:pt x="2550033" y="168559"/>
                </a:lnTo>
                <a:lnTo>
                  <a:pt x="2572207" y="182843"/>
                </a:lnTo>
                <a:lnTo>
                  <a:pt x="2594381" y="197708"/>
                </a:lnTo>
                <a:lnTo>
                  <a:pt x="2616556" y="213154"/>
                </a:lnTo>
                <a:lnTo>
                  <a:pt x="2638730" y="229181"/>
                </a:lnTo>
                <a:lnTo>
                  <a:pt x="2660904" y="245788"/>
                </a:lnTo>
                <a:lnTo>
                  <a:pt x="2683078" y="262977"/>
                </a:lnTo>
                <a:lnTo>
                  <a:pt x="2705252" y="280746"/>
                </a:lnTo>
                <a:lnTo>
                  <a:pt x="2727427" y="299097"/>
                </a:lnTo>
                <a:lnTo>
                  <a:pt x="2749601" y="318028"/>
                </a:lnTo>
                <a:lnTo>
                  <a:pt x="2771775" y="337540"/>
                </a:lnTo>
                <a:lnTo>
                  <a:pt x="2793949" y="357633"/>
                </a:lnTo>
                <a:lnTo>
                  <a:pt x="2816123" y="378306"/>
                </a:lnTo>
                <a:lnTo>
                  <a:pt x="2838298" y="399561"/>
                </a:lnTo>
                <a:lnTo>
                  <a:pt x="2860472" y="421397"/>
                </a:lnTo>
                <a:lnTo>
                  <a:pt x="2882646" y="443813"/>
                </a:lnTo>
                <a:lnTo>
                  <a:pt x="2904820" y="466810"/>
                </a:lnTo>
                <a:lnTo>
                  <a:pt x="2926994" y="490388"/>
                </a:lnTo>
                <a:lnTo>
                  <a:pt x="2949169" y="514548"/>
                </a:lnTo>
                <a:lnTo>
                  <a:pt x="2971343" y="539287"/>
                </a:lnTo>
                <a:lnTo>
                  <a:pt x="2993517" y="564608"/>
                </a:lnTo>
                <a:lnTo>
                  <a:pt x="3015691" y="590510"/>
                </a:lnTo>
                <a:lnTo>
                  <a:pt x="3037865" y="616992"/>
                </a:lnTo>
                <a:lnTo>
                  <a:pt x="3060040" y="644056"/>
                </a:lnTo>
                <a:lnTo>
                  <a:pt x="3082214" y="671700"/>
                </a:lnTo>
                <a:lnTo>
                  <a:pt x="3104388" y="699925"/>
                </a:lnTo>
                <a:lnTo>
                  <a:pt x="3126562" y="728731"/>
                </a:lnTo>
                <a:lnTo>
                  <a:pt x="3148736" y="758118"/>
                </a:lnTo>
                <a:lnTo>
                  <a:pt x="3170911" y="788086"/>
                </a:lnTo>
                <a:lnTo>
                  <a:pt x="3193085" y="818634"/>
                </a:lnTo>
                <a:lnTo>
                  <a:pt x="3215259" y="849764"/>
                </a:lnTo>
                <a:lnTo>
                  <a:pt x="3237433" y="881474"/>
                </a:lnTo>
                <a:lnTo>
                  <a:pt x="3259607" y="913765"/>
                </a:lnTo>
                <a:lnTo>
                  <a:pt x="3281782" y="946638"/>
                </a:lnTo>
                <a:lnTo>
                  <a:pt x="3303956" y="980090"/>
                </a:lnTo>
                <a:lnTo>
                  <a:pt x="3326130" y="1014124"/>
                </a:lnTo>
                <a:lnTo>
                  <a:pt x="3348304" y="1048739"/>
                </a:lnTo>
                <a:lnTo>
                  <a:pt x="3370478" y="1083935"/>
                </a:lnTo>
                <a:lnTo>
                  <a:pt x="3392653" y="1119711"/>
                </a:lnTo>
                <a:lnTo>
                  <a:pt x="3414827" y="1156068"/>
                </a:lnTo>
                <a:lnTo>
                  <a:pt x="3437001" y="1193007"/>
                </a:lnTo>
                <a:lnTo>
                  <a:pt x="3459175" y="1230526"/>
                </a:lnTo>
                <a:lnTo>
                  <a:pt x="3481349" y="1268626"/>
                </a:lnTo>
                <a:lnTo>
                  <a:pt x="3503524" y="1307307"/>
                </a:lnTo>
                <a:lnTo>
                  <a:pt x="3525698" y="1346568"/>
                </a:lnTo>
                <a:lnTo>
                  <a:pt x="3547872" y="1386411"/>
                </a:lnTo>
                <a:lnTo>
                  <a:pt x="3570046" y="1426834"/>
                </a:lnTo>
                <a:lnTo>
                  <a:pt x="3592220" y="1467839"/>
                </a:lnTo>
                <a:lnTo>
                  <a:pt x="3614395" y="1509424"/>
                </a:lnTo>
                <a:lnTo>
                  <a:pt x="3636569" y="1551590"/>
                </a:lnTo>
                <a:lnTo>
                  <a:pt x="3658743" y="1594337"/>
                </a:lnTo>
                <a:lnTo>
                  <a:pt x="3680917" y="1637665"/>
                </a:lnTo>
                <a:lnTo>
                  <a:pt x="3703091" y="1681573"/>
                </a:lnTo>
                <a:lnTo>
                  <a:pt x="3725266" y="1726063"/>
                </a:lnTo>
                <a:lnTo>
                  <a:pt x="3747440" y="1771133"/>
                </a:lnTo>
                <a:lnTo>
                  <a:pt x="3769614" y="1816785"/>
                </a:lnTo>
                <a:lnTo>
                  <a:pt x="3791788" y="1863017"/>
                </a:lnTo>
                <a:lnTo>
                  <a:pt x="3813962" y="1909830"/>
                </a:lnTo>
                <a:lnTo>
                  <a:pt x="3836137" y="1957224"/>
                </a:lnTo>
                <a:lnTo>
                  <a:pt x="3858311" y="2005199"/>
                </a:lnTo>
                <a:lnTo>
                  <a:pt x="3880485" y="2053754"/>
                </a:lnTo>
                <a:lnTo>
                  <a:pt x="3902659" y="2102891"/>
                </a:lnTo>
                <a:lnTo>
                  <a:pt x="3924833" y="2152608"/>
                </a:lnTo>
                <a:lnTo>
                  <a:pt x="3947008" y="2202907"/>
                </a:lnTo>
                <a:lnTo>
                  <a:pt x="3969182" y="2253786"/>
                </a:lnTo>
                <a:lnTo>
                  <a:pt x="3991356" y="2305246"/>
                </a:lnTo>
                <a:lnTo>
                  <a:pt x="4013530" y="2357287"/>
                </a:lnTo>
                <a:lnTo>
                  <a:pt x="4035704" y="2409908"/>
                </a:lnTo>
                <a:lnTo>
                  <a:pt x="4057879" y="2463111"/>
                </a:lnTo>
                <a:lnTo>
                  <a:pt x="4080053" y="2516895"/>
                </a:lnTo>
                <a:lnTo>
                  <a:pt x="4102227" y="2571259"/>
                </a:lnTo>
                <a:lnTo>
                  <a:pt x="4124401" y="2626204"/>
                </a:lnTo>
                <a:lnTo>
                  <a:pt x="4146575" y="2681730"/>
                </a:lnTo>
                <a:lnTo>
                  <a:pt x="4168750" y="2737837"/>
                </a:lnTo>
                <a:lnTo>
                  <a:pt x="4190924" y="2794525"/>
                </a:lnTo>
                <a:lnTo>
                  <a:pt x="4213098" y="2851794"/>
                </a:lnTo>
                <a:lnTo>
                  <a:pt x="4235272" y="2909644"/>
                </a:lnTo>
                <a:lnTo>
                  <a:pt x="4257446" y="2968074"/>
                </a:lnTo>
                <a:lnTo>
                  <a:pt x="4279621" y="3027086"/>
                </a:lnTo>
                <a:lnTo>
                  <a:pt x="4301795" y="3086678"/>
                </a:lnTo>
                <a:lnTo>
                  <a:pt x="4323969" y="3146851"/>
                </a:lnTo>
                <a:lnTo>
                  <a:pt x="4346143" y="3207605"/>
                </a:lnTo>
                <a:lnTo>
                  <a:pt x="4368317" y="3268940"/>
                </a:lnTo>
                <a:lnTo>
                  <a:pt x="4390492" y="3330856"/>
                </a:lnTo>
                <a:lnTo>
                  <a:pt x="4400980" y="3360418"/>
                </a:lnTo>
              </a:path>
            </a:pathLst>
          </a:custGeom>
          <a:ln w="38100">
            <a:solidFill>
              <a:srgbClr val="1F4E79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8156171" y="2263140"/>
            <a:ext cx="1343891" cy="266700"/>
          </a:xfrm>
          <a:custGeom>
            <a:avLst/>
            <a:gdLst/>
            <a:ahLst/>
            <a:cxnLst/>
            <a:rect l="l" t="t" r="r" b="b"/>
            <a:pathLst>
              <a:path w="1343891" h="266700">
                <a:moveTo>
                  <a:pt x="0" y="266700"/>
                </a:moveTo>
                <a:lnTo>
                  <a:pt x="6719" y="261393"/>
                </a:lnTo>
                <a:lnTo>
                  <a:pt x="13439" y="256139"/>
                </a:lnTo>
                <a:lnTo>
                  <a:pt x="20158" y="250938"/>
                </a:lnTo>
                <a:lnTo>
                  <a:pt x="26878" y="245791"/>
                </a:lnTo>
                <a:lnTo>
                  <a:pt x="33597" y="240697"/>
                </a:lnTo>
                <a:lnTo>
                  <a:pt x="40317" y="235656"/>
                </a:lnTo>
                <a:lnTo>
                  <a:pt x="47036" y="230669"/>
                </a:lnTo>
                <a:lnTo>
                  <a:pt x="53756" y="225735"/>
                </a:lnTo>
                <a:lnTo>
                  <a:pt x="60475" y="220854"/>
                </a:lnTo>
                <a:lnTo>
                  <a:pt x="67195" y="216027"/>
                </a:lnTo>
                <a:lnTo>
                  <a:pt x="73914" y="211253"/>
                </a:lnTo>
                <a:lnTo>
                  <a:pt x="80633" y="206532"/>
                </a:lnTo>
                <a:lnTo>
                  <a:pt x="87353" y="201865"/>
                </a:lnTo>
                <a:lnTo>
                  <a:pt x="94072" y="197251"/>
                </a:lnTo>
                <a:lnTo>
                  <a:pt x="100792" y="192691"/>
                </a:lnTo>
                <a:lnTo>
                  <a:pt x="107511" y="188184"/>
                </a:lnTo>
                <a:lnTo>
                  <a:pt x="114231" y="183730"/>
                </a:lnTo>
                <a:lnTo>
                  <a:pt x="120950" y="179329"/>
                </a:lnTo>
                <a:lnTo>
                  <a:pt x="127670" y="174982"/>
                </a:lnTo>
                <a:lnTo>
                  <a:pt x="134389" y="170688"/>
                </a:lnTo>
                <a:lnTo>
                  <a:pt x="141109" y="166447"/>
                </a:lnTo>
                <a:lnTo>
                  <a:pt x="147828" y="162260"/>
                </a:lnTo>
                <a:lnTo>
                  <a:pt x="154547" y="158126"/>
                </a:lnTo>
                <a:lnTo>
                  <a:pt x="161267" y="154046"/>
                </a:lnTo>
                <a:lnTo>
                  <a:pt x="167986" y="150019"/>
                </a:lnTo>
                <a:lnTo>
                  <a:pt x="174706" y="146045"/>
                </a:lnTo>
                <a:lnTo>
                  <a:pt x="181425" y="142124"/>
                </a:lnTo>
                <a:lnTo>
                  <a:pt x="188145" y="138257"/>
                </a:lnTo>
                <a:lnTo>
                  <a:pt x="194864" y="134443"/>
                </a:lnTo>
                <a:lnTo>
                  <a:pt x="201584" y="130683"/>
                </a:lnTo>
                <a:lnTo>
                  <a:pt x="208303" y="126976"/>
                </a:lnTo>
                <a:lnTo>
                  <a:pt x="215023" y="123322"/>
                </a:lnTo>
                <a:lnTo>
                  <a:pt x="221742" y="119722"/>
                </a:lnTo>
                <a:lnTo>
                  <a:pt x="228461" y="116175"/>
                </a:lnTo>
                <a:lnTo>
                  <a:pt x="235181" y="112681"/>
                </a:lnTo>
                <a:lnTo>
                  <a:pt x="241900" y="109240"/>
                </a:lnTo>
                <a:lnTo>
                  <a:pt x="248620" y="105853"/>
                </a:lnTo>
                <a:lnTo>
                  <a:pt x="255339" y="102519"/>
                </a:lnTo>
                <a:lnTo>
                  <a:pt x="262059" y="99239"/>
                </a:lnTo>
                <a:lnTo>
                  <a:pt x="268778" y="96012"/>
                </a:lnTo>
                <a:lnTo>
                  <a:pt x="275498" y="92838"/>
                </a:lnTo>
                <a:lnTo>
                  <a:pt x="282217" y="89718"/>
                </a:lnTo>
                <a:lnTo>
                  <a:pt x="288937" y="86651"/>
                </a:lnTo>
                <a:lnTo>
                  <a:pt x="295656" y="83637"/>
                </a:lnTo>
                <a:lnTo>
                  <a:pt x="302375" y="80677"/>
                </a:lnTo>
                <a:lnTo>
                  <a:pt x="309095" y="77770"/>
                </a:lnTo>
                <a:lnTo>
                  <a:pt x="315814" y="74916"/>
                </a:lnTo>
                <a:lnTo>
                  <a:pt x="322534" y="72116"/>
                </a:lnTo>
                <a:lnTo>
                  <a:pt x="329253" y="69369"/>
                </a:lnTo>
                <a:lnTo>
                  <a:pt x="335973" y="66675"/>
                </a:lnTo>
                <a:lnTo>
                  <a:pt x="342692" y="64035"/>
                </a:lnTo>
                <a:lnTo>
                  <a:pt x="349412" y="61448"/>
                </a:lnTo>
                <a:lnTo>
                  <a:pt x="356131" y="58914"/>
                </a:lnTo>
                <a:lnTo>
                  <a:pt x="362851" y="56434"/>
                </a:lnTo>
                <a:lnTo>
                  <a:pt x="369570" y="54007"/>
                </a:lnTo>
                <a:lnTo>
                  <a:pt x="376289" y="51633"/>
                </a:lnTo>
                <a:lnTo>
                  <a:pt x="383009" y="49313"/>
                </a:lnTo>
                <a:lnTo>
                  <a:pt x="389728" y="47046"/>
                </a:lnTo>
                <a:lnTo>
                  <a:pt x="396448" y="44832"/>
                </a:lnTo>
                <a:lnTo>
                  <a:pt x="403167" y="42672"/>
                </a:lnTo>
                <a:lnTo>
                  <a:pt x="409887" y="40565"/>
                </a:lnTo>
                <a:lnTo>
                  <a:pt x="416606" y="38511"/>
                </a:lnTo>
                <a:lnTo>
                  <a:pt x="423326" y="36511"/>
                </a:lnTo>
                <a:lnTo>
                  <a:pt x="430045" y="34564"/>
                </a:lnTo>
                <a:lnTo>
                  <a:pt x="436765" y="32671"/>
                </a:lnTo>
                <a:lnTo>
                  <a:pt x="443484" y="30831"/>
                </a:lnTo>
                <a:lnTo>
                  <a:pt x="450203" y="29044"/>
                </a:lnTo>
                <a:lnTo>
                  <a:pt x="456923" y="27310"/>
                </a:lnTo>
                <a:lnTo>
                  <a:pt x="463642" y="25630"/>
                </a:lnTo>
                <a:lnTo>
                  <a:pt x="470362" y="24003"/>
                </a:lnTo>
                <a:lnTo>
                  <a:pt x="477081" y="22429"/>
                </a:lnTo>
                <a:lnTo>
                  <a:pt x="483801" y="20909"/>
                </a:lnTo>
                <a:lnTo>
                  <a:pt x="490520" y="19442"/>
                </a:lnTo>
                <a:lnTo>
                  <a:pt x="497240" y="18029"/>
                </a:lnTo>
                <a:lnTo>
                  <a:pt x="503959" y="16669"/>
                </a:lnTo>
                <a:lnTo>
                  <a:pt x="510679" y="15362"/>
                </a:lnTo>
                <a:lnTo>
                  <a:pt x="517398" y="14108"/>
                </a:lnTo>
                <a:lnTo>
                  <a:pt x="524117" y="12908"/>
                </a:lnTo>
                <a:lnTo>
                  <a:pt x="530837" y="11761"/>
                </a:lnTo>
                <a:lnTo>
                  <a:pt x="537556" y="10668"/>
                </a:lnTo>
                <a:lnTo>
                  <a:pt x="544276" y="9628"/>
                </a:lnTo>
                <a:lnTo>
                  <a:pt x="550995" y="8641"/>
                </a:lnTo>
                <a:lnTo>
                  <a:pt x="557715" y="7708"/>
                </a:lnTo>
                <a:lnTo>
                  <a:pt x="564434" y="6828"/>
                </a:lnTo>
                <a:lnTo>
                  <a:pt x="571154" y="6001"/>
                </a:lnTo>
                <a:lnTo>
                  <a:pt x="577873" y="5227"/>
                </a:lnTo>
                <a:lnTo>
                  <a:pt x="584593" y="4507"/>
                </a:lnTo>
                <a:lnTo>
                  <a:pt x="591312" y="3840"/>
                </a:lnTo>
                <a:lnTo>
                  <a:pt x="598031" y="3227"/>
                </a:lnTo>
                <a:lnTo>
                  <a:pt x="604751" y="2667"/>
                </a:lnTo>
                <a:lnTo>
                  <a:pt x="611470" y="2160"/>
                </a:lnTo>
                <a:lnTo>
                  <a:pt x="618190" y="1707"/>
                </a:lnTo>
                <a:lnTo>
                  <a:pt x="624909" y="1307"/>
                </a:lnTo>
                <a:lnTo>
                  <a:pt x="631629" y="960"/>
                </a:lnTo>
                <a:lnTo>
                  <a:pt x="638348" y="667"/>
                </a:lnTo>
                <a:lnTo>
                  <a:pt x="645068" y="427"/>
                </a:lnTo>
                <a:lnTo>
                  <a:pt x="651787" y="240"/>
                </a:lnTo>
                <a:lnTo>
                  <a:pt x="658507" y="107"/>
                </a:lnTo>
                <a:lnTo>
                  <a:pt x="665226" y="27"/>
                </a:lnTo>
                <a:lnTo>
                  <a:pt x="671945" y="0"/>
                </a:lnTo>
                <a:lnTo>
                  <a:pt x="678665" y="27"/>
                </a:lnTo>
                <a:lnTo>
                  <a:pt x="685384" y="107"/>
                </a:lnTo>
                <a:lnTo>
                  <a:pt x="692104" y="240"/>
                </a:lnTo>
                <a:lnTo>
                  <a:pt x="698823" y="427"/>
                </a:lnTo>
                <a:lnTo>
                  <a:pt x="705543" y="667"/>
                </a:lnTo>
                <a:lnTo>
                  <a:pt x="712262" y="960"/>
                </a:lnTo>
                <a:lnTo>
                  <a:pt x="718982" y="1307"/>
                </a:lnTo>
                <a:lnTo>
                  <a:pt x="725701" y="1707"/>
                </a:lnTo>
                <a:lnTo>
                  <a:pt x="732421" y="2160"/>
                </a:lnTo>
                <a:lnTo>
                  <a:pt x="739140" y="2667"/>
                </a:lnTo>
                <a:lnTo>
                  <a:pt x="745859" y="3227"/>
                </a:lnTo>
                <a:lnTo>
                  <a:pt x="752579" y="3840"/>
                </a:lnTo>
                <a:lnTo>
                  <a:pt x="759298" y="4507"/>
                </a:lnTo>
                <a:lnTo>
                  <a:pt x="766018" y="5227"/>
                </a:lnTo>
                <a:lnTo>
                  <a:pt x="772737" y="6001"/>
                </a:lnTo>
                <a:lnTo>
                  <a:pt x="779457" y="6828"/>
                </a:lnTo>
                <a:lnTo>
                  <a:pt x="786176" y="7708"/>
                </a:lnTo>
                <a:lnTo>
                  <a:pt x="792896" y="8641"/>
                </a:lnTo>
                <a:lnTo>
                  <a:pt x="799615" y="9628"/>
                </a:lnTo>
                <a:lnTo>
                  <a:pt x="806335" y="10668"/>
                </a:lnTo>
                <a:lnTo>
                  <a:pt x="813054" y="11761"/>
                </a:lnTo>
                <a:lnTo>
                  <a:pt x="819773" y="12908"/>
                </a:lnTo>
                <a:lnTo>
                  <a:pt x="826493" y="14108"/>
                </a:lnTo>
                <a:lnTo>
                  <a:pt x="833212" y="15362"/>
                </a:lnTo>
                <a:lnTo>
                  <a:pt x="839932" y="16669"/>
                </a:lnTo>
                <a:lnTo>
                  <a:pt x="846651" y="18029"/>
                </a:lnTo>
                <a:lnTo>
                  <a:pt x="853371" y="19442"/>
                </a:lnTo>
                <a:lnTo>
                  <a:pt x="860090" y="20909"/>
                </a:lnTo>
                <a:lnTo>
                  <a:pt x="866810" y="22429"/>
                </a:lnTo>
                <a:lnTo>
                  <a:pt x="873529" y="24003"/>
                </a:lnTo>
                <a:lnTo>
                  <a:pt x="880249" y="25630"/>
                </a:lnTo>
                <a:lnTo>
                  <a:pt x="886968" y="27310"/>
                </a:lnTo>
                <a:lnTo>
                  <a:pt x="893687" y="29044"/>
                </a:lnTo>
                <a:lnTo>
                  <a:pt x="900407" y="30831"/>
                </a:lnTo>
                <a:lnTo>
                  <a:pt x="907126" y="32671"/>
                </a:lnTo>
                <a:lnTo>
                  <a:pt x="913846" y="34564"/>
                </a:lnTo>
                <a:lnTo>
                  <a:pt x="920565" y="36511"/>
                </a:lnTo>
                <a:lnTo>
                  <a:pt x="927285" y="38511"/>
                </a:lnTo>
                <a:lnTo>
                  <a:pt x="934004" y="40565"/>
                </a:lnTo>
                <a:lnTo>
                  <a:pt x="940724" y="42672"/>
                </a:lnTo>
                <a:lnTo>
                  <a:pt x="947443" y="44832"/>
                </a:lnTo>
                <a:lnTo>
                  <a:pt x="954163" y="47046"/>
                </a:lnTo>
                <a:lnTo>
                  <a:pt x="960882" y="49313"/>
                </a:lnTo>
                <a:lnTo>
                  <a:pt x="967601" y="51633"/>
                </a:lnTo>
                <a:lnTo>
                  <a:pt x="974321" y="54007"/>
                </a:lnTo>
                <a:lnTo>
                  <a:pt x="981040" y="56434"/>
                </a:lnTo>
                <a:lnTo>
                  <a:pt x="987760" y="58914"/>
                </a:lnTo>
                <a:lnTo>
                  <a:pt x="994479" y="61448"/>
                </a:lnTo>
                <a:lnTo>
                  <a:pt x="1001199" y="64035"/>
                </a:lnTo>
                <a:lnTo>
                  <a:pt x="1007918" y="66675"/>
                </a:lnTo>
                <a:lnTo>
                  <a:pt x="1014638" y="69369"/>
                </a:lnTo>
                <a:lnTo>
                  <a:pt x="1021357" y="72116"/>
                </a:lnTo>
                <a:lnTo>
                  <a:pt x="1028077" y="74916"/>
                </a:lnTo>
                <a:lnTo>
                  <a:pt x="1034796" y="77770"/>
                </a:lnTo>
                <a:lnTo>
                  <a:pt x="1041515" y="80677"/>
                </a:lnTo>
                <a:lnTo>
                  <a:pt x="1048235" y="83637"/>
                </a:lnTo>
                <a:lnTo>
                  <a:pt x="1054954" y="86651"/>
                </a:lnTo>
                <a:lnTo>
                  <a:pt x="1061674" y="89718"/>
                </a:lnTo>
                <a:lnTo>
                  <a:pt x="1068393" y="92838"/>
                </a:lnTo>
                <a:lnTo>
                  <a:pt x="1075113" y="96012"/>
                </a:lnTo>
                <a:lnTo>
                  <a:pt x="1081832" y="99239"/>
                </a:lnTo>
                <a:lnTo>
                  <a:pt x="1088552" y="102519"/>
                </a:lnTo>
                <a:lnTo>
                  <a:pt x="1095271" y="105853"/>
                </a:lnTo>
                <a:lnTo>
                  <a:pt x="1101991" y="109240"/>
                </a:lnTo>
                <a:lnTo>
                  <a:pt x="1108710" y="112681"/>
                </a:lnTo>
                <a:lnTo>
                  <a:pt x="1115429" y="116175"/>
                </a:lnTo>
                <a:lnTo>
                  <a:pt x="1122149" y="119722"/>
                </a:lnTo>
                <a:lnTo>
                  <a:pt x="1128868" y="123322"/>
                </a:lnTo>
                <a:lnTo>
                  <a:pt x="1135588" y="126976"/>
                </a:lnTo>
                <a:lnTo>
                  <a:pt x="1142307" y="130683"/>
                </a:lnTo>
                <a:lnTo>
                  <a:pt x="1149027" y="134443"/>
                </a:lnTo>
                <a:lnTo>
                  <a:pt x="1155746" y="138257"/>
                </a:lnTo>
                <a:lnTo>
                  <a:pt x="1162466" y="142124"/>
                </a:lnTo>
                <a:lnTo>
                  <a:pt x="1169185" y="146045"/>
                </a:lnTo>
                <a:lnTo>
                  <a:pt x="1175905" y="150019"/>
                </a:lnTo>
                <a:lnTo>
                  <a:pt x="1182624" y="154046"/>
                </a:lnTo>
                <a:lnTo>
                  <a:pt x="1189343" y="158126"/>
                </a:lnTo>
                <a:lnTo>
                  <a:pt x="1196063" y="162260"/>
                </a:lnTo>
                <a:lnTo>
                  <a:pt x="1202782" y="166447"/>
                </a:lnTo>
                <a:lnTo>
                  <a:pt x="1209502" y="170688"/>
                </a:lnTo>
                <a:lnTo>
                  <a:pt x="1216221" y="174982"/>
                </a:lnTo>
                <a:lnTo>
                  <a:pt x="1222941" y="179329"/>
                </a:lnTo>
                <a:lnTo>
                  <a:pt x="1229660" y="183730"/>
                </a:lnTo>
                <a:lnTo>
                  <a:pt x="1236380" y="188184"/>
                </a:lnTo>
                <a:lnTo>
                  <a:pt x="1243099" y="192691"/>
                </a:lnTo>
                <a:lnTo>
                  <a:pt x="1249819" y="197251"/>
                </a:lnTo>
                <a:lnTo>
                  <a:pt x="1256538" y="201865"/>
                </a:lnTo>
                <a:lnTo>
                  <a:pt x="1263257" y="206532"/>
                </a:lnTo>
                <a:lnTo>
                  <a:pt x="1269977" y="211253"/>
                </a:lnTo>
                <a:lnTo>
                  <a:pt x="1276696" y="216027"/>
                </a:lnTo>
                <a:lnTo>
                  <a:pt x="1283416" y="220854"/>
                </a:lnTo>
                <a:lnTo>
                  <a:pt x="1290135" y="225735"/>
                </a:lnTo>
                <a:lnTo>
                  <a:pt x="1296855" y="230669"/>
                </a:lnTo>
                <a:lnTo>
                  <a:pt x="1303574" y="235656"/>
                </a:lnTo>
                <a:lnTo>
                  <a:pt x="1310294" y="240697"/>
                </a:lnTo>
                <a:lnTo>
                  <a:pt x="1317013" y="245791"/>
                </a:lnTo>
                <a:lnTo>
                  <a:pt x="1323733" y="250938"/>
                </a:lnTo>
                <a:lnTo>
                  <a:pt x="1330452" y="256139"/>
                </a:lnTo>
                <a:lnTo>
                  <a:pt x="1337171" y="261393"/>
                </a:lnTo>
                <a:lnTo>
                  <a:pt x="1343891" y="266700"/>
                </a:lnTo>
              </a:path>
            </a:pathLst>
          </a:custGeom>
          <a:ln w="63500">
            <a:solidFill>
              <a:srgbClr val="D9711C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8156171" y="4517136"/>
            <a:ext cx="1275588" cy="146304"/>
          </a:xfrm>
          <a:custGeom>
            <a:avLst/>
            <a:gdLst/>
            <a:ahLst/>
            <a:cxnLst/>
            <a:rect l="l" t="t" r="r" b="b"/>
            <a:pathLst>
              <a:path w="1275588" h="146304">
                <a:moveTo>
                  <a:pt x="0" y="146304"/>
                </a:moveTo>
                <a:lnTo>
                  <a:pt x="109728" y="0"/>
                </a:lnTo>
                <a:moveTo>
                  <a:pt x="77724" y="146304"/>
                </a:moveTo>
                <a:lnTo>
                  <a:pt x="187452" y="0"/>
                </a:lnTo>
                <a:moveTo>
                  <a:pt x="155448" y="146304"/>
                </a:moveTo>
                <a:lnTo>
                  <a:pt x="265176" y="0"/>
                </a:lnTo>
                <a:moveTo>
                  <a:pt x="233172" y="146304"/>
                </a:moveTo>
                <a:lnTo>
                  <a:pt x="342900" y="0"/>
                </a:lnTo>
                <a:moveTo>
                  <a:pt x="310896" y="146304"/>
                </a:moveTo>
                <a:lnTo>
                  <a:pt x="420624" y="0"/>
                </a:lnTo>
                <a:moveTo>
                  <a:pt x="388620" y="146304"/>
                </a:moveTo>
                <a:lnTo>
                  <a:pt x="498348" y="0"/>
                </a:lnTo>
                <a:moveTo>
                  <a:pt x="466344" y="146304"/>
                </a:moveTo>
                <a:lnTo>
                  <a:pt x="576072" y="0"/>
                </a:lnTo>
                <a:moveTo>
                  <a:pt x="544068" y="146304"/>
                </a:moveTo>
                <a:lnTo>
                  <a:pt x="653796" y="0"/>
                </a:lnTo>
                <a:moveTo>
                  <a:pt x="621792" y="146304"/>
                </a:moveTo>
                <a:lnTo>
                  <a:pt x="731520" y="0"/>
                </a:lnTo>
                <a:moveTo>
                  <a:pt x="699516" y="146304"/>
                </a:moveTo>
                <a:lnTo>
                  <a:pt x="809244" y="0"/>
                </a:lnTo>
                <a:moveTo>
                  <a:pt x="777240" y="146304"/>
                </a:moveTo>
                <a:lnTo>
                  <a:pt x="886968" y="0"/>
                </a:lnTo>
                <a:moveTo>
                  <a:pt x="854964" y="146304"/>
                </a:moveTo>
                <a:lnTo>
                  <a:pt x="964692" y="0"/>
                </a:lnTo>
                <a:moveTo>
                  <a:pt x="932688" y="146304"/>
                </a:moveTo>
                <a:lnTo>
                  <a:pt x="1042416" y="0"/>
                </a:lnTo>
                <a:moveTo>
                  <a:pt x="1010412" y="146304"/>
                </a:moveTo>
                <a:lnTo>
                  <a:pt x="1120140" y="0"/>
                </a:lnTo>
                <a:moveTo>
                  <a:pt x="1088136" y="146304"/>
                </a:moveTo>
                <a:lnTo>
                  <a:pt x="1197864" y="0"/>
                </a:lnTo>
                <a:moveTo>
                  <a:pt x="1165860" y="146304"/>
                </a:moveTo>
                <a:lnTo>
                  <a:pt x="1275588" y="0"/>
                </a:lnTo>
              </a:path>
            </a:pathLst>
          </a:custGeom>
          <a:ln w="15875">
            <a:solidFill>
              <a:srgbClr val="D9711C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8156171" y="2529840"/>
            <a:ext cx="91" cy="2133600"/>
          </a:xfrm>
          <a:prstGeom prst="line">
            <a:avLst/>
          </a:prstGeom>
          <a:noFill/>
          <a:ln w="12700">
            <a:solidFill>
              <a:srgbClr val="D9711C"/>
            </a:solidFill>
            <a:prstDash val="sysDot"/>
          </a:ln>
        </p:spPr>
      </p:sp>
      <p:sp>
        <p:nvSpPr>
          <p:cNvPr id="55" name="Shape 52"/>
          <p:cNvSpPr/>
          <p:nvPr/>
        </p:nvSpPr>
        <p:spPr>
          <a:xfrm>
            <a:off x="8101307" y="2474976"/>
            <a:ext cx="109728" cy="109728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8101307" y="4608576"/>
            <a:ext cx="109728" cy="109728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9500062" y="2529840"/>
            <a:ext cx="91" cy="2133600"/>
          </a:xfrm>
          <a:prstGeom prst="line">
            <a:avLst/>
          </a:prstGeom>
          <a:noFill/>
          <a:ln w="12700">
            <a:solidFill>
              <a:srgbClr val="D9711C"/>
            </a:solidFill>
            <a:prstDash val="sysDot"/>
          </a:ln>
        </p:spPr>
      </p:sp>
      <p:sp>
        <p:nvSpPr>
          <p:cNvPr id="58" name="Shape 55"/>
          <p:cNvSpPr/>
          <p:nvPr/>
        </p:nvSpPr>
        <p:spPr>
          <a:xfrm>
            <a:off x="9445198" y="2474976"/>
            <a:ext cx="109728" cy="109728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9445198" y="4608576"/>
            <a:ext cx="109728" cy="109728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60" name="Shape 57"/>
          <p:cNvSpPr/>
          <p:nvPr/>
        </p:nvSpPr>
        <p:spPr>
          <a:xfrm>
            <a:off x="8754964" y="2189988"/>
            <a:ext cx="146304" cy="146304"/>
          </a:xfrm>
          <a:prstGeom prst="ellipse">
            <a:avLst/>
          </a:prstGeom>
          <a:solidFill>
            <a:srgbClr val="2E7D32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8188036" y="1842516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(150; 22,5)</a:t>
            </a:r>
            <a:endParaRPr lang="ru-RU" sz="1500" dirty="0"/>
          </a:p>
        </p:txBody>
      </p:sp>
      <p:sp>
        <p:nvSpPr>
          <p:cNvPr id="62" name="Text 59"/>
          <p:cNvSpPr/>
          <p:nvPr/>
        </p:nvSpPr>
        <p:spPr>
          <a:xfrm>
            <a:off x="8188036" y="352044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рост: </a:t>
            </a:r>
            <a:r>
              <a:rPr lang="ru-RU" sz="15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r>
              <a:rPr lang="ru-RU" sz="15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endParaRPr lang="ru-RU" sz="1400" dirty="0"/>
          </a:p>
        </p:txBody>
      </p:sp>
      <p:sp>
        <p:nvSpPr>
          <p:cNvPr id="63" name="Text 60"/>
          <p:cNvSpPr/>
          <p:nvPr/>
        </p:nvSpPr>
        <p:spPr>
          <a:xfrm>
            <a:off x="9088305" y="5099304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4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убывание: </a:t>
            </a:r>
            <a:r>
              <a:rPr lang="ru-RU" sz="15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r>
              <a:rPr lang="ru-RU" sz="15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0</a:t>
            </a:r>
            <a:endParaRPr lang="ru-RU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Астрономия: бросок на Луне и на Земле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2 «Неравенства»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508760"/>
            <a:ext cx="5394960" cy="685800"/>
          </a:xfrm>
          <a:prstGeom prst="roundRect">
            <a:avLst>
              <a:gd name="adj" fmla="val 16000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1581912"/>
            <a:ext cx="5120640" cy="5394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≈ 1,6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м/с² — примерно в шесть раз меньше, чем на Земле</a:t>
            </a:r>
            <a:endParaRPr lang="ru-RU" sz="1600" dirty="0"/>
          </a:p>
        </p:txBody>
      </p:sp>
      <p:sp>
        <p:nvSpPr>
          <p:cNvPr id="11" name="Text 8"/>
          <p:cNvSpPr/>
          <p:nvPr/>
        </p:nvSpPr>
        <p:spPr>
          <a:xfrm>
            <a:off x="548640" y="2240280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бросок вверх со скоростью 8 м/с; когда 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≥ 15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м?</a:t>
            </a:r>
            <a:endParaRPr lang="ru-RU" sz="1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651760"/>
          <a:ext cx="539496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2331720"/>
                <a:gridCol w="2148840"/>
              </a:tblGrid>
              <a:tr h="420624">
                <a:tc>
                  <a:txBody>
                    <a:bodyPr/>
                    <a:lstStyle/>
                    <a:p>
                      <a:endParaRPr/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Луна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Земля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h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8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t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− 0,8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t</a:t>
                      </a:r>
                      <a:r>
                        <a:rPr lang="ru-RU" sz="17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8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t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− 5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t</a:t>
                      </a:r>
                      <a:r>
                        <a:rPr lang="ru-RU" sz="17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h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≥ 15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t</a:t>
                      </a:r>
                      <a:r>
                        <a:rPr lang="ru-RU" sz="17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− 10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t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+ 18,75 ≤ 0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5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t</a:t>
                      </a:r>
                      <a:r>
                        <a:rPr lang="ru-RU" sz="17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− 8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t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+ 15 ≤ 0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D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25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−236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ответ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корни 2,5 и 7,5: </a:t>
                      </a:r>
                      <a:r>
                        <a:rPr lang="ru-RU" sz="1500" b="1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с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b="1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решений нет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</a:tbl>
          </a:graphicData>
        </a:graphic>
      </p:graphicFrame>
      <p:sp>
        <p:nvSpPr>
          <p:cNvPr id="13" name="Text 9"/>
          <p:cNvSpPr/>
          <p:nvPr/>
        </p:nvSpPr>
        <p:spPr>
          <a:xfrm>
            <a:off x="548640" y="4745736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Луна: обе части умножили на </a:t>
            </a: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−1,25</a:t>
            </a: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знак неравенства сменился</a:t>
            </a:r>
            <a:endParaRPr lang="ru-RU" sz="1300" dirty="0"/>
          </a:p>
        </p:txBody>
      </p:sp>
      <p:sp>
        <p:nvSpPr>
          <p:cNvPr id="14" name="Shape 10"/>
          <p:cNvSpPr/>
          <p:nvPr/>
        </p:nvSpPr>
        <p:spPr>
          <a:xfrm>
            <a:off x="548640" y="5166360"/>
            <a:ext cx="5394960" cy="1005840"/>
          </a:xfrm>
          <a:prstGeom prst="roundRect">
            <a:avLst>
              <a:gd name="adj" fmla="val 10909"/>
            </a:avLst>
          </a:prstGeom>
          <a:solidFill>
            <a:srgbClr val="F9E1D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85800" y="5239512"/>
            <a:ext cx="5120640" cy="8595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Земля: 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0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ветви вверх — трёхчлен положителен при всех 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наибольшая высота — при 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0,8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с:</a:t>
            </a:r>
            <a:endParaRPr lang="ru-RU" sz="15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 · 0,8 − 5 · 0,8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3,2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(м)</a:t>
            </a:r>
            <a:endParaRPr lang="ru-RU" sz="1500" dirty="0"/>
          </a:p>
        </p:txBody>
      </p:sp>
      <p:sp>
        <p:nvSpPr>
          <p:cNvPr id="16" name="Shape 12"/>
          <p:cNvSpPr/>
          <p:nvPr/>
        </p:nvSpPr>
        <p:spPr>
          <a:xfrm>
            <a:off x="6812280" y="1783080"/>
            <a:ext cx="91" cy="393192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7230661" y="1783080"/>
            <a:ext cx="91" cy="393192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7649042" y="1783080"/>
            <a:ext cx="91" cy="393192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8067423" y="1783080"/>
            <a:ext cx="91" cy="393192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8485805" y="1783080"/>
            <a:ext cx="91" cy="393192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8904186" y="1783080"/>
            <a:ext cx="91" cy="393192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9322567" y="1783080"/>
            <a:ext cx="91" cy="393192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9740948" y="1783080"/>
            <a:ext cx="91" cy="393192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10159329" y="1783080"/>
            <a:ext cx="91" cy="393192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10577710" y="1783080"/>
            <a:ext cx="91" cy="393192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10996091" y="1783080"/>
            <a:ext cx="91" cy="393192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6812280" y="5715000"/>
            <a:ext cx="44348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8" name="Shape 24"/>
          <p:cNvSpPr/>
          <p:nvPr/>
        </p:nvSpPr>
        <p:spPr>
          <a:xfrm>
            <a:off x="6812280" y="4895850"/>
            <a:ext cx="44348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9" name="Shape 25"/>
          <p:cNvSpPr/>
          <p:nvPr/>
        </p:nvSpPr>
        <p:spPr>
          <a:xfrm>
            <a:off x="6812280" y="4076700"/>
            <a:ext cx="44348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0" name="Shape 26"/>
          <p:cNvSpPr/>
          <p:nvPr/>
        </p:nvSpPr>
        <p:spPr>
          <a:xfrm>
            <a:off x="6812280" y="3257550"/>
            <a:ext cx="44348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1" name="Shape 27"/>
          <p:cNvSpPr/>
          <p:nvPr/>
        </p:nvSpPr>
        <p:spPr>
          <a:xfrm>
            <a:off x="6812280" y="2438400"/>
            <a:ext cx="443484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2" name="Shape 28"/>
          <p:cNvSpPr/>
          <p:nvPr/>
        </p:nvSpPr>
        <p:spPr>
          <a:xfrm>
            <a:off x="6812280" y="5715000"/>
            <a:ext cx="461772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33" name="Shape 29"/>
          <p:cNvSpPr/>
          <p:nvPr/>
        </p:nvSpPr>
        <p:spPr>
          <a:xfrm>
            <a:off x="6812280" y="1600200"/>
            <a:ext cx="91" cy="4114800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34" name="Text 30"/>
          <p:cNvSpPr/>
          <p:nvPr/>
        </p:nvSpPr>
        <p:spPr>
          <a:xfrm>
            <a:off x="11128248" y="57698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endParaRPr lang="ru-RU" sz="1500" dirty="0"/>
          </a:p>
        </p:txBody>
      </p:sp>
      <p:sp>
        <p:nvSpPr>
          <p:cNvPr id="35" name="Text 31"/>
          <p:cNvSpPr/>
          <p:nvPr/>
        </p:nvSpPr>
        <p:spPr>
          <a:xfrm>
            <a:off x="6803136" y="147218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endParaRPr lang="ru-RU" sz="1500" dirty="0"/>
          </a:p>
        </p:txBody>
      </p:sp>
      <p:sp>
        <p:nvSpPr>
          <p:cNvPr id="36" name="Shape 32"/>
          <p:cNvSpPr/>
          <p:nvPr/>
        </p:nvSpPr>
        <p:spPr>
          <a:xfrm>
            <a:off x="7858233" y="566928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7" name="Text 33"/>
          <p:cNvSpPr/>
          <p:nvPr/>
        </p:nvSpPr>
        <p:spPr>
          <a:xfrm>
            <a:off x="7538193" y="577900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2,5</a:t>
            </a:r>
            <a:endParaRPr lang="ru-RU" sz="1300" dirty="0"/>
          </a:p>
        </p:txBody>
      </p:sp>
      <p:sp>
        <p:nvSpPr>
          <p:cNvPr id="38" name="Shape 34"/>
          <p:cNvSpPr/>
          <p:nvPr/>
        </p:nvSpPr>
        <p:spPr>
          <a:xfrm>
            <a:off x="8904186" y="566928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9" name="Text 35"/>
          <p:cNvSpPr/>
          <p:nvPr/>
        </p:nvSpPr>
        <p:spPr>
          <a:xfrm>
            <a:off x="8584146" y="577900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ru-RU" sz="1300" dirty="0"/>
          </a:p>
        </p:txBody>
      </p:sp>
      <p:sp>
        <p:nvSpPr>
          <p:cNvPr id="40" name="Shape 36"/>
          <p:cNvSpPr/>
          <p:nvPr/>
        </p:nvSpPr>
        <p:spPr>
          <a:xfrm>
            <a:off x="9950138" y="566928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1" name="Text 37"/>
          <p:cNvSpPr/>
          <p:nvPr/>
        </p:nvSpPr>
        <p:spPr>
          <a:xfrm>
            <a:off x="9630098" y="577900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7,5</a:t>
            </a:r>
            <a:endParaRPr lang="ru-RU" sz="1300" dirty="0"/>
          </a:p>
        </p:txBody>
      </p:sp>
      <p:sp>
        <p:nvSpPr>
          <p:cNvPr id="42" name="Shape 38"/>
          <p:cNvSpPr/>
          <p:nvPr/>
        </p:nvSpPr>
        <p:spPr>
          <a:xfrm>
            <a:off x="10996091" y="566928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3" name="Text 39"/>
          <p:cNvSpPr/>
          <p:nvPr/>
        </p:nvSpPr>
        <p:spPr>
          <a:xfrm>
            <a:off x="10676051" y="577900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endParaRPr lang="ru-RU" sz="1300" dirty="0"/>
          </a:p>
        </p:txBody>
      </p:sp>
      <p:sp>
        <p:nvSpPr>
          <p:cNvPr id="44" name="Shape 40"/>
          <p:cNvSpPr/>
          <p:nvPr/>
        </p:nvSpPr>
        <p:spPr>
          <a:xfrm>
            <a:off x="6766560" y="3257550"/>
            <a:ext cx="91440" cy="91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5" name="Text 41"/>
          <p:cNvSpPr/>
          <p:nvPr/>
        </p:nvSpPr>
        <p:spPr>
          <a:xfrm>
            <a:off x="6080760" y="312039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</a:t>
            </a:r>
            <a:endParaRPr lang="ru-RU" sz="1300" dirty="0"/>
          </a:p>
        </p:txBody>
      </p:sp>
      <p:sp>
        <p:nvSpPr>
          <p:cNvPr id="46" name="Text 42"/>
          <p:cNvSpPr/>
          <p:nvPr/>
        </p:nvSpPr>
        <p:spPr>
          <a:xfrm>
            <a:off x="6528816" y="57607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</a:t>
            </a:r>
            <a:endParaRPr lang="ru-RU" sz="1300" dirty="0"/>
          </a:p>
        </p:txBody>
      </p:sp>
      <p:sp>
        <p:nvSpPr>
          <p:cNvPr id="47" name="Shape 43"/>
          <p:cNvSpPr/>
          <p:nvPr/>
        </p:nvSpPr>
        <p:spPr>
          <a:xfrm>
            <a:off x="6812280" y="3257550"/>
            <a:ext cx="4434840" cy="91"/>
          </a:xfrm>
          <a:prstGeom prst="line">
            <a:avLst/>
          </a:prstGeom>
          <a:noFill/>
          <a:ln w="15875">
            <a:solidFill>
              <a:srgbClr val="C0392B"/>
            </a:solidFill>
            <a:prstDash val="dash"/>
          </a:ln>
        </p:spPr>
      </p:sp>
      <p:sp>
        <p:nvSpPr>
          <p:cNvPr id="48" name="Shape 44"/>
          <p:cNvSpPr/>
          <p:nvPr/>
        </p:nvSpPr>
        <p:spPr>
          <a:xfrm>
            <a:off x="6812280" y="2438400"/>
            <a:ext cx="4183811" cy="3276600"/>
          </a:xfrm>
          <a:custGeom>
            <a:avLst/>
            <a:gdLst/>
            <a:ahLst/>
            <a:cxnLst/>
            <a:rect l="l" t="t" r="r" b="b"/>
            <a:pathLst>
              <a:path w="4183811" h="3276600">
                <a:moveTo>
                  <a:pt x="0" y="3276600"/>
                </a:moveTo>
                <a:lnTo>
                  <a:pt x="20919" y="3211396"/>
                </a:lnTo>
                <a:lnTo>
                  <a:pt x="41838" y="3146847"/>
                </a:lnTo>
                <a:lnTo>
                  <a:pt x="62757" y="3082953"/>
                </a:lnTo>
                <a:lnTo>
                  <a:pt x="83676" y="3019715"/>
                </a:lnTo>
                <a:lnTo>
                  <a:pt x="104595" y="2957132"/>
                </a:lnTo>
                <a:lnTo>
                  <a:pt x="125514" y="2895204"/>
                </a:lnTo>
                <a:lnTo>
                  <a:pt x="146433" y="2833931"/>
                </a:lnTo>
                <a:lnTo>
                  <a:pt x="167352" y="2773314"/>
                </a:lnTo>
                <a:lnTo>
                  <a:pt x="188272" y="2713352"/>
                </a:lnTo>
                <a:lnTo>
                  <a:pt x="209191" y="2654046"/>
                </a:lnTo>
                <a:lnTo>
                  <a:pt x="230110" y="2595395"/>
                </a:lnTo>
                <a:lnTo>
                  <a:pt x="251029" y="2537399"/>
                </a:lnTo>
                <a:lnTo>
                  <a:pt x="271948" y="2480059"/>
                </a:lnTo>
                <a:lnTo>
                  <a:pt x="292867" y="2423373"/>
                </a:lnTo>
                <a:lnTo>
                  <a:pt x="313786" y="2367343"/>
                </a:lnTo>
                <a:lnTo>
                  <a:pt x="334705" y="2311969"/>
                </a:lnTo>
                <a:lnTo>
                  <a:pt x="355624" y="2257250"/>
                </a:lnTo>
                <a:lnTo>
                  <a:pt x="376543" y="2203186"/>
                </a:lnTo>
                <a:lnTo>
                  <a:pt x="397462" y="2149777"/>
                </a:lnTo>
                <a:lnTo>
                  <a:pt x="418381" y="2097024"/>
                </a:lnTo>
                <a:lnTo>
                  <a:pt x="439300" y="2044926"/>
                </a:lnTo>
                <a:lnTo>
                  <a:pt x="460219" y="1993483"/>
                </a:lnTo>
                <a:lnTo>
                  <a:pt x="481138" y="1942696"/>
                </a:lnTo>
                <a:lnTo>
                  <a:pt x="502057" y="1892564"/>
                </a:lnTo>
                <a:lnTo>
                  <a:pt x="522976" y="1843087"/>
                </a:lnTo>
                <a:lnTo>
                  <a:pt x="543895" y="1794266"/>
                </a:lnTo>
                <a:lnTo>
                  <a:pt x="564815" y="1746100"/>
                </a:lnTo>
                <a:lnTo>
                  <a:pt x="585734" y="1698589"/>
                </a:lnTo>
                <a:lnTo>
                  <a:pt x="606653" y="1651734"/>
                </a:lnTo>
                <a:lnTo>
                  <a:pt x="627572" y="1605534"/>
                </a:lnTo>
                <a:lnTo>
                  <a:pt x="648491" y="1559989"/>
                </a:lnTo>
                <a:lnTo>
                  <a:pt x="669410" y="1515100"/>
                </a:lnTo>
                <a:lnTo>
                  <a:pt x="690329" y="1470866"/>
                </a:lnTo>
                <a:lnTo>
                  <a:pt x="711248" y="1427287"/>
                </a:lnTo>
                <a:lnTo>
                  <a:pt x="732167" y="1384363"/>
                </a:lnTo>
                <a:lnTo>
                  <a:pt x="753086" y="1342095"/>
                </a:lnTo>
                <a:lnTo>
                  <a:pt x="774005" y="1300483"/>
                </a:lnTo>
                <a:lnTo>
                  <a:pt x="794924" y="1259525"/>
                </a:lnTo>
                <a:lnTo>
                  <a:pt x="815843" y="1219223"/>
                </a:lnTo>
                <a:lnTo>
                  <a:pt x="836762" y="1179576"/>
                </a:lnTo>
                <a:lnTo>
                  <a:pt x="857681" y="1140584"/>
                </a:lnTo>
                <a:lnTo>
                  <a:pt x="878600" y="1102248"/>
                </a:lnTo>
                <a:lnTo>
                  <a:pt x="899519" y="1064567"/>
                </a:lnTo>
                <a:lnTo>
                  <a:pt x="920438" y="1027542"/>
                </a:lnTo>
                <a:lnTo>
                  <a:pt x="941358" y="991172"/>
                </a:lnTo>
                <a:lnTo>
                  <a:pt x="962277" y="955457"/>
                </a:lnTo>
                <a:lnTo>
                  <a:pt x="983196" y="920397"/>
                </a:lnTo>
                <a:lnTo>
                  <a:pt x="1004115" y="885993"/>
                </a:lnTo>
                <a:lnTo>
                  <a:pt x="1025034" y="852244"/>
                </a:lnTo>
                <a:lnTo>
                  <a:pt x="1045953" y="819150"/>
                </a:lnTo>
                <a:lnTo>
                  <a:pt x="1066872" y="786712"/>
                </a:lnTo>
                <a:lnTo>
                  <a:pt x="1087791" y="754929"/>
                </a:lnTo>
                <a:lnTo>
                  <a:pt x="1108710" y="723801"/>
                </a:lnTo>
                <a:lnTo>
                  <a:pt x="1129629" y="693329"/>
                </a:lnTo>
                <a:lnTo>
                  <a:pt x="1150548" y="663512"/>
                </a:lnTo>
                <a:lnTo>
                  <a:pt x="1171467" y="634350"/>
                </a:lnTo>
                <a:lnTo>
                  <a:pt x="1192386" y="605843"/>
                </a:lnTo>
                <a:lnTo>
                  <a:pt x="1213305" y="577992"/>
                </a:lnTo>
                <a:lnTo>
                  <a:pt x="1234224" y="550796"/>
                </a:lnTo>
                <a:lnTo>
                  <a:pt x="1255143" y="524256"/>
                </a:lnTo>
                <a:lnTo>
                  <a:pt x="1276062" y="498371"/>
                </a:lnTo>
                <a:lnTo>
                  <a:pt x="1296982" y="473141"/>
                </a:lnTo>
                <a:lnTo>
                  <a:pt x="1317901" y="448567"/>
                </a:lnTo>
                <a:lnTo>
                  <a:pt x="1338820" y="424647"/>
                </a:lnTo>
                <a:lnTo>
                  <a:pt x="1359739" y="401384"/>
                </a:lnTo>
                <a:lnTo>
                  <a:pt x="1380658" y="378775"/>
                </a:lnTo>
                <a:lnTo>
                  <a:pt x="1401577" y="356822"/>
                </a:lnTo>
                <a:lnTo>
                  <a:pt x="1422496" y="335524"/>
                </a:lnTo>
                <a:lnTo>
                  <a:pt x="1443415" y="314881"/>
                </a:lnTo>
                <a:lnTo>
                  <a:pt x="1464334" y="294894"/>
                </a:lnTo>
                <a:lnTo>
                  <a:pt x="1485253" y="275562"/>
                </a:lnTo>
                <a:lnTo>
                  <a:pt x="1506172" y="256885"/>
                </a:lnTo>
                <a:lnTo>
                  <a:pt x="1527091" y="238864"/>
                </a:lnTo>
                <a:lnTo>
                  <a:pt x="1548010" y="221498"/>
                </a:lnTo>
                <a:lnTo>
                  <a:pt x="1568929" y="204788"/>
                </a:lnTo>
                <a:lnTo>
                  <a:pt x="1589848" y="188732"/>
                </a:lnTo>
                <a:lnTo>
                  <a:pt x="1610767" y="173332"/>
                </a:lnTo>
                <a:lnTo>
                  <a:pt x="1631686" y="158587"/>
                </a:lnTo>
                <a:lnTo>
                  <a:pt x="1652605" y="144498"/>
                </a:lnTo>
                <a:lnTo>
                  <a:pt x="1673525" y="131064"/>
                </a:lnTo>
                <a:lnTo>
                  <a:pt x="1694444" y="118285"/>
                </a:lnTo>
                <a:lnTo>
                  <a:pt x="1715363" y="106162"/>
                </a:lnTo>
                <a:lnTo>
                  <a:pt x="1736282" y="94694"/>
                </a:lnTo>
                <a:lnTo>
                  <a:pt x="1757201" y="83881"/>
                </a:lnTo>
                <a:lnTo>
                  <a:pt x="1778120" y="73724"/>
                </a:lnTo>
                <a:lnTo>
                  <a:pt x="1799039" y="64221"/>
                </a:lnTo>
                <a:lnTo>
                  <a:pt x="1819958" y="55375"/>
                </a:lnTo>
                <a:lnTo>
                  <a:pt x="1840877" y="47183"/>
                </a:lnTo>
                <a:lnTo>
                  <a:pt x="1861796" y="39647"/>
                </a:lnTo>
                <a:lnTo>
                  <a:pt x="1882715" y="32766"/>
                </a:lnTo>
                <a:lnTo>
                  <a:pt x="1903634" y="26540"/>
                </a:lnTo>
                <a:lnTo>
                  <a:pt x="1924553" y="20970"/>
                </a:lnTo>
                <a:lnTo>
                  <a:pt x="1945472" y="16055"/>
                </a:lnTo>
                <a:lnTo>
                  <a:pt x="1966391" y="11796"/>
                </a:lnTo>
                <a:lnTo>
                  <a:pt x="1987310" y="8192"/>
                </a:lnTo>
                <a:lnTo>
                  <a:pt x="2008229" y="5243"/>
                </a:lnTo>
                <a:lnTo>
                  <a:pt x="2029148" y="2949"/>
                </a:lnTo>
                <a:lnTo>
                  <a:pt x="2050068" y="1311"/>
                </a:lnTo>
                <a:lnTo>
                  <a:pt x="2070987" y="328"/>
                </a:lnTo>
                <a:lnTo>
                  <a:pt x="2091906" y="0"/>
                </a:lnTo>
                <a:lnTo>
                  <a:pt x="2112825" y="328"/>
                </a:lnTo>
                <a:lnTo>
                  <a:pt x="2133744" y="1311"/>
                </a:lnTo>
                <a:lnTo>
                  <a:pt x="2154663" y="2949"/>
                </a:lnTo>
                <a:lnTo>
                  <a:pt x="2175582" y="5243"/>
                </a:lnTo>
                <a:lnTo>
                  <a:pt x="2196501" y="8192"/>
                </a:lnTo>
                <a:lnTo>
                  <a:pt x="2217420" y="11796"/>
                </a:lnTo>
                <a:lnTo>
                  <a:pt x="2238339" y="16055"/>
                </a:lnTo>
                <a:lnTo>
                  <a:pt x="2259258" y="20970"/>
                </a:lnTo>
                <a:lnTo>
                  <a:pt x="2280177" y="26540"/>
                </a:lnTo>
                <a:lnTo>
                  <a:pt x="2301096" y="32766"/>
                </a:lnTo>
                <a:lnTo>
                  <a:pt x="2322015" y="39647"/>
                </a:lnTo>
                <a:lnTo>
                  <a:pt x="2342934" y="47183"/>
                </a:lnTo>
                <a:lnTo>
                  <a:pt x="2363853" y="55375"/>
                </a:lnTo>
                <a:lnTo>
                  <a:pt x="2384772" y="64221"/>
                </a:lnTo>
                <a:lnTo>
                  <a:pt x="2405692" y="73724"/>
                </a:lnTo>
                <a:lnTo>
                  <a:pt x="2426611" y="83881"/>
                </a:lnTo>
                <a:lnTo>
                  <a:pt x="2447530" y="94694"/>
                </a:lnTo>
                <a:lnTo>
                  <a:pt x="2468449" y="106162"/>
                </a:lnTo>
                <a:lnTo>
                  <a:pt x="2489368" y="118285"/>
                </a:lnTo>
                <a:lnTo>
                  <a:pt x="2510287" y="131064"/>
                </a:lnTo>
                <a:lnTo>
                  <a:pt x="2531206" y="144498"/>
                </a:lnTo>
                <a:lnTo>
                  <a:pt x="2552125" y="158587"/>
                </a:lnTo>
                <a:lnTo>
                  <a:pt x="2573044" y="173332"/>
                </a:lnTo>
                <a:lnTo>
                  <a:pt x="2593963" y="188732"/>
                </a:lnTo>
                <a:lnTo>
                  <a:pt x="2614882" y="204788"/>
                </a:lnTo>
                <a:lnTo>
                  <a:pt x="2635801" y="221498"/>
                </a:lnTo>
                <a:lnTo>
                  <a:pt x="2656720" y="238864"/>
                </a:lnTo>
                <a:lnTo>
                  <a:pt x="2677639" y="256885"/>
                </a:lnTo>
                <a:lnTo>
                  <a:pt x="2698558" y="275562"/>
                </a:lnTo>
                <a:lnTo>
                  <a:pt x="2719477" y="294894"/>
                </a:lnTo>
                <a:lnTo>
                  <a:pt x="2740396" y="314881"/>
                </a:lnTo>
                <a:lnTo>
                  <a:pt x="2761315" y="335524"/>
                </a:lnTo>
                <a:lnTo>
                  <a:pt x="2782235" y="356822"/>
                </a:lnTo>
                <a:lnTo>
                  <a:pt x="2803154" y="378775"/>
                </a:lnTo>
                <a:lnTo>
                  <a:pt x="2824073" y="401384"/>
                </a:lnTo>
                <a:lnTo>
                  <a:pt x="2844992" y="424647"/>
                </a:lnTo>
                <a:lnTo>
                  <a:pt x="2865911" y="448567"/>
                </a:lnTo>
                <a:lnTo>
                  <a:pt x="2886830" y="473141"/>
                </a:lnTo>
                <a:lnTo>
                  <a:pt x="2907749" y="498371"/>
                </a:lnTo>
                <a:lnTo>
                  <a:pt x="2928668" y="524256"/>
                </a:lnTo>
                <a:lnTo>
                  <a:pt x="2949587" y="550796"/>
                </a:lnTo>
                <a:lnTo>
                  <a:pt x="2970506" y="577992"/>
                </a:lnTo>
                <a:lnTo>
                  <a:pt x="2991425" y="605843"/>
                </a:lnTo>
                <a:lnTo>
                  <a:pt x="3012344" y="634350"/>
                </a:lnTo>
                <a:lnTo>
                  <a:pt x="3033263" y="663512"/>
                </a:lnTo>
                <a:lnTo>
                  <a:pt x="3054182" y="693329"/>
                </a:lnTo>
                <a:lnTo>
                  <a:pt x="3075101" y="723801"/>
                </a:lnTo>
                <a:lnTo>
                  <a:pt x="3096020" y="754929"/>
                </a:lnTo>
                <a:lnTo>
                  <a:pt x="3116939" y="786712"/>
                </a:lnTo>
                <a:lnTo>
                  <a:pt x="3137858" y="819150"/>
                </a:lnTo>
                <a:lnTo>
                  <a:pt x="3158778" y="852244"/>
                </a:lnTo>
                <a:lnTo>
                  <a:pt x="3179697" y="885993"/>
                </a:lnTo>
                <a:lnTo>
                  <a:pt x="3200616" y="920397"/>
                </a:lnTo>
                <a:lnTo>
                  <a:pt x="3221535" y="955457"/>
                </a:lnTo>
                <a:lnTo>
                  <a:pt x="3242454" y="991172"/>
                </a:lnTo>
                <a:lnTo>
                  <a:pt x="3263373" y="1027542"/>
                </a:lnTo>
                <a:lnTo>
                  <a:pt x="3284292" y="1064567"/>
                </a:lnTo>
                <a:lnTo>
                  <a:pt x="3305211" y="1102248"/>
                </a:lnTo>
                <a:lnTo>
                  <a:pt x="3326130" y="1140584"/>
                </a:lnTo>
                <a:lnTo>
                  <a:pt x="3347049" y="1179576"/>
                </a:lnTo>
                <a:lnTo>
                  <a:pt x="3367968" y="1219223"/>
                </a:lnTo>
                <a:lnTo>
                  <a:pt x="3388887" y="1259525"/>
                </a:lnTo>
                <a:lnTo>
                  <a:pt x="3409806" y="1300483"/>
                </a:lnTo>
                <a:lnTo>
                  <a:pt x="3430725" y="1342095"/>
                </a:lnTo>
                <a:lnTo>
                  <a:pt x="3451644" y="1384364"/>
                </a:lnTo>
                <a:lnTo>
                  <a:pt x="3472563" y="1427287"/>
                </a:lnTo>
                <a:lnTo>
                  <a:pt x="3493482" y="1470866"/>
                </a:lnTo>
                <a:lnTo>
                  <a:pt x="3514402" y="1515100"/>
                </a:lnTo>
                <a:lnTo>
                  <a:pt x="3535321" y="1559989"/>
                </a:lnTo>
                <a:lnTo>
                  <a:pt x="3556240" y="1605534"/>
                </a:lnTo>
                <a:lnTo>
                  <a:pt x="3577159" y="1651734"/>
                </a:lnTo>
                <a:lnTo>
                  <a:pt x="3598078" y="1698589"/>
                </a:lnTo>
                <a:lnTo>
                  <a:pt x="3618997" y="1746100"/>
                </a:lnTo>
                <a:lnTo>
                  <a:pt x="3639916" y="1794266"/>
                </a:lnTo>
                <a:lnTo>
                  <a:pt x="3660835" y="1843087"/>
                </a:lnTo>
                <a:lnTo>
                  <a:pt x="3681754" y="1892564"/>
                </a:lnTo>
                <a:lnTo>
                  <a:pt x="3702673" y="1942696"/>
                </a:lnTo>
                <a:lnTo>
                  <a:pt x="3723592" y="1993483"/>
                </a:lnTo>
                <a:lnTo>
                  <a:pt x="3744511" y="2044926"/>
                </a:lnTo>
                <a:lnTo>
                  <a:pt x="3765430" y="2097024"/>
                </a:lnTo>
                <a:lnTo>
                  <a:pt x="3786349" y="2149777"/>
                </a:lnTo>
                <a:lnTo>
                  <a:pt x="3807268" y="2203186"/>
                </a:lnTo>
                <a:lnTo>
                  <a:pt x="3828187" y="2257250"/>
                </a:lnTo>
                <a:lnTo>
                  <a:pt x="3849106" y="2311969"/>
                </a:lnTo>
                <a:lnTo>
                  <a:pt x="3870025" y="2367344"/>
                </a:lnTo>
                <a:lnTo>
                  <a:pt x="3890945" y="2423373"/>
                </a:lnTo>
                <a:lnTo>
                  <a:pt x="3911864" y="2480059"/>
                </a:lnTo>
                <a:lnTo>
                  <a:pt x="3932783" y="2537399"/>
                </a:lnTo>
                <a:lnTo>
                  <a:pt x="3953702" y="2595395"/>
                </a:lnTo>
                <a:lnTo>
                  <a:pt x="3974621" y="2654046"/>
                </a:lnTo>
                <a:lnTo>
                  <a:pt x="3995540" y="2713352"/>
                </a:lnTo>
                <a:lnTo>
                  <a:pt x="4016459" y="2773314"/>
                </a:lnTo>
                <a:lnTo>
                  <a:pt x="4037378" y="2833931"/>
                </a:lnTo>
                <a:lnTo>
                  <a:pt x="4058297" y="2895204"/>
                </a:lnTo>
                <a:lnTo>
                  <a:pt x="4079216" y="2957132"/>
                </a:lnTo>
                <a:lnTo>
                  <a:pt x="4100135" y="3019715"/>
                </a:lnTo>
                <a:lnTo>
                  <a:pt x="4121054" y="3082953"/>
                </a:lnTo>
                <a:lnTo>
                  <a:pt x="4141973" y="3146847"/>
                </a:lnTo>
                <a:lnTo>
                  <a:pt x="4162892" y="3211396"/>
                </a:lnTo>
                <a:lnTo>
                  <a:pt x="4183811" y="3276600"/>
                </a:lnTo>
              </a:path>
            </a:pathLst>
          </a:custGeom>
          <a:ln w="38100">
            <a:solidFill>
              <a:srgbClr val="1F4E79"/>
            </a:solidFill>
            <a:prstDash val="solid"/>
          </a:ln>
        </p:spPr>
      </p:sp>
      <p:sp>
        <p:nvSpPr>
          <p:cNvPr id="49" name="Shape 45"/>
          <p:cNvSpPr/>
          <p:nvPr/>
        </p:nvSpPr>
        <p:spPr>
          <a:xfrm>
            <a:off x="7858233" y="2438400"/>
            <a:ext cx="2091906" cy="819150"/>
          </a:xfrm>
          <a:custGeom>
            <a:avLst/>
            <a:gdLst/>
            <a:ahLst/>
            <a:cxnLst/>
            <a:rect l="l" t="t" r="r" b="b"/>
            <a:pathLst>
              <a:path w="2091906" h="819150">
                <a:moveTo>
                  <a:pt x="0" y="819150"/>
                </a:moveTo>
                <a:lnTo>
                  <a:pt x="10460" y="802849"/>
                </a:lnTo>
                <a:lnTo>
                  <a:pt x="20919" y="786712"/>
                </a:lnTo>
                <a:lnTo>
                  <a:pt x="31379" y="770738"/>
                </a:lnTo>
                <a:lnTo>
                  <a:pt x="41838" y="754929"/>
                </a:lnTo>
                <a:lnTo>
                  <a:pt x="52298" y="739283"/>
                </a:lnTo>
                <a:lnTo>
                  <a:pt x="62757" y="723801"/>
                </a:lnTo>
                <a:lnTo>
                  <a:pt x="73217" y="708483"/>
                </a:lnTo>
                <a:lnTo>
                  <a:pt x="83676" y="693329"/>
                </a:lnTo>
                <a:lnTo>
                  <a:pt x="94136" y="678338"/>
                </a:lnTo>
                <a:lnTo>
                  <a:pt x="104595" y="663512"/>
                </a:lnTo>
                <a:lnTo>
                  <a:pt x="115055" y="648849"/>
                </a:lnTo>
                <a:lnTo>
                  <a:pt x="125514" y="634350"/>
                </a:lnTo>
                <a:lnTo>
                  <a:pt x="135974" y="620015"/>
                </a:lnTo>
                <a:lnTo>
                  <a:pt x="146433" y="605843"/>
                </a:lnTo>
                <a:lnTo>
                  <a:pt x="156893" y="591836"/>
                </a:lnTo>
                <a:lnTo>
                  <a:pt x="167352" y="577992"/>
                </a:lnTo>
                <a:lnTo>
                  <a:pt x="177812" y="564312"/>
                </a:lnTo>
                <a:lnTo>
                  <a:pt x="188272" y="550796"/>
                </a:lnTo>
                <a:lnTo>
                  <a:pt x="198731" y="537444"/>
                </a:lnTo>
                <a:lnTo>
                  <a:pt x="209191" y="524256"/>
                </a:lnTo>
                <a:lnTo>
                  <a:pt x="219650" y="511232"/>
                </a:lnTo>
                <a:lnTo>
                  <a:pt x="230110" y="498371"/>
                </a:lnTo>
                <a:lnTo>
                  <a:pt x="240569" y="485674"/>
                </a:lnTo>
                <a:lnTo>
                  <a:pt x="251029" y="473141"/>
                </a:lnTo>
                <a:lnTo>
                  <a:pt x="261488" y="460772"/>
                </a:lnTo>
                <a:lnTo>
                  <a:pt x="271948" y="448567"/>
                </a:lnTo>
                <a:lnTo>
                  <a:pt x="282407" y="436525"/>
                </a:lnTo>
                <a:lnTo>
                  <a:pt x="292867" y="424647"/>
                </a:lnTo>
                <a:lnTo>
                  <a:pt x="303326" y="412934"/>
                </a:lnTo>
                <a:lnTo>
                  <a:pt x="313786" y="401384"/>
                </a:lnTo>
                <a:lnTo>
                  <a:pt x="324245" y="389997"/>
                </a:lnTo>
                <a:lnTo>
                  <a:pt x="334705" y="378775"/>
                </a:lnTo>
                <a:lnTo>
                  <a:pt x="345164" y="367716"/>
                </a:lnTo>
                <a:lnTo>
                  <a:pt x="355624" y="356822"/>
                </a:lnTo>
                <a:lnTo>
                  <a:pt x="366083" y="346091"/>
                </a:lnTo>
                <a:lnTo>
                  <a:pt x="376543" y="335524"/>
                </a:lnTo>
                <a:lnTo>
                  <a:pt x="387003" y="325121"/>
                </a:lnTo>
                <a:lnTo>
                  <a:pt x="397462" y="314881"/>
                </a:lnTo>
                <a:lnTo>
                  <a:pt x="407922" y="304806"/>
                </a:lnTo>
                <a:lnTo>
                  <a:pt x="418381" y="294894"/>
                </a:lnTo>
                <a:lnTo>
                  <a:pt x="428841" y="285146"/>
                </a:lnTo>
                <a:lnTo>
                  <a:pt x="439300" y="275562"/>
                </a:lnTo>
                <a:lnTo>
                  <a:pt x="449760" y="266142"/>
                </a:lnTo>
                <a:lnTo>
                  <a:pt x="460219" y="256885"/>
                </a:lnTo>
                <a:lnTo>
                  <a:pt x="470679" y="247793"/>
                </a:lnTo>
                <a:lnTo>
                  <a:pt x="481138" y="238864"/>
                </a:lnTo>
                <a:lnTo>
                  <a:pt x="491598" y="230099"/>
                </a:lnTo>
                <a:lnTo>
                  <a:pt x="502057" y="221498"/>
                </a:lnTo>
                <a:lnTo>
                  <a:pt x="512517" y="213061"/>
                </a:lnTo>
                <a:lnTo>
                  <a:pt x="522976" y="204788"/>
                </a:lnTo>
                <a:lnTo>
                  <a:pt x="533436" y="196678"/>
                </a:lnTo>
                <a:lnTo>
                  <a:pt x="543895" y="188732"/>
                </a:lnTo>
                <a:lnTo>
                  <a:pt x="554355" y="180950"/>
                </a:lnTo>
                <a:lnTo>
                  <a:pt x="564815" y="173332"/>
                </a:lnTo>
                <a:lnTo>
                  <a:pt x="575274" y="165878"/>
                </a:lnTo>
                <a:lnTo>
                  <a:pt x="585734" y="158587"/>
                </a:lnTo>
                <a:lnTo>
                  <a:pt x="596193" y="151461"/>
                </a:lnTo>
                <a:lnTo>
                  <a:pt x="606653" y="144498"/>
                </a:lnTo>
                <a:lnTo>
                  <a:pt x="617112" y="137699"/>
                </a:lnTo>
                <a:lnTo>
                  <a:pt x="627572" y="131064"/>
                </a:lnTo>
                <a:lnTo>
                  <a:pt x="638031" y="124593"/>
                </a:lnTo>
                <a:lnTo>
                  <a:pt x="648491" y="118285"/>
                </a:lnTo>
                <a:lnTo>
                  <a:pt x="658950" y="112142"/>
                </a:lnTo>
                <a:lnTo>
                  <a:pt x="669410" y="106162"/>
                </a:lnTo>
                <a:lnTo>
                  <a:pt x="679869" y="100346"/>
                </a:lnTo>
                <a:lnTo>
                  <a:pt x="690329" y="94694"/>
                </a:lnTo>
                <a:lnTo>
                  <a:pt x="700788" y="89205"/>
                </a:lnTo>
                <a:lnTo>
                  <a:pt x="711248" y="83881"/>
                </a:lnTo>
                <a:lnTo>
                  <a:pt x="721707" y="78720"/>
                </a:lnTo>
                <a:lnTo>
                  <a:pt x="732167" y="73724"/>
                </a:lnTo>
                <a:lnTo>
                  <a:pt x="742627" y="68891"/>
                </a:lnTo>
                <a:lnTo>
                  <a:pt x="753086" y="64221"/>
                </a:lnTo>
                <a:lnTo>
                  <a:pt x="763546" y="59716"/>
                </a:lnTo>
                <a:lnTo>
                  <a:pt x="774005" y="55375"/>
                </a:lnTo>
                <a:lnTo>
                  <a:pt x="784465" y="51197"/>
                </a:lnTo>
                <a:lnTo>
                  <a:pt x="794924" y="47183"/>
                </a:lnTo>
                <a:lnTo>
                  <a:pt x="805384" y="43333"/>
                </a:lnTo>
                <a:lnTo>
                  <a:pt x="815843" y="39647"/>
                </a:lnTo>
                <a:lnTo>
                  <a:pt x="826303" y="36125"/>
                </a:lnTo>
                <a:lnTo>
                  <a:pt x="836762" y="32766"/>
                </a:lnTo>
                <a:lnTo>
                  <a:pt x="847222" y="29571"/>
                </a:lnTo>
                <a:lnTo>
                  <a:pt x="857681" y="26540"/>
                </a:lnTo>
                <a:lnTo>
                  <a:pt x="868141" y="23673"/>
                </a:lnTo>
                <a:lnTo>
                  <a:pt x="878600" y="20970"/>
                </a:lnTo>
                <a:lnTo>
                  <a:pt x="889060" y="18431"/>
                </a:lnTo>
                <a:lnTo>
                  <a:pt x="899519" y="16055"/>
                </a:lnTo>
                <a:lnTo>
                  <a:pt x="909979" y="13844"/>
                </a:lnTo>
                <a:lnTo>
                  <a:pt x="920438" y="11796"/>
                </a:lnTo>
                <a:lnTo>
                  <a:pt x="930898" y="9912"/>
                </a:lnTo>
                <a:lnTo>
                  <a:pt x="941358" y="8192"/>
                </a:lnTo>
                <a:lnTo>
                  <a:pt x="951817" y="6635"/>
                </a:lnTo>
                <a:lnTo>
                  <a:pt x="962277" y="5243"/>
                </a:lnTo>
                <a:lnTo>
                  <a:pt x="972736" y="4014"/>
                </a:lnTo>
                <a:lnTo>
                  <a:pt x="983196" y="2949"/>
                </a:lnTo>
                <a:lnTo>
                  <a:pt x="993655" y="2048"/>
                </a:lnTo>
                <a:lnTo>
                  <a:pt x="1004115" y="1311"/>
                </a:lnTo>
                <a:lnTo>
                  <a:pt x="1014574" y="737"/>
                </a:lnTo>
                <a:lnTo>
                  <a:pt x="1025034" y="328"/>
                </a:lnTo>
                <a:lnTo>
                  <a:pt x="1035493" y="82"/>
                </a:lnTo>
                <a:lnTo>
                  <a:pt x="1045953" y="0"/>
                </a:lnTo>
                <a:lnTo>
                  <a:pt x="1056412" y="82"/>
                </a:lnTo>
                <a:lnTo>
                  <a:pt x="1066872" y="328"/>
                </a:lnTo>
                <a:lnTo>
                  <a:pt x="1077331" y="737"/>
                </a:lnTo>
                <a:lnTo>
                  <a:pt x="1087791" y="1311"/>
                </a:lnTo>
                <a:lnTo>
                  <a:pt x="1098250" y="2048"/>
                </a:lnTo>
                <a:lnTo>
                  <a:pt x="1108710" y="2949"/>
                </a:lnTo>
                <a:lnTo>
                  <a:pt x="1119170" y="4014"/>
                </a:lnTo>
                <a:lnTo>
                  <a:pt x="1129629" y="5243"/>
                </a:lnTo>
                <a:lnTo>
                  <a:pt x="1140089" y="6635"/>
                </a:lnTo>
                <a:lnTo>
                  <a:pt x="1150548" y="8192"/>
                </a:lnTo>
                <a:lnTo>
                  <a:pt x="1161008" y="9912"/>
                </a:lnTo>
                <a:lnTo>
                  <a:pt x="1171467" y="11796"/>
                </a:lnTo>
                <a:lnTo>
                  <a:pt x="1181927" y="13844"/>
                </a:lnTo>
                <a:lnTo>
                  <a:pt x="1192386" y="16055"/>
                </a:lnTo>
                <a:lnTo>
                  <a:pt x="1202846" y="18431"/>
                </a:lnTo>
                <a:lnTo>
                  <a:pt x="1213305" y="20970"/>
                </a:lnTo>
                <a:lnTo>
                  <a:pt x="1223765" y="23673"/>
                </a:lnTo>
                <a:lnTo>
                  <a:pt x="1234224" y="26540"/>
                </a:lnTo>
                <a:lnTo>
                  <a:pt x="1244684" y="29571"/>
                </a:lnTo>
                <a:lnTo>
                  <a:pt x="1255143" y="32766"/>
                </a:lnTo>
                <a:lnTo>
                  <a:pt x="1265603" y="36125"/>
                </a:lnTo>
                <a:lnTo>
                  <a:pt x="1276062" y="39647"/>
                </a:lnTo>
                <a:lnTo>
                  <a:pt x="1286522" y="43333"/>
                </a:lnTo>
                <a:lnTo>
                  <a:pt x="1296982" y="47183"/>
                </a:lnTo>
                <a:lnTo>
                  <a:pt x="1307441" y="51197"/>
                </a:lnTo>
                <a:lnTo>
                  <a:pt x="1317901" y="55375"/>
                </a:lnTo>
                <a:lnTo>
                  <a:pt x="1328360" y="59716"/>
                </a:lnTo>
                <a:lnTo>
                  <a:pt x="1338820" y="64221"/>
                </a:lnTo>
                <a:lnTo>
                  <a:pt x="1349279" y="68891"/>
                </a:lnTo>
                <a:lnTo>
                  <a:pt x="1359739" y="73724"/>
                </a:lnTo>
                <a:lnTo>
                  <a:pt x="1370198" y="78720"/>
                </a:lnTo>
                <a:lnTo>
                  <a:pt x="1380658" y="83881"/>
                </a:lnTo>
                <a:lnTo>
                  <a:pt x="1391117" y="89205"/>
                </a:lnTo>
                <a:lnTo>
                  <a:pt x="1401577" y="94694"/>
                </a:lnTo>
                <a:lnTo>
                  <a:pt x="1412036" y="100346"/>
                </a:lnTo>
                <a:lnTo>
                  <a:pt x="1422496" y="106162"/>
                </a:lnTo>
                <a:lnTo>
                  <a:pt x="1432955" y="112142"/>
                </a:lnTo>
                <a:lnTo>
                  <a:pt x="1443415" y="118285"/>
                </a:lnTo>
                <a:lnTo>
                  <a:pt x="1453874" y="124593"/>
                </a:lnTo>
                <a:lnTo>
                  <a:pt x="1464334" y="131064"/>
                </a:lnTo>
                <a:lnTo>
                  <a:pt x="1474793" y="137699"/>
                </a:lnTo>
                <a:lnTo>
                  <a:pt x="1485253" y="144498"/>
                </a:lnTo>
                <a:lnTo>
                  <a:pt x="1495713" y="151461"/>
                </a:lnTo>
                <a:lnTo>
                  <a:pt x="1506172" y="158587"/>
                </a:lnTo>
                <a:lnTo>
                  <a:pt x="1516632" y="165878"/>
                </a:lnTo>
                <a:lnTo>
                  <a:pt x="1527091" y="173332"/>
                </a:lnTo>
                <a:lnTo>
                  <a:pt x="1537551" y="180950"/>
                </a:lnTo>
                <a:lnTo>
                  <a:pt x="1548010" y="188732"/>
                </a:lnTo>
                <a:lnTo>
                  <a:pt x="1558470" y="196678"/>
                </a:lnTo>
                <a:lnTo>
                  <a:pt x="1568929" y="204788"/>
                </a:lnTo>
                <a:lnTo>
                  <a:pt x="1579389" y="213061"/>
                </a:lnTo>
                <a:lnTo>
                  <a:pt x="1589848" y="221498"/>
                </a:lnTo>
                <a:lnTo>
                  <a:pt x="1600308" y="230099"/>
                </a:lnTo>
                <a:lnTo>
                  <a:pt x="1610767" y="238864"/>
                </a:lnTo>
                <a:lnTo>
                  <a:pt x="1621227" y="247793"/>
                </a:lnTo>
                <a:lnTo>
                  <a:pt x="1631686" y="256885"/>
                </a:lnTo>
                <a:lnTo>
                  <a:pt x="1642146" y="266142"/>
                </a:lnTo>
                <a:lnTo>
                  <a:pt x="1652605" y="275562"/>
                </a:lnTo>
                <a:lnTo>
                  <a:pt x="1663065" y="285146"/>
                </a:lnTo>
                <a:lnTo>
                  <a:pt x="1673525" y="294894"/>
                </a:lnTo>
                <a:lnTo>
                  <a:pt x="1683984" y="304806"/>
                </a:lnTo>
                <a:lnTo>
                  <a:pt x="1694444" y="314881"/>
                </a:lnTo>
                <a:lnTo>
                  <a:pt x="1704903" y="325121"/>
                </a:lnTo>
                <a:lnTo>
                  <a:pt x="1715363" y="335524"/>
                </a:lnTo>
                <a:lnTo>
                  <a:pt x="1725822" y="346091"/>
                </a:lnTo>
                <a:lnTo>
                  <a:pt x="1736282" y="356822"/>
                </a:lnTo>
                <a:lnTo>
                  <a:pt x="1746741" y="367716"/>
                </a:lnTo>
                <a:lnTo>
                  <a:pt x="1757201" y="378775"/>
                </a:lnTo>
                <a:lnTo>
                  <a:pt x="1767660" y="389997"/>
                </a:lnTo>
                <a:lnTo>
                  <a:pt x="1778120" y="401384"/>
                </a:lnTo>
                <a:lnTo>
                  <a:pt x="1788579" y="412934"/>
                </a:lnTo>
                <a:lnTo>
                  <a:pt x="1799039" y="424647"/>
                </a:lnTo>
                <a:lnTo>
                  <a:pt x="1809498" y="436525"/>
                </a:lnTo>
                <a:lnTo>
                  <a:pt x="1819958" y="448567"/>
                </a:lnTo>
                <a:lnTo>
                  <a:pt x="1830417" y="460772"/>
                </a:lnTo>
                <a:lnTo>
                  <a:pt x="1840877" y="473141"/>
                </a:lnTo>
                <a:lnTo>
                  <a:pt x="1851337" y="485674"/>
                </a:lnTo>
                <a:lnTo>
                  <a:pt x="1861796" y="498371"/>
                </a:lnTo>
                <a:lnTo>
                  <a:pt x="1872256" y="511232"/>
                </a:lnTo>
                <a:lnTo>
                  <a:pt x="1882715" y="524256"/>
                </a:lnTo>
                <a:lnTo>
                  <a:pt x="1893175" y="537444"/>
                </a:lnTo>
                <a:lnTo>
                  <a:pt x="1903634" y="550796"/>
                </a:lnTo>
                <a:lnTo>
                  <a:pt x="1914094" y="564312"/>
                </a:lnTo>
                <a:lnTo>
                  <a:pt x="1924553" y="577992"/>
                </a:lnTo>
                <a:lnTo>
                  <a:pt x="1935013" y="591836"/>
                </a:lnTo>
                <a:lnTo>
                  <a:pt x="1945472" y="605843"/>
                </a:lnTo>
                <a:lnTo>
                  <a:pt x="1955932" y="620015"/>
                </a:lnTo>
                <a:lnTo>
                  <a:pt x="1966391" y="634350"/>
                </a:lnTo>
                <a:lnTo>
                  <a:pt x="1976851" y="648849"/>
                </a:lnTo>
                <a:lnTo>
                  <a:pt x="1987310" y="663512"/>
                </a:lnTo>
                <a:lnTo>
                  <a:pt x="1997770" y="678338"/>
                </a:lnTo>
                <a:lnTo>
                  <a:pt x="2008229" y="693329"/>
                </a:lnTo>
                <a:lnTo>
                  <a:pt x="2018689" y="708483"/>
                </a:lnTo>
                <a:lnTo>
                  <a:pt x="2029148" y="723801"/>
                </a:lnTo>
                <a:lnTo>
                  <a:pt x="2039608" y="739283"/>
                </a:lnTo>
                <a:lnTo>
                  <a:pt x="2050068" y="754929"/>
                </a:lnTo>
                <a:lnTo>
                  <a:pt x="2060527" y="770738"/>
                </a:lnTo>
                <a:lnTo>
                  <a:pt x="2070987" y="786712"/>
                </a:lnTo>
                <a:lnTo>
                  <a:pt x="2081446" y="802849"/>
                </a:lnTo>
                <a:lnTo>
                  <a:pt x="2091906" y="819150"/>
                </a:lnTo>
              </a:path>
            </a:pathLst>
          </a:custGeom>
          <a:ln w="63500">
            <a:solidFill>
              <a:srgbClr val="D9711C"/>
            </a:solidFill>
            <a:prstDash val="solid"/>
          </a:ln>
        </p:spPr>
      </p:sp>
      <p:sp>
        <p:nvSpPr>
          <p:cNvPr id="50" name="Shape 46"/>
          <p:cNvSpPr/>
          <p:nvPr/>
        </p:nvSpPr>
        <p:spPr>
          <a:xfrm>
            <a:off x="6812280" y="5190744"/>
            <a:ext cx="669410" cy="524256"/>
          </a:xfrm>
          <a:custGeom>
            <a:avLst/>
            <a:gdLst/>
            <a:ahLst/>
            <a:cxnLst/>
            <a:rect l="l" t="t" r="r" b="b"/>
            <a:pathLst>
              <a:path w="669410" h="524256">
                <a:moveTo>
                  <a:pt x="0" y="524256"/>
                </a:moveTo>
                <a:lnTo>
                  <a:pt x="3347" y="513823"/>
                </a:lnTo>
                <a:lnTo>
                  <a:pt x="6694" y="503495"/>
                </a:lnTo>
                <a:lnTo>
                  <a:pt x="10041" y="493272"/>
                </a:lnTo>
                <a:lnTo>
                  <a:pt x="13388" y="483154"/>
                </a:lnTo>
                <a:lnTo>
                  <a:pt x="16735" y="473141"/>
                </a:lnTo>
                <a:lnTo>
                  <a:pt x="20082" y="463233"/>
                </a:lnTo>
                <a:lnTo>
                  <a:pt x="23429" y="453429"/>
                </a:lnTo>
                <a:lnTo>
                  <a:pt x="26776" y="443730"/>
                </a:lnTo>
                <a:lnTo>
                  <a:pt x="30123" y="434136"/>
                </a:lnTo>
                <a:lnTo>
                  <a:pt x="33470" y="424647"/>
                </a:lnTo>
                <a:lnTo>
                  <a:pt x="36818" y="415263"/>
                </a:lnTo>
                <a:lnTo>
                  <a:pt x="40165" y="405984"/>
                </a:lnTo>
                <a:lnTo>
                  <a:pt x="43512" y="396809"/>
                </a:lnTo>
                <a:lnTo>
                  <a:pt x="46859" y="387740"/>
                </a:lnTo>
                <a:lnTo>
                  <a:pt x="50206" y="378775"/>
                </a:lnTo>
                <a:lnTo>
                  <a:pt x="53553" y="369915"/>
                </a:lnTo>
                <a:lnTo>
                  <a:pt x="56900" y="361160"/>
                </a:lnTo>
                <a:lnTo>
                  <a:pt x="60247" y="352510"/>
                </a:lnTo>
                <a:lnTo>
                  <a:pt x="63594" y="343964"/>
                </a:lnTo>
                <a:lnTo>
                  <a:pt x="66941" y="335524"/>
                </a:lnTo>
                <a:lnTo>
                  <a:pt x="70288" y="327188"/>
                </a:lnTo>
                <a:lnTo>
                  <a:pt x="73635" y="318957"/>
                </a:lnTo>
                <a:lnTo>
                  <a:pt x="76982" y="310831"/>
                </a:lnTo>
                <a:lnTo>
                  <a:pt x="80329" y="302810"/>
                </a:lnTo>
                <a:lnTo>
                  <a:pt x="83676" y="294894"/>
                </a:lnTo>
                <a:lnTo>
                  <a:pt x="87023" y="287083"/>
                </a:lnTo>
                <a:lnTo>
                  <a:pt x="90370" y="279376"/>
                </a:lnTo>
                <a:lnTo>
                  <a:pt x="93717" y="271774"/>
                </a:lnTo>
                <a:lnTo>
                  <a:pt x="97064" y="264277"/>
                </a:lnTo>
                <a:lnTo>
                  <a:pt x="100411" y="256885"/>
                </a:lnTo>
                <a:lnTo>
                  <a:pt x="103759" y="249598"/>
                </a:lnTo>
                <a:lnTo>
                  <a:pt x="107106" y="242416"/>
                </a:lnTo>
                <a:lnTo>
                  <a:pt x="110453" y="235339"/>
                </a:lnTo>
                <a:lnTo>
                  <a:pt x="113800" y="228366"/>
                </a:lnTo>
                <a:lnTo>
                  <a:pt x="117147" y="221498"/>
                </a:lnTo>
                <a:lnTo>
                  <a:pt x="120494" y="214735"/>
                </a:lnTo>
                <a:lnTo>
                  <a:pt x="123841" y="208077"/>
                </a:lnTo>
                <a:lnTo>
                  <a:pt x="127188" y="201524"/>
                </a:lnTo>
                <a:lnTo>
                  <a:pt x="130535" y="195076"/>
                </a:lnTo>
                <a:lnTo>
                  <a:pt x="133882" y="188732"/>
                </a:lnTo>
                <a:lnTo>
                  <a:pt x="137229" y="182494"/>
                </a:lnTo>
                <a:lnTo>
                  <a:pt x="140576" y="176360"/>
                </a:lnTo>
                <a:lnTo>
                  <a:pt x="143923" y="170331"/>
                </a:lnTo>
                <a:lnTo>
                  <a:pt x="147270" y="164407"/>
                </a:lnTo>
                <a:lnTo>
                  <a:pt x="150617" y="158587"/>
                </a:lnTo>
                <a:lnTo>
                  <a:pt x="153964" y="152873"/>
                </a:lnTo>
                <a:lnTo>
                  <a:pt x="157311" y="147264"/>
                </a:lnTo>
                <a:lnTo>
                  <a:pt x="160658" y="141759"/>
                </a:lnTo>
                <a:lnTo>
                  <a:pt x="164005" y="136359"/>
                </a:lnTo>
                <a:lnTo>
                  <a:pt x="167352" y="131064"/>
                </a:lnTo>
                <a:lnTo>
                  <a:pt x="170700" y="125874"/>
                </a:lnTo>
                <a:lnTo>
                  <a:pt x="174047" y="120789"/>
                </a:lnTo>
                <a:lnTo>
                  <a:pt x="177394" y="115808"/>
                </a:lnTo>
                <a:lnTo>
                  <a:pt x="180741" y="110933"/>
                </a:lnTo>
                <a:lnTo>
                  <a:pt x="184088" y="106162"/>
                </a:lnTo>
                <a:lnTo>
                  <a:pt x="187435" y="101496"/>
                </a:lnTo>
                <a:lnTo>
                  <a:pt x="190782" y="96935"/>
                </a:lnTo>
                <a:lnTo>
                  <a:pt x="194129" y="92479"/>
                </a:lnTo>
                <a:lnTo>
                  <a:pt x="197476" y="88127"/>
                </a:lnTo>
                <a:lnTo>
                  <a:pt x="200823" y="83881"/>
                </a:lnTo>
                <a:lnTo>
                  <a:pt x="204170" y="79739"/>
                </a:lnTo>
                <a:lnTo>
                  <a:pt x="207517" y="75703"/>
                </a:lnTo>
                <a:lnTo>
                  <a:pt x="210864" y="71771"/>
                </a:lnTo>
                <a:lnTo>
                  <a:pt x="214211" y="67944"/>
                </a:lnTo>
                <a:lnTo>
                  <a:pt x="217558" y="64221"/>
                </a:lnTo>
                <a:lnTo>
                  <a:pt x="220905" y="60604"/>
                </a:lnTo>
                <a:lnTo>
                  <a:pt x="224252" y="57091"/>
                </a:lnTo>
                <a:lnTo>
                  <a:pt x="227599" y="53684"/>
                </a:lnTo>
                <a:lnTo>
                  <a:pt x="230946" y="50381"/>
                </a:lnTo>
                <a:lnTo>
                  <a:pt x="234293" y="47183"/>
                </a:lnTo>
                <a:lnTo>
                  <a:pt x="237640" y="44090"/>
                </a:lnTo>
                <a:lnTo>
                  <a:pt x="240988" y="41102"/>
                </a:lnTo>
                <a:lnTo>
                  <a:pt x="244335" y="38218"/>
                </a:lnTo>
                <a:lnTo>
                  <a:pt x="247682" y="35440"/>
                </a:lnTo>
                <a:lnTo>
                  <a:pt x="251029" y="32766"/>
                </a:lnTo>
                <a:lnTo>
                  <a:pt x="254376" y="30197"/>
                </a:lnTo>
                <a:lnTo>
                  <a:pt x="257723" y="27733"/>
                </a:lnTo>
                <a:lnTo>
                  <a:pt x="261070" y="25374"/>
                </a:lnTo>
                <a:lnTo>
                  <a:pt x="264417" y="23120"/>
                </a:lnTo>
                <a:lnTo>
                  <a:pt x="267764" y="20970"/>
                </a:lnTo>
                <a:lnTo>
                  <a:pt x="271111" y="18926"/>
                </a:lnTo>
                <a:lnTo>
                  <a:pt x="274458" y="16986"/>
                </a:lnTo>
                <a:lnTo>
                  <a:pt x="277805" y="15151"/>
                </a:lnTo>
                <a:lnTo>
                  <a:pt x="281152" y="13421"/>
                </a:lnTo>
                <a:lnTo>
                  <a:pt x="284499" y="11796"/>
                </a:lnTo>
                <a:lnTo>
                  <a:pt x="287846" y="10275"/>
                </a:lnTo>
                <a:lnTo>
                  <a:pt x="291193" y="8860"/>
                </a:lnTo>
                <a:lnTo>
                  <a:pt x="294540" y="7549"/>
                </a:lnTo>
                <a:lnTo>
                  <a:pt x="297887" y="6343"/>
                </a:lnTo>
                <a:lnTo>
                  <a:pt x="301234" y="5243"/>
                </a:lnTo>
                <a:lnTo>
                  <a:pt x="304581" y="4246"/>
                </a:lnTo>
                <a:lnTo>
                  <a:pt x="307929" y="3355"/>
                </a:lnTo>
                <a:lnTo>
                  <a:pt x="311276" y="2569"/>
                </a:lnTo>
                <a:lnTo>
                  <a:pt x="314623" y="1887"/>
                </a:lnTo>
                <a:lnTo>
                  <a:pt x="317970" y="1311"/>
                </a:lnTo>
                <a:lnTo>
                  <a:pt x="321317" y="839"/>
                </a:lnTo>
                <a:lnTo>
                  <a:pt x="324664" y="472"/>
                </a:lnTo>
                <a:lnTo>
                  <a:pt x="328011" y="210"/>
                </a:lnTo>
                <a:lnTo>
                  <a:pt x="331358" y="52"/>
                </a:lnTo>
                <a:lnTo>
                  <a:pt x="334705" y="0"/>
                </a:lnTo>
                <a:lnTo>
                  <a:pt x="338052" y="52"/>
                </a:lnTo>
                <a:lnTo>
                  <a:pt x="341399" y="210"/>
                </a:lnTo>
                <a:lnTo>
                  <a:pt x="344746" y="472"/>
                </a:lnTo>
                <a:lnTo>
                  <a:pt x="348093" y="839"/>
                </a:lnTo>
                <a:lnTo>
                  <a:pt x="351440" y="1311"/>
                </a:lnTo>
                <a:lnTo>
                  <a:pt x="354787" y="1887"/>
                </a:lnTo>
                <a:lnTo>
                  <a:pt x="358134" y="2569"/>
                </a:lnTo>
                <a:lnTo>
                  <a:pt x="361481" y="3355"/>
                </a:lnTo>
                <a:lnTo>
                  <a:pt x="364828" y="4246"/>
                </a:lnTo>
                <a:lnTo>
                  <a:pt x="368175" y="5243"/>
                </a:lnTo>
                <a:lnTo>
                  <a:pt x="371522" y="6343"/>
                </a:lnTo>
                <a:lnTo>
                  <a:pt x="374869" y="7549"/>
                </a:lnTo>
                <a:lnTo>
                  <a:pt x="378217" y="8860"/>
                </a:lnTo>
                <a:lnTo>
                  <a:pt x="381564" y="10275"/>
                </a:lnTo>
                <a:lnTo>
                  <a:pt x="384911" y="11796"/>
                </a:lnTo>
                <a:lnTo>
                  <a:pt x="388258" y="13421"/>
                </a:lnTo>
                <a:lnTo>
                  <a:pt x="391605" y="15151"/>
                </a:lnTo>
                <a:lnTo>
                  <a:pt x="394952" y="16986"/>
                </a:lnTo>
                <a:lnTo>
                  <a:pt x="398299" y="18926"/>
                </a:lnTo>
                <a:lnTo>
                  <a:pt x="401646" y="20970"/>
                </a:lnTo>
                <a:lnTo>
                  <a:pt x="404993" y="23120"/>
                </a:lnTo>
                <a:lnTo>
                  <a:pt x="408340" y="25374"/>
                </a:lnTo>
                <a:lnTo>
                  <a:pt x="411687" y="27733"/>
                </a:lnTo>
                <a:lnTo>
                  <a:pt x="415034" y="30197"/>
                </a:lnTo>
                <a:lnTo>
                  <a:pt x="418381" y="32766"/>
                </a:lnTo>
                <a:lnTo>
                  <a:pt x="421728" y="35440"/>
                </a:lnTo>
                <a:lnTo>
                  <a:pt x="425075" y="38218"/>
                </a:lnTo>
                <a:lnTo>
                  <a:pt x="428422" y="41102"/>
                </a:lnTo>
                <a:lnTo>
                  <a:pt x="431769" y="44090"/>
                </a:lnTo>
                <a:lnTo>
                  <a:pt x="435116" y="47183"/>
                </a:lnTo>
                <a:lnTo>
                  <a:pt x="438463" y="50381"/>
                </a:lnTo>
                <a:lnTo>
                  <a:pt x="441810" y="53684"/>
                </a:lnTo>
                <a:lnTo>
                  <a:pt x="445158" y="57091"/>
                </a:lnTo>
                <a:lnTo>
                  <a:pt x="448505" y="60604"/>
                </a:lnTo>
                <a:lnTo>
                  <a:pt x="451852" y="64221"/>
                </a:lnTo>
                <a:lnTo>
                  <a:pt x="455199" y="67944"/>
                </a:lnTo>
                <a:lnTo>
                  <a:pt x="458546" y="71771"/>
                </a:lnTo>
                <a:lnTo>
                  <a:pt x="461893" y="75703"/>
                </a:lnTo>
                <a:lnTo>
                  <a:pt x="465240" y="79739"/>
                </a:lnTo>
                <a:lnTo>
                  <a:pt x="468587" y="83881"/>
                </a:lnTo>
                <a:lnTo>
                  <a:pt x="471934" y="88127"/>
                </a:lnTo>
                <a:lnTo>
                  <a:pt x="475281" y="92479"/>
                </a:lnTo>
                <a:lnTo>
                  <a:pt x="478628" y="96935"/>
                </a:lnTo>
                <a:lnTo>
                  <a:pt x="481975" y="101496"/>
                </a:lnTo>
                <a:lnTo>
                  <a:pt x="485322" y="106162"/>
                </a:lnTo>
                <a:lnTo>
                  <a:pt x="488669" y="110933"/>
                </a:lnTo>
                <a:lnTo>
                  <a:pt x="492016" y="115808"/>
                </a:lnTo>
                <a:lnTo>
                  <a:pt x="495363" y="120789"/>
                </a:lnTo>
                <a:lnTo>
                  <a:pt x="498710" y="125874"/>
                </a:lnTo>
                <a:lnTo>
                  <a:pt x="502057" y="131064"/>
                </a:lnTo>
                <a:lnTo>
                  <a:pt x="505404" y="136359"/>
                </a:lnTo>
                <a:lnTo>
                  <a:pt x="508751" y="141759"/>
                </a:lnTo>
                <a:lnTo>
                  <a:pt x="512099" y="147264"/>
                </a:lnTo>
                <a:lnTo>
                  <a:pt x="515446" y="152873"/>
                </a:lnTo>
                <a:lnTo>
                  <a:pt x="518793" y="158587"/>
                </a:lnTo>
                <a:lnTo>
                  <a:pt x="522140" y="164407"/>
                </a:lnTo>
                <a:lnTo>
                  <a:pt x="525487" y="170331"/>
                </a:lnTo>
                <a:lnTo>
                  <a:pt x="528834" y="176360"/>
                </a:lnTo>
                <a:lnTo>
                  <a:pt x="532181" y="182494"/>
                </a:lnTo>
                <a:lnTo>
                  <a:pt x="535528" y="188732"/>
                </a:lnTo>
                <a:lnTo>
                  <a:pt x="538875" y="195076"/>
                </a:lnTo>
                <a:lnTo>
                  <a:pt x="542222" y="201524"/>
                </a:lnTo>
                <a:lnTo>
                  <a:pt x="545569" y="208077"/>
                </a:lnTo>
                <a:lnTo>
                  <a:pt x="548916" y="214735"/>
                </a:lnTo>
                <a:lnTo>
                  <a:pt x="552263" y="221498"/>
                </a:lnTo>
                <a:lnTo>
                  <a:pt x="555610" y="228366"/>
                </a:lnTo>
                <a:lnTo>
                  <a:pt x="558957" y="235339"/>
                </a:lnTo>
                <a:lnTo>
                  <a:pt x="562304" y="242416"/>
                </a:lnTo>
                <a:lnTo>
                  <a:pt x="565651" y="249598"/>
                </a:lnTo>
                <a:lnTo>
                  <a:pt x="568998" y="256885"/>
                </a:lnTo>
                <a:lnTo>
                  <a:pt x="572345" y="264277"/>
                </a:lnTo>
                <a:lnTo>
                  <a:pt x="575692" y="271774"/>
                </a:lnTo>
                <a:lnTo>
                  <a:pt x="579039" y="279376"/>
                </a:lnTo>
                <a:lnTo>
                  <a:pt x="582387" y="287083"/>
                </a:lnTo>
                <a:lnTo>
                  <a:pt x="585734" y="294894"/>
                </a:lnTo>
                <a:lnTo>
                  <a:pt x="589081" y="302810"/>
                </a:lnTo>
                <a:lnTo>
                  <a:pt x="592428" y="310831"/>
                </a:lnTo>
                <a:lnTo>
                  <a:pt x="595775" y="318957"/>
                </a:lnTo>
                <a:lnTo>
                  <a:pt x="599122" y="327188"/>
                </a:lnTo>
                <a:lnTo>
                  <a:pt x="602469" y="335524"/>
                </a:lnTo>
                <a:lnTo>
                  <a:pt x="605816" y="343964"/>
                </a:lnTo>
                <a:lnTo>
                  <a:pt x="609163" y="352510"/>
                </a:lnTo>
                <a:lnTo>
                  <a:pt x="612510" y="361160"/>
                </a:lnTo>
                <a:lnTo>
                  <a:pt x="615857" y="369915"/>
                </a:lnTo>
                <a:lnTo>
                  <a:pt x="619204" y="378775"/>
                </a:lnTo>
                <a:lnTo>
                  <a:pt x="622551" y="387740"/>
                </a:lnTo>
                <a:lnTo>
                  <a:pt x="625898" y="396809"/>
                </a:lnTo>
                <a:lnTo>
                  <a:pt x="629245" y="405984"/>
                </a:lnTo>
                <a:lnTo>
                  <a:pt x="632592" y="415263"/>
                </a:lnTo>
                <a:lnTo>
                  <a:pt x="635939" y="424647"/>
                </a:lnTo>
                <a:lnTo>
                  <a:pt x="639286" y="434136"/>
                </a:lnTo>
                <a:lnTo>
                  <a:pt x="642633" y="443730"/>
                </a:lnTo>
                <a:lnTo>
                  <a:pt x="645980" y="453429"/>
                </a:lnTo>
                <a:lnTo>
                  <a:pt x="649328" y="463233"/>
                </a:lnTo>
                <a:lnTo>
                  <a:pt x="652675" y="473141"/>
                </a:lnTo>
                <a:lnTo>
                  <a:pt x="656022" y="483154"/>
                </a:lnTo>
                <a:lnTo>
                  <a:pt x="659369" y="493272"/>
                </a:lnTo>
                <a:lnTo>
                  <a:pt x="662716" y="503495"/>
                </a:lnTo>
                <a:lnTo>
                  <a:pt x="666063" y="513823"/>
                </a:lnTo>
                <a:lnTo>
                  <a:pt x="669410" y="524256"/>
                </a:lnTo>
              </a:path>
            </a:pathLst>
          </a:custGeom>
          <a:ln w="38100">
            <a:solidFill>
              <a:srgbClr val="2E7D32"/>
            </a:solidFill>
            <a:prstDash val="solid"/>
          </a:ln>
        </p:spPr>
      </p:sp>
      <p:sp>
        <p:nvSpPr>
          <p:cNvPr id="51" name="Shape 47"/>
          <p:cNvSpPr/>
          <p:nvPr/>
        </p:nvSpPr>
        <p:spPr>
          <a:xfrm>
            <a:off x="7858233" y="5568696"/>
            <a:ext cx="2052828" cy="146304"/>
          </a:xfrm>
          <a:custGeom>
            <a:avLst/>
            <a:gdLst/>
            <a:ahLst/>
            <a:cxnLst/>
            <a:rect l="l" t="t" r="r" b="b"/>
            <a:pathLst>
              <a:path w="2052828" h="146304">
                <a:moveTo>
                  <a:pt x="0" y="146304"/>
                </a:moveTo>
                <a:lnTo>
                  <a:pt x="109728" y="0"/>
                </a:lnTo>
                <a:moveTo>
                  <a:pt x="77724" y="146304"/>
                </a:moveTo>
                <a:lnTo>
                  <a:pt x="187452" y="0"/>
                </a:lnTo>
                <a:moveTo>
                  <a:pt x="155448" y="146304"/>
                </a:moveTo>
                <a:lnTo>
                  <a:pt x="265176" y="0"/>
                </a:lnTo>
                <a:moveTo>
                  <a:pt x="233172" y="146304"/>
                </a:moveTo>
                <a:lnTo>
                  <a:pt x="342900" y="0"/>
                </a:lnTo>
                <a:moveTo>
                  <a:pt x="310896" y="146304"/>
                </a:moveTo>
                <a:lnTo>
                  <a:pt x="420624" y="0"/>
                </a:lnTo>
                <a:moveTo>
                  <a:pt x="388620" y="146304"/>
                </a:moveTo>
                <a:lnTo>
                  <a:pt x="498348" y="0"/>
                </a:lnTo>
                <a:moveTo>
                  <a:pt x="466344" y="146304"/>
                </a:moveTo>
                <a:lnTo>
                  <a:pt x="576072" y="0"/>
                </a:lnTo>
                <a:moveTo>
                  <a:pt x="544068" y="146304"/>
                </a:moveTo>
                <a:lnTo>
                  <a:pt x="653796" y="0"/>
                </a:lnTo>
                <a:moveTo>
                  <a:pt x="621792" y="146304"/>
                </a:moveTo>
                <a:lnTo>
                  <a:pt x="731520" y="0"/>
                </a:lnTo>
                <a:moveTo>
                  <a:pt x="699516" y="146304"/>
                </a:moveTo>
                <a:lnTo>
                  <a:pt x="809244" y="0"/>
                </a:lnTo>
                <a:moveTo>
                  <a:pt x="777240" y="146304"/>
                </a:moveTo>
                <a:lnTo>
                  <a:pt x="886968" y="0"/>
                </a:lnTo>
                <a:moveTo>
                  <a:pt x="854964" y="146304"/>
                </a:moveTo>
                <a:lnTo>
                  <a:pt x="964692" y="0"/>
                </a:lnTo>
                <a:moveTo>
                  <a:pt x="932688" y="146304"/>
                </a:moveTo>
                <a:lnTo>
                  <a:pt x="1042416" y="0"/>
                </a:lnTo>
                <a:moveTo>
                  <a:pt x="1010412" y="146304"/>
                </a:moveTo>
                <a:lnTo>
                  <a:pt x="1120140" y="0"/>
                </a:lnTo>
                <a:moveTo>
                  <a:pt x="1088136" y="146304"/>
                </a:moveTo>
                <a:lnTo>
                  <a:pt x="1197864" y="0"/>
                </a:lnTo>
                <a:moveTo>
                  <a:pt x="1165860" y="146304"/>
                </a:moveTo>
                <a:lnTo>
                  <a:pt x="1275588" y="0"/>
                </a:lnTo>
                <a:moveTo>
                  <a:pt x="1243584" y="146304"/>
                </a:moveTo>
                <a:lnTo>
                  <a:pt x="1353312" y="0"/>
                </a:lnTo>
                <a:moveTo>
                  <a:pt x="1321308" y="146304"/>
                </a:moveTo>
                <a:lnTo>
                  <a:pt x="1431036" y="0"/>
                </a:lnTo>
                <a:moveTo>
                  <a:pt x="1399032" y="146304"/>
                </a:moveTo>
                <a:lnTo>
                  <a:pt x="1508760" y="0"/>
                </a:lnTo>
                <a:moveTo>
                  <a:pt x="1476756" y="146304"/>
                </a:moveTo>
                <a:lnTo>
                  <a:pt x="1586484" y="0"/>
                </a:lnTo>
                <a:moveTo>
                  <a:pt x="1554480" y="146304"/>
                </a:moveTo>
                <a:lnTo>
                  <a:pt x="1664208" y="0"/>
                </a:lnTo>
                <a:moveTo>
                  <a:pt x="1632204" y="146304"/>
                </a:moveTo>
                <a:lnTo>
                  <a:pt x="1741932" y="0"/>
                </a:lnTo>
                <a:moveTo>
                  <a:pt x="1709928" y="146304"/>
                </a:moveTo>
                <a:lnTo>
                  <a:pt x="1819656" y="0"/>
                </a:lnTo>
                <a:moveTo>
                  <a:pt x="1787652" y="146304"/>
                </a:moveTo>
                <a:lnTo>
                  <a:pt x="1897380" y="0"/>
                </a:lnTo>
                <a:moveTo>
                  <a:pt x="1865376" y="146304"/>
                </a:moveTo>
                <a:lnTo>
                  <a:pt x="1975104" y="0"/>
                </a:lnTo>
                <a:moveTo>
                  <a:pt x="1943100" y="146304"/>
                </a:moveTo>
                <a:lnTo>
                  <a:pt x="2052828" y="0"/>
                </a:lnTo>
              </a:path>
            </a:pathLst>
          </a:custGeom>
          <a:ln w="15875">
            <a:solidFill>
              <a:srgbClr val="D9711C"/>
            </a:solidFill>
            <a:prstDash val="solid"/>
          </a:ln>
        </p:spPr>
      </p:sp>
      <p:sp>
        <p:nvSpPr>
          <p:cNvPr id="52" name="Shape 48"/>
          <p:cNvSpPr/>
          <p:nvPr/>
        </p:nvSpPr>
        <p:spPr>
          <a:xfrm>
            <a:off x="7858233" y="3257550"/>
            <a:ext cx="91" cy="2457450"/>
          </a:xfrm>
          <a:prstGeom prst="line">
            <a:avLst/>
          </a:prstGeom>
          <a:noFill/>
          <a:ln w="12700">
            <a:solidFill>
              <a:srgbClr val="D9711C"/>
            </a:solidFill>
            <a:prstDash val="sysDot"/>
          </a:ln>
        </p:spPr>
      </p:sp>
      <p:sp>
        <p:nvSpPr>
          <p:cNvPr id="53" name="Shape 49"/>
          <p:cNvSpPr/>
          <p:nvPr/>
        </p:nvSpPr>
        <p:spPr>
          <a:xfrm>
            <a:off x="7803369" y="3202686"/>
            <a:ext cx="109728" cy="109728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54" name="Shape 50"/>
          <p:cNvSpPr/>
          <p:nvPr/>
        </p:nvSpPr>
        <p:spPr>
          <a:xfrm>
            <a:off x="7803369" y="5660136"/>
            <a:ext cx="109728" cy="109728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55" name="Shape 51"/>
          <p:cNvSpPr/>
          <p:nvPr/>
        </p:nvSpPr>
        <p:spPr>
          <a:xfrm>
            <a:off x="9950138" y="3257550"/>
            <a:ext cx="91" cy="2457450"/>
          </a:xfrm>
          <a:prstGeom prst="line">
            <a:avLst/>
          </a:prstGeom>
          <a:noFill/>
          <a:ln w="12700">
            <a:solidFill>
              <a:srgbClr val="D9711C"/>
            </a:solidFill>
            <a:prstDash val="sysDot"/>
          </a:ln>
        </p:spPr>
      </p:sp>
      <p:sp>
        <p:nvSpPr>
          <p:cNvPr id="56" name="Shape 52"/>
          <p:cNvSpPr/>
          <p:nvPr/>
        </p:nvSpPr>
        <p:spPr>
          <a:xfrm>
            <a:off x="9895274" y="3202686"/>
            <a:ext cx="109728" cy="109728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57" name="Shape 53"/>
          <p:cNvSpPr/>
          <p:nvPr/>
        </p:nvSpPr>
        <p:spPr>
          <a:xfrm>
            <a:off x="9895274" y="5660136"/>
            <a:ext cx="109728" cy="109728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58" name="Shape 54"/>
          <p:cNvSpPr/>
          <p:nvPr/>
        </p:nvSpPr>
        <p:spPr>
          <a:xfrm>
            <a:off x="7858233" y="4486275"/>
            <a:ext cx="2091906" cy="91"/>
          </a:xfrm>
          <a:prstGeom prst="line">
            <a:avLst/>
          </a:prstGeom>
          <a:noFill/>
          <a:ln w="15875">
            <a:solidFill>
              <a:srgbClr val="D9711C"/>
            </a:solidFill>
            <a:prstDash val="solid"/>
            <a:headEnd type="triangle"/>
            <a:tailEnd type="triangle"/>
          </a:ln>
        </p:spPr>
      </p:sp>
      <p:sp>
        <p:nvSpPr>
          <p:cNvPr id="59" name="Text 55"/>
          <p:cNvSpPr/>
          <p:nvPr/>
        </p:nvSpPr>
        <p:spPr>
          <a:xfrm>
            <a:off x="8172666" y="4138803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с</a:t>
            </a:r>
            <a:endParaRPr lang="ru-RU" sz="1500" dirty="0"/>
          </a:p>
        </p:txBody>
      </p:sp>
      <p:sp>
        <p:nvSpPr>
          <p:cNvPr id="60" name="Shape 56"/>
          <p:cNvSpPr/>
          <p:nvPr/>
        </p:nvSpPr>
        <p:spPr>
          <a:xfrm>
            <a:off x="7082977" y="5126736"/>
            <a:ext cx="128016" cy="128016"/>
          </a:xfrm>
          <a:prstGeom prst="ellipse">
            <a:avLst/>
          </a:prstGeom>
          <a:solidFill>
            <a:srgbClr val="2E7D32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61" name="Text 57"/>
          <p:cNvSpPr/>
          <p:nvPr/>
        </p:nvSpPr>
        <p:spPr>
          <a:xfrm>
            <a:off x="7238425" y="4898136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3,2</a:t>
            </a:r>
            <a:r>
              <a:rPr lang="ru-RU" sz="14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</a:t>
            </a:r>
            <a:endParaRPr lang="ru-RU" sz="1500" dirty="0"/>
          </a:p>
        </p:txBody>
      </p:sp>
      <p:sp>
        <p:nvSpPr>
          <p:cNvPr id="62" name="Text 58"/>
          <p:cNvSpPr/>
          <p:nvPr/>
        </p:nvSpPr>
        <p:spPr>
          <a:xfrm>
            <a:off x="9953158" y="225552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</a:t>
            </a:r>
            <a:endParaRPr lang="ru-RU" sz="1600" dirty="0"/>
          </a:p>
        </p:txBody>
      </p:sp>
      <p:sp>
        <p:nvSpPr>
          <p:cNvPr id="63" name="Text 59"/>
          <p:cNvSpPr/>
          <p:nvPr/>
        </p:nvSpPr>
        <p:spPr>
          <a:xfrm>
            <a:off x="7170923" y="4614672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</a:t>
            </a:r>
            <a:endParaRPr lang="ru-RU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Архитектура: проезд под параболической аркой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2 «Неравенства»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463040"/>
            <a:ext cx="5394960" cy="68580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по линии опор, ось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через верхнюю точку арки; пролёт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высота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endParaRPr lang="ru-RU" sz="1600" dirty="0"/>
          </a:p>
        </p:txBody>
      </p:sp>
      <p:sp>
        <p:nvSpPr>
          <p:cNvPr id="10" name="Shape 7"/>
          <p:cNvSpPr/>
          <p:nvPr/>
        </p:nvSpPr>
        <p:spPr>
          <a:xfrm>
            <a:off x="548640" y="2194560"/>
            <a:ext cx="5394960" cy="960120"/>
          </a:xfrm>
          <a:prstGeom prst="roundRect">
            <a:avLst>
              <a:gd name="adj" fmla="val 11429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780348" y="2697480"/>
            <a:ext cx="474345" cy="91"/>
          </a:xfrm>
          <a:prstGeom prst="line">
            <a:avLst/>
          </a:prstGeom>
          <a:noFill/>
          <a:ln w="20638">
            <a:solidFill>
              <a:srgbClr val="1B273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323148" y="2286000"/>
            <a:ext cx="138874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2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endParaRPr lang="ru-RU" sz="2700" dirty="0"/>
          </a:p>
        </p:txBody>
      </p:sp>
      <p:sp>
        <p:nvSpPr>
          <p:cNvPr id="13" name="Text 10"/>
          <p:cNvSpPr/>
          <p:nvPr/>
        </p:nvSpPr>
        <p:spPr>
          <a:xfrm>
            <a:off x="2323148" y="2718054"/>
            <a:ext cx="138874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</a:t>
            </a:r>
            <a:r>
              <a:rPr lang="ru-RU" sz="2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700" dirty="0"/>
          </a:p>
        </p:txBody>
      </p:sp>
      <p:sp>
        <p:nvSpPr>
          <p:cNvPr id="14" name="Text 11"/>
          <p:cNvSpPr/>
          <p:nvPr/>
        </p:nvSpPr>
        <p:spPr>
          <a:xfrm>
            <a:off x="1233640" y="2464308"/>
            <a:ext cx="14552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2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2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2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r>
              <a:rPr lang="ru-RU" sz="2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</a:t>
            </a:r>
            <a:endParaRPr lang="ru-RU" sz="2700" dirty="0"/>
          </a:p>
        </p:txBody>
      </p:sp>
      <p:sp>
        <p:nvSpPr>
          <p:cNvPr id="15" name="Text 12"/>
          <p:cNvSpPr/>
          <p:nvPr/>
        </p:nvSpPr>
        <p:spPr>
          <a:xfrm>
            <a:off x="3327845" y="2464308"/>
            <a:ext cx="6158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700" dirty="0"/>
          </a:p>
        </p:txBody>
      </p:sp>
      <p:sp>
        <p:nvSpPr>
          <p:cNvPr id="16" name="Text 13"/>
          <p:cNvSpPr/>
          <p:nvPr/>
        </p:nvSpPr>
        <p:spPr>
          <a:xfrm>
            <a:off x="548640" y="3246120"/>
            <a:ext cx="5394960" cy="109728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(0; 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при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±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/2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</a:t>
            </a:r>
            <a:endParaRPr lang="ru-RU" sz="1600" dirty="0"/>
          </a:p>
          <a:p>
            <a:pPr indent="0" marL="0">
              <a:spcAft>
                <a:spcPts val="300"/>
              </a:spcAft>
              <a:buNone/>
            </a:pP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24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м,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9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м:  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(4 · 9)/24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36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8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576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800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16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9 − 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/16</a:t>
            </a:r>
            <a:endParaRPr lang="ru-RU" sz="1600" dirty="0"/>
          </a:p>
          <a:p>
            <a:pPr indent="0" marL="0">
              <a:spcAft>
                <a:spcPts val="300"/>
              </a:spcAft>
              <a:buNone/>
            </a:pP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высота арки не меньше 5 м?</a:t>
            </a:r>
            <a:endParaRPr lang="ru-RU" sz="1600" dirty="0"/>
          </a:p>
        </p:txBody>
      </p:sp>
      <p:sp>
        <p:nvSpPr>
          <p:cNvPr id="17" name="Text 14"/>
          <p:cNvSpPr/>
          <p:nvPr/>
        </p:nvSpPr>
        <p:spPr>
          <a:xfrm>
            <a:off x="530352" y="4370832"/>
            <a:ext cx="19202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9 −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/16</a:t>
            </a:r>
            <a:endParaRPr lang="ru-RU" sz="1900" dirty="0"/>
          </a:p>
        </p:txBody>
      </p:sp>
      <p:sp>
        <p:nvSpPr>
          <p:cNvPr id="18" name="Text 15"/>
          <p:cNvSpPr/>
          <p:nvPr/>
        </p:nvSpPr>
        <p:spPr>
          <a:xfrm>
            <a:off x="2514600" y="4370832"/>
            <a:ext cx="12801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≥ 5</a:t>
            </a:r>
            <a:endParaRPr lang="ru-RU" sz="1900" dirty="0"/>
          </a:p>
        </p:txBody>
      </p:sp>
      <p:sp>
        <p:nvSpPr>
          <p:cNvPr id="19" name="Text 16"/>
          <p:cNvSpPr/>
          <p:nvPr/>
        </p:nvSpPr>
        <p:spPr>
          <a:xfrm>
            <a:off x="530352" y="4727448"/>
            <a:ext cx="19202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/16</a:t>
            </a:r>
            <a:endParaRPr lang="ru-RU" sz="1900" dirty="0"/>
          </a:p>
        </p:txBody>
      </p:sp>
      <p:sp>
        <p:nvSpPr>
          <p:cNvPr id="20" name="Text 17"/>
          <p:cNvSpPr/>
          <p:nvPr/>
        </p:nvSpPr>
        <p:spPr>
          <a:xfrm>
            <a:off x="2514600" y="4727448"/>
            <a:ext cx="12801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≤ 4</a:t>
            </a:r>
            <a:endParaRPr lang="ru-RU" sz="1900" dirty="0"/>
          </a:p>
        </p:txBody>
      </p:sp>
      <p:sp>
        <p:nvSpPr>
          <p:cNvPr id="21" name="Text 18"/>
          <p:cNvSpPr/>
          <p:nvPr/>
        </p:nvSpPr>
        <p:spPr>
          <a:xfrm>
            <a:off x="3886200" y="4727448"/>
            <a:ext cx="1737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| · 16</a:t>
            </a:r>
            <a:endParaRPr lang="ru-RU" sz="1900" dirty="0"/>
          </a:p>
        </p:txBody>
      </p:sp>
      <p:sp>
        <p:nvSpPr>
          <p:cNvPr id="22" name="Text 19"/>
          <p:cNvSpPr/>
          <p:nvPr/>
        </p:nvSpPr>
        <p:spPr>
          <a:xfrm>
            <a:off x="530352" y="5084064"/>
            <a:ext cx="19202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900" dirty="0"/>
          </a:p>
        </p:txBody>
      </p:sp>
      <p:sp>
        <p:nvSpPr>
          <p:cNvPr id="23" name="Text 20"/>
          <p:cNvSpPr/>
          <p:nvPr/>
        </p:nvSpPr>
        <p:spPr>
          <a:xfrm>
            <a:off x="2514600" y="5084064"/>
            <a:ext cx="12801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≤ 64</a:t>
            </a:r>
            <a:endParaRPr lang="ru-RU" sz="1900" dirty="0"/>
          </a:p>
        </p:txBody>
      </p:sp>
      <p:sp>
        <p:nvSpPr>
          <p:cNvPr id="24" name="Text 21"/>
          <p:cNvSpPr/>
          <p:nvPr/>
        </p:nvSpPr>
        <p:spPr>
          <a:xfrm>
            <a:off x="530352" y="5440680"/>
            <a:ext cx="19202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− 8)(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+ 8)</a:t>
            </a:r>
            <a:endParaRPr lang="ru-RU" sz="1900" dirty="0"/>
          </a:p>
        </p:txBody>
      </p:sp>
      <p:sp>
        <p:nvSpPr>
          <p:cNvPr id="25" name="Text 22"/>
          <p:cNvSpPr/>
          <p:nvPr/>
        </p:nvSpPr>
        <p:spPr>
          <a:xfrm>
            <a:off x="2514600" y="5440680"/>
            <a:ext cx="12801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≤ 0</a:t>
            </a:r>
            <a:endParaRPr lang="ru-RU" sz="1900" dirty="0"/>
          </a:p>
        </p:txBody>
      </p:sp>
      <p:sp>
        <p:nvSpPr>
          <p:cNvPr id="26" name="Text 23"/>
          <p:cNvSpPr/>
          <p:nvPr/>
        </p:nvSpPr>
        <p:spPr>
          <a:xfrm>
            <a:off x="530352" y="5797296"/>
            <a:ext cx="19202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−8</a:t>
            </a:r>
            <a:endParaRPr lang="ru-RU" sz="1900" dirty="0"/>
          </a:p>
        </p:txBody>
      </p:sp>
      <p:sp>
        <p:nvSpPr>
          <p:cNvPr id="27" name="Text 24"/>
          <p:cNvSpPr/>
          <p:nvPr/>
        </p:nvSpPr>
        <p:spPr>
          <a:xfrm>
            <a:off x="2514600" y="5797296"/>
            <a:ext cx="12801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≤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≤ 8</a:t>
            </a:r>
            <a:endParaRPr lang="ru-RU" sz="1900" dirty="0"/>
          </a:p>
        </p:txBody>
      </p:sp>
      <p:sp>
        <p:nvSpPr>
          <p:cNvPr id="28" name="Shape 25"/>
          <p:cNvSpPr/>
          <p:nvPr/>
        </p:nvSpPr>
        <p:spPr>
          <a:xfrm>
            <a:off x="6629400" y="4023360"/>
            <a:ext cx="493776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29" name="Shape 26"/>
          <p:cNvSpPr/>
          <p:nvPr/>
        </p:nvSpPr>
        <p:spPr>
          <a:xfrm>
            <a:off x="9006840" y="1645920"/>
            <a:ext cx="91" cy="2377440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30" name="Text 27"/>
          <p:cNvSpPr/>
          <p:nvPr/>
        </p:nvSpPr>
        <p:spPr>
          <a:xfrm>
            <a:off x="11265408" y="407822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500" dirty="0"/>
          </a:p>
        </p:txBody>
      </p:sp>
      <p:sp>
        <p:nvSpPr>
          <p:cNvPr id="31" name="Text 28"/>
          <p:cNvSpPr/>
          <p:nvPr/>
        </p:nvSpPr>
        <p:spPr>
          <a:xfrm>
            <a:off x="8997696" y="151790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ru-RU" sz="1500" dirty="0"/>
          </a:p>
        </p:txBody>
      </p:sp>
      <p:sp>
        <p:nvSpPr>
          <p:cNvPr id="32" name="Shape 29"/>
          <p:cNvSpPr/>
          <p:nvPr/>
        </p:nvSpPr>
        <p:spPr>
          <a:xfrm>
            <a:off x="6893560" y="397764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573520" y="40873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−12</a:t>
            </a:r>
            <a:endParaRPr lang="ru-RU" sz="1300" dirty="0"/>
          </a:p>
        </p:txBody>
      </p:sp>
      <p:sp>
        <p:nvSpPr>
          <p:cNvPr id="34" name="Shape 31"/>
          <p:cNvSpPr/>
          <p:nvPr/>
        </p:nvSpPr>
        <p:spPr>
          <a:xfrm>
            <a:off x="7597987" y="397764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7277947" y="40873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−8</a:t>
            </a:r>
            <a:endParaRPr lang="ru-RU" sz="1300" dirty="0"/>
          </a:p>
        </p:txBody>
      </p:sp>
      <p:sp>
        <p:nvSpPr>
          <p:cNvPr id="36" name="Shape 33"/>
          <p:cNvSpPr/>
          <p:nvPr/>
        </p:nvSpPr>
        <p:spPr>
          <a:xfrm>
            <a:off x="10415693" y="397764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0095653" y="40873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</a:t>
            </a:r>
            <a:endParaRPr lang="ru-RU" sz="1300" dirty="0"/>
          </a:p>
        </p:txBody>
      </p:sp>
      <p:sp>
        <p:nvSpPr>
          <p:cNvPr id="38" name="Shape 35"/>
          <p:cNvSpPr/>
          <p:nvPr/>
        </p:nvSpPr>
        <p:spPr>
          <a:xfrm>
            <a:off x="11120120" y="397764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10800080" y="408736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</a:t>
            </a:r>
            <a:endParaRPr lang="ru-RU" sz="1300" dirty="0"/>
          </a:p>
        </p:txBody>
      </p:sp>
      <p:sp>
        <p:nvSpPr>
          <p:cNvPr id="40" name="Text 37"/>
          <p:cNvSpPr/>
          <p:nvPr/>
        </p:nvSpPr>
        <p:spPr>
          <a:xfrm>
            <a:off x="8723376" y="40690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</a:t>
            </a:r>
            <a:endParaRPr lang="ru-RU" sz="1300" dirty="0"/>
          </a:p>
        </p:txBody>
      </p:sp>
      <p:sp>
        <p:nvSpPr>
          <p:cNvPr id="41" name="Shape 38"/>
          <p:cNvSpPr/>
          <p:nvPr/>
        </p:nvSpPr>
        <p:spPr>
          <a:xfrm>
            <a:off x="7597987" y="2978331"/>
            <a:ext cx="2817707" cy="1045029"/>
          </a:xfrm>
          <a:prstGeom prst="rect">
            <a:avLst/>
          </a:prstGeom>
          <a:solidFill>
            <a:srgbClr val="E3F1E4"/>
          </a:solidFill>
          <a:ln w="15875">
            <a:solidFill>
              <a:srgbClr val="2E7D32"/>
            </a:solidFill>
            <a:prstDash val="dash"/>
          </a:ln>
        </p:spPr>
      </p:sp>
      <p:sp>
        <p:nvSpPr>
          <p:cNvPr id="42" name="Text 39"/>
          <p:cNvSpPr/>
          <p:nvPr/>
        </p:nvSpPr>
        <p:spPr>
          <a:xfrm>
            <a:off x="7535672" y="331796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</a:t>
            </a:r>
            <a:r>
              <a:rPr lang="ru-RU" sz="1500" b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≥ 5</a:t>
            </a:r>
            <a:r>
              <a:rPr lang="ru-RU" sz="14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</a:t>
            </a:r>
            <a:endParaRPr lang="ru-RU" sz="1400" dirty="0"/>
          </a:p>
        </p:txBody>
      </p:sp>
      <p:sp>
        <p:nvSpPr>
          <p:cNvPr id="43" name="Shape 40"/>
          <p:cNvSpPr/>
          <p:nvPr/>
        </p:nvSpPr>
        <p:spPr>
          <a:xfrm>
            <a:off x="6629400" y="2978331"/>
            <a:ext cx="4754880" cy="91"/>
          </a:xfrm>
          <a:prstGeom prst="line">
            <a:avLst/>
          </a:prstGeom>
          <a:noFill/>
          <a:ln w="15875">
            <a:solidFill>
              <a:srgbClr val="C0392B"/>
            </a:solidFill>
            <a:prstDash val="dash"/>
          </a:ln>
        </p:spPr>
      </p:sp>
      <p:sp>
        <p:nvSpPr>
          <p:cNvPr id="44" name="Shape 41"/>
          <p:cNvSpPr/>
          <p:nvPr/>
        </p:nvSpPr>
        <p:spPr>
          <a:xfrm>
            <a:off x="6893560" y="2142309"/>
            <a:ext cx="4226560" cy="1881051"/>
          </a:xfrm>
          <a:custGeom>
            <a:avLst/>
            <a:gdLst/>
            <a:ahLst/>
            <a:cxnLst/>
            <a:rect l="l" t="t" r="r" b="b"/>
            <a:pathLst>
              <a:path w="4226560" h="1881051">
                <a:moveTo>
                  <a:pt x="0" y="1881051"/>
                </a:moveTo>
                <a:lnTo>
                  <a:pt x="21133" y="1843619"/>
                </a:lnTo>
                <a:lnTo>
                  <a:pt x="42266" y="1806562"/>
                </a:lnTo>
                <a:lnTo>
                  <a:pt x="63398" y="1769881"/>
                </a:lnTo>
                <a:lnTo>
                  <a:pt x="84531" y="1733577"/>
                </a:lnTo>
                <a:lnTo>
                  <a:pt x="105664" y="1697649"/>
                </a:lnTo>
                <a:lnTo>
                  <a:pt x="126797" y="1662097"/>
                </a:lnTo>
                <a:lnTo>
                  <a:pt x="147930" y="1626921"/>
                </a:lnTo>
                <a:lnTo>
                  <a:pt x="169062" y="1592122"/>
                </a:lnTo>
                <a:lnTo>
                  <a:pt x="190195" y="1557699"/>
                </a:lnTo>
                <a:lnTo>
                  <a:pt x="211328" y="1523652"/>
                </a:lnTo>
                <a:lnTo>
                  <a:pt x="232461" y="1489981"/>
                </a:lnTo>
                <a:lnTo>
                  <a:pt x="253594" y="1456686"/>
                </a:lnTo>
                <a:lnTo>
                  <a:pt x="274726" y="1423768"/>
                </a:lnTo>
                <a:lnTo>
                  <a:pt x="295859" y="1391226"/>
                </a:lnTo>
                <a:lnTo>
                  <a:pt x="316992" y="1359060"/>
                </a:lnTo>
                <a:lnTo>
                  <a:pt x="338125" y="1327270"/>
                </a:lnTo>
                <a:lnTo>
                  <a:pt x="359258" y="1295856"/>
                </a:lnTo>
                <a:lnTo>
                  <a:pt x="380390" y="1264819"/>
                </a:lnTo>
                <a:lnTo>
                  <a:pt x="401523" y="1234158"/>
                </a:lnTo>
                <a:lnTo>
                  <a:pt x="422656" y="1203873"/>
                </a:lnTo>
                <a:lnTo>
                  <a:pt x="443789" y="1173964"/>
                </a:lnTo>
                <a:lnTo>
                  <a:pt x="464922" y="1144432"/>
                </a:lnTo>
                <a:lnTo>
                  <a:pt x="486054" y="1115275"/>
                </a:lnTo>
                <a:lnTo>
                  <a:pt x="507187" y="1086495"/>
                </a:lnTo>
                <a:lnTo>
                  <a:pt x="528320" y="1058091"/>
                </a:lnTo>
                <a:lnTo>
                  <a:pt x="549453" y="1030064"/>
                </a:lnTo>
                <a:lnTo>
                  <a:pt x="570586" y="1002412"/>
                </a:lnTo>
                <a:lnTo>
                  <a:pt x="591718" y="975137"/>
                </a:lnTo>
                <a:lnTo>
                  <a:pt x="612851" y="948238"/>
                </a:lnTo>
                <a:lnTo>
                  <a:pt x="633984" y="921715"/>
                </a:lnTo>
                <a:lnTo>
                  <a:pt x="655117" y="895569"/>
                </a:lnTo>
                <a:lnTo>
                  <a:pt x="676250" y="869798"/>
                </a:lnTo>
                <a:lnTo>
                  <a:pt x="697382" y="844404"/>
                </a:lnTo>
                <a:lnTo>
                  <a:pt x="718515" y="819386"/>
                </a:lnTo>
                <a:lnTo>
                  <a:pt x="739648" y="794744"/>
                </a:lnTo>
                <a:lnTo>
                  <a:pt x="760781" y="770479"/>
                </a:lnTo>
                <a:lnTo>
                  <a:pt x="781914" y="746589"/>
                </a:lnTo>
                <a:lnTo>
                  <a:pt x="803046" y="723076"/>
                </a:lnTo>
                <a:lnTo>
                  <a:pt x="824179" y="699939"/>
                </a:lnTo>
                <a:lnTo>
                  <a:pt x="845312" y="677179"/>
                </a:lnTo>
                <a:lnTo>
                  <a:pt x="866445" y="654794"/>
                </a:lnTo>
                <a:lnTo>
                  <a:pt x="887578" y="632786"/>
                </a:lnTo>
                <a:lnTo>
                  <a:pt x="908710" y="611154"/>
                </a:lnTo>
                <a:lnTo>
                  <a:pt x="929843" y="589898"/>
                </a:lnTo>
                <a:lnTo>
                  <a:pt x="950976" y="569018"/>
                </a:lnTo>
                <a:lnTo>
                  <a:pt x="972109" y="548515"/>
                </a:lnTo>
                <a:lnTo>
                  <a:pt x="993242" y="528387"/>
                </a:lnTo>
                <a:lnTo>
                  <a:pt x="1014374" y="508636"/>
                </a:lnTo>
                <a:lnTo>
                  <a:pt x="1035507" y="489261"/>
                </a:lnTo>
                <a:lnTo>
                  <a:pt x="1056640" y="470263"/>
                </a:lnTo>
                <a:lnTo>
                  <a:pt x="1077773" y="451640"/>
                </a:lnTo>
                <a:lnTo>
                  <a:pt x="1098906" y="433394"/>
                </a:lnTo>
                <a:lnTo>
                  <a:pt x="1120038" y="415524"/>
                </a:lnTo>
                <a:lnTo>
                  <a:pt x="1141171" y="398030"/>
                </a:lnTo>
                <a:lnTo>
                  <a:pt x="1162304" y="380913"/>
                </a:lnTo>
                <a:lnTo>
                  <a:pt x="1183437" y="364172"/>
                </a:lnTo>
                <a:lnTo>
                  <a:pt x="1204570" y="347806"/>
                </a:lnTo>
                <a:lnTo>
                  <a:pt x="1225702" y="331817"/>
                </a:lnTo>
                <a:lnTo>
                  <a:pt x="1246835" y="316205"/>
                </a:lnTo>
                <a:lnTo>
                  <a:pt x="1267968" y="300968"/>
                </a:lnTo>
                <a:lnTo>
                  <a:pt x="1289101" y="286108"/>
                </a:lnTo>
                <a:lnTo>
                  <a:pt x="1310234" y="271624"/>
                </a:lnTo>
                <a:lnTo>
                  <a:pt x="1331366" y="257516"/>
                </a:lnTo>
                <a:lnTo>
                  <a:pt x="1352499" y="243784"/>
                </a:lnTo>
                <a:lnTo>
                  <a:pt x="1373632" y="230429"/>
                </a:lnTo>
                <a:lnTo>
                  <a:pt x="1394765" y="217450"/>
                </a:lnTo>
                <a:lnTo>
                  <a:pt x="1415898" y="204847"/>
                </a:lnTo>
                <a:lnTo>
                  <a:pt x="1437030" y="192620"/>
                </a:lnTo>
                <a:lnTo>
                  <a:pt x="1458163" y="180769"/>
                </a:lnTo>
                <a:lnTo>
                  <a:pt x="1479296" y="169295"/>
                </a:lnTo>
                <a:lnTo>
                  <a:pt x="1500429" y="158196"/>
                </a:lnTo>
                <a:lnTo>
                  <a:pt x="1521562" y="147474"/>
                </a:lnTo>
                <a:lnTo>
                  <a:pt x="1542694" y="137129"/>
                </a:lnTo>
                <a:lnTo>
                  <a:pt x="1563827" y="127159"/>
                </a:lnTo>
                <a:lnTo>
                  <a:pt x="1584960" y="117566"/>
                </a:lnTo>
                <a:lnTo>
                  <a:pt x="1606093" y="108349"/>
                </a:lnTo>
                <a:lnTo>
                  <a:pt x="1627226" y="99508"/>
                </a:lnTo>
                <a:lnTo>
                  <a:pt x="1648358" y="91043"/>
                </a:lnTo>
                <a:lnTo>
                  <a:pt x="1669491" y="82954"/>
                </a:lnTo>
                <a:lnTo>
                  <a:pt x="1690624" y="75242"/>
                </a:lnTo>
                <a:lnTo>
                  <a:pt x="1711757" y="67906"/>
                </a:lnTo>
                <a:lnTo>
                  <a:pt x="1732890" y="60946"/>
                </a:lnTo>
                <a:lnTo>
                  <a:pt x="1754022" y="54362"/>
                </a:lnTo>
                <a:lnTo>
                  <a:pt x="1775155" y="48155"/>
                </a:lnTo>
                <a:lnTo>
                  <a:pt x="1796288" y="42324"/>
                </a:lnTo>
                <a:lnTo>
                  <a:pt x="1817421" y="36869"/>
                </a:lnTo>
                <a:lnTo>
                  <a:pt x="1838554" y="31790"/>
                </a:lnTo>
                <a:lnTo>
                  <a:pt x="1859686" y="27087"/>
                </a:lnTo>
                <a:lnTo>
                  <a:pt x="1880819" y="22761"/>
                </a:lnTo>
                <a:lnTo>
                  <a:pt x="1901952" y="18811"/>
                </a:lnTo>
                <a:lnTo>
                  <a:pt x="1923085" y="15237"/>
                </a:lnTo>
                <a:lnTo>
                  <a:pt x="1944218" y="12039"/>
                </a:lnTo>
                <a:lnTo>
                  <a:pt x="1965350" y="9217"/>
                </a:lnTo>
                <a:lnTo>
                  <a:pt x="1986483" y="6772"/>
                </a:lnTo>
                <a:lnTo>
                  <a:pt x="2007616" y="4703"/>
                </a:lnTo>
                <a:lnTo>
                  <a:pt x="2028749" y="3010"/>
                </a:lnTo>
                <a:lnTo>
                  <a:pt x="2049882" y="1693"/>
                </a:lnTo>
                <a:lnTo>
                  <a:pt x="2071014" y="752"/>
                </a:lnTo>
                <a:lnTo>
                  <a:pt x="2092147" y="188"/>
                </a:lnTo>
                <a:lnTo>
                  <a:pt x="2113280" y="0"/>
                </a:lnTo>
                <a:lnTo>
                  <a:pt x="2134413" y="188"/>
                </a:lnTo>
                <a:lnTo>
                  <a:pt x="2155546" y="752"/>
                </a:lnTo>
                <a:lnTo>
                  <a:pt x="2176678" y="1693"/>
                </a:lnTo>
                <a:lnTo>
                  <a:pt x="2197811" y="3010"/>
                </a:lnTo>
                <a:lnTo>
                  <a:pt x="2218944" y="4703"/>
                </a:lnTo>
                <a:lnTo>
                  <a:pt x="2240077" y="6772"/>
                </a:lnTo>
                <a:lnTo>
                  <a:pt x="2261210" y="9217"/>
                </a:lnTo>
                <a:lnTo>
                  <a:pt x="2282342" y="12039"/>
                </a:lnTo>
                <a:lnTo>
                  <a:pt x="2303475" y="15237"/>
                </a:lnTo>
                <a:lnTo>
                  <a:pt x="2324608" y="18811"/>
                </a:lnTo>
                <a:lnTo>
                  <a:pt x="2345741" y="22761"/>
                </a:lnTo>
                <a:lnTo>
                  <a:pt x="2366874" y="27087"/>
                </a:lnTo>
                <a:lnTo>
                  <a:pt x="2388006" y="31790"/>
                </a:lnTo>
                <a:lnTo>
                  <a:pt x="2409139" y="36869"/>
                </a:lnTo>
                <a:lnTo>
                  <a:pt x="2430272" y="42324"/>
                </a:lnTo>
                <a:lnTo>
                  <a:pt x="2451405" y="48155"/>
                </a:lnTo>
                <a:lnTo>
                  <a:pt x="2472538" y="54362"/>
                </a:lnTo>
                <a:lnTo>
                  <a:pt x="2493670" y="60946"/>
                </a:lnTo>
                <a:lnTo>
                  <a:pt x="2514803" y="67906"/>
                </a:lnTo>
                <a:lnTo>
                  <a:pt x="2535936" y="75242"/>
                </a:lnTo>
                <a:lnTo>
                  <a:pt x="2557069" y="82954"/>
                </a:lnTo>
                <a:lnTo>
                  <a:pt x="2578202" y="91043"/>
                </a:lnTo>
                <a:lnTo>
                  <a:pt x="2599334" y="99508"/>
                </a:lnTo>
                <a:lnTo>
                  <a:pt x="2620467" y="108349"/>
                </a:lnTo>
                <a:lnTo>
                  <a:pt x="2641600" y="117566"/>
                </a:lnTo>
                <a:lnTo>
                  <a:pt x="2662733" y="127159"/>
                </a:lnTo>
                <a:lnTo>
                  <a:pt x="2683866" y="137129"/>
                </a:lnTo>
                <a:lnTo>
                  <a:pt x="2704998" y="147474"/>
                </a:lnTo>
                <a:lnTo>
                  <a:pt x="2726131" y="158196"/>
                </a:lnTo>
                <a:lnTo>
                  <a:pt x="2747264" y="169295"/>
                </a:lnTo>
                <a:lnTo>
                  <a:pt x="2768397" y="180769"/>
                </a:lnTo>
                <a:lnTo>
                  <a:pt x="2789530" y="192620"/>
                </a:lnTo>
                <a:lnTo>
                  <a:pt x="2810662" y="204847"/>
                </a:lnTo>
                <a:lnTo>
                  <a:pt x="2831795" y="217450"/>
                </a:lnTo>
                <a:lnTo>
                  <a:pt x="2852928" y="230429"/>
                </a:lnTo>
                <a:lnTo>
                  <a:pt x="2874061" y="243784"/>
                </a:lnTo>
                <a:lnTo>
                  <a:pt x="2895194" y="257516"/>
                </a:lnTo>
                <a:lnTo>
                  <a:pt x="2916326" y="271624"/>
                </a:lnTo>
                <a:lnTo>
                  <a:pt x="2937459" y="286108"/>
                </a:lnTo>
                <a:lnTo>
                  <a:pt x="2958592" y="300968"/>
                </a:lnTo>
                <a:lnTo>
                  <a:pt x="2979725" y="316205"/>
                </a:lnTo>
                <a:lnTo>
                  <a:pt x="3000858" y="331817"/>
                </a:lnTo>
                <a:lnTo>
                  <a:pt x="3021990" y="347806"/>
                </a:lnTo>
                <a:lnTo>
                  <a:pt x="3043123" y="364172"/>
                </a:lnTo>
                <a:lnTo>
                  <a:pt x="3064256" y="380913"/>
                </a:lnTo>
                <a:lnTo>
                  <a:pt x="3085389" y="398030"/>
                </a:lnTo>
                <a:lnTo>
                  <a:pt x="3106522" y="415524"/>
                </a:lnTo>
                <a:lnTo>
                  <a:pt x="3127654" y="433394"/>
                </a:lnTo>
                <a:lnTo>
                  <a:pt x="3148787" y="451640"/>
                </a:lnTo>
                <a:lnTo>
                  <a:pt x="3169920" y="470263"/>
                </a:lnTo>
                <a:lnTo>
                  <a:pt x="3191053" y="489261"/>
                </a:lnTo>
                <a:lnTo>
                  <a:pt x="3212186" y="508636"/>
                </a:lnTo>
                <a:lnTo>
                  <a:pt x="3233318" y="528387"/>
                </a:lnTo>
                <a:lnTo>
                  <a:pt x="3254451" y="548515"/>
                </a:lnTo>
                <a:lnTo>
                  <a:pt x="3275584" y="569018"/>
                </a:lnTo>
                <a:lnTo>
                  <a:pt x="3296717" y="589898"/>
                </a:lnTo>
                <a:lnTo>
                  <a:pt x="3317850" y="611154"/>
                </a:lnTo>
                <a:lnTo>
                  <a:pt x="3338982" y="632786"/>
                </a:lnTo>
                <a:lnTo>
                  <a:pt x="3360115" y="654794"/>
                </a:lnTo>
                <a:lnTo>
                  <a:pt x="3381248" y="677179"/>
                </a:lnTo>
                <a:lnTo>
                  <a:pt x="3402381" y="699939"/>
                </a:lnTo>
                <a:lnTo>
                  <a:pt x="3423514" y="723076"/>
                </a:lnTo>
                <a:lnTo>
                  <a:pt x="3444646" y="746589"/>
                </a:lnTo>
                <a:lnTo>
                  <a:pt x="3465779" y="770479"/>
                </a:lnTo>
                <a:lnTo>
                  <a:pt x="3486912" y="794744"/>
                </a:lnTo>
                <a:lnTo>
                  <a:pt x="3508045" y="819386"/>
                </a:lnTo>
                <a:lnTo>
                  <a:pt x="3529178" y="844404"/>
                </a:lnTo>
                <a:lnTo>
                  <a:pt x="3550310" y="869798"/>
                </a:lnTo>
                <a:lnTo>
                  <a:pt x="3571443" y="895569"/>
                </a:lnTo>
                <a:lnTo>
                  <a:pt x="3592576" y="921715"/>
                </a:lnTo>
                <a:lnTo>
                  <a:pt x="3613709" y="948238"/>
                </a:lnTo>
                <a:lnTo>
                  <a:pt x="3634842" y="975137"/>
                </a:lnTo>
                <a:lnTo>
                  <a:pt x="3655974" y="1002412"/>
                </a:lnTo>
                <a:lnTo>
                  <a:pt x="3677107" y="1030064"/>
                </a:lnTo>
                <a:lnTo>
                  <a:pt x="3698240" y="1058091"/>
                </a:lnTo>
                <a:lnTo>
                  <a:pt x="3719373" y="1086495"/>
                </a:lnTo>
                <a:lnTo>
                  <a:pt x="3740506" y="1115275"/>
                </a:lnTo>
                <a:lnTo>
                  <a:pt x="3761638" y="1144432"/>
                </a:lnTo>
                <a:lnTo>
                  <a:pt x="3782771" y="1173964"/>
                </a:lnTo>
                <a:lnTo>
                  <a:pt x="3803904" y="1203873"/>
                </a:lnTo>
                <a:lnTo>
                  <a:pt x="3825037" y="1234158"/>
                </a:lnTo>
                <a:lnTo>
                  <a:pt x="3846170" y="1264819"/>
                </a:lnTo>
                <a:lnTo>
                  <a:pt x="3867302" y="1295856"/>
                </a:lnTo>
                <a:lnTo>
                  <a:pt x="3888435" y="1327270"/>
                </a:lnTo>
                <a:lnTo>
                  <a:pt x="3909568" y="1359060"/>
                </a:lnTo>
                <a:lnTo>
                  <a:pt x="3930701" y="1391226"/>
                </a:lnTo>
                <a:lnTo>
                  <a:pt x="3951834" y="1423768"/>
                </a:lnTo>
                <a:lnTo>
                  <a:pt x="3972966" y="1456686"/>
                </a:lnTo>
                <a:lnTo>
                  <a:pt x="3994099" y="1489981"/>
                </a:lnTo>
                <a:lnTo>
                  <a:pt x="4015232" y="1523652"/>
                </a:lnTo>
                <a:lnTo>
                  <a:pt x="4036365" y="1557699"/>
                </a:lnTo>
                <a:lnTo>
                  <a:pt x="4057498" y="1592122"/>
                </a:lnTo>
                <a:lnTo>
                  <a:pt x="4078630" y="1626921"/>
                </a:lnTo>
                <a:lnTo>
                  <a:pt x="4099763" y="1662097"/>
                </a:lnTo>
                <a:lnTo>
                  <a:pt x="4120896" y="1697649"/>
                </a:lnTo>
                <a:lnTo>
                  <a:pt x="4142029" y="1733577"/>
                </a:lnTo>
                <a:lnTo>
                  <a:pt x="4163162" y="1769881"/>
                </a:lnTo>
                <a:lnTo>
                  <a:pt x="4184294" y="1806562"/>
                </a:lnTo>
                <a:lnTo>
                  <a:pt x="4205427" y="1843619"/>
                </a:lnTo>
                <a:lnTo>
                  <a:pt x="4226560" y="1881051"/>
                </a:lnTo>
              </a:path>
            </a:pathLst>
          </a:custGeom>
          <a:ln w="57150">
            <a:solidFill>
              <a:srgbClr val="1F4E79"/>
            </a:solidFill>
            <a:prstDash val="solid"/>
          </a:ln>
        </p:spPr>
      </p:sp>
      <p:sp>
        <p:nvSpPr>
          <p:cNvPr id="45" name="Shape 42"/>
          <p:cNvSpPr/>
          <p:nvPr/>
        </p:nvSpPr>
        <p:spPr>
          <a:xfrm>
            <a:off x="7533979" y="2914323"/>
            <a:ext cx="128016" cy="128016"/>
          </a:xfrm>
          <a:prstGeom prst="ellipse">
            <a:avLst/>
          </a:prstGeom>
          <a:solidFill>
            <a:srgbClr val="2E7D32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10351685" y="2914323"/>
            <a:ext cx="128016" cy="128016"/>
          </a:xfrm>
          <a:prstGeom prst="ellipse">
            <a:avLst/>
          </a:prstGeom>
          <a:solidFill>
            <a:srgbClr val="2E7D32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8942832" y="2078301"/>
            <a:ext cx="128016" cy="128016"/>
          </a:xfrm>
          <a:prstGeom prst="ellipse">
            <a:avLst/>
          </a:prstGeom>
          <a:solidFill>
            <a:srgbClr val="1F4E79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7818120" y="1776549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5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r>
              <a:rPr lang="ru-RU" sz="15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9</a:t>
            </a:r>
            <a:r>
              <a:rPr lang="ru-RU" sz="14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</a:t>
            </a:r>
            <a:endParaRPr lang="ru-RU" sz="1500" dirty="0"/>
          </a:p>
        </p:txBody>
      </p:sp>
      <p:sp>
        <p:nvSpPr>
          <p:cNvPr id="49" name="Text 46"/>
          <p:cNvSpPr/>
          <p:nvPr/>
        </p:nvSpPr>
        <p:spPr>
          <a:xfrm>
            <a:off x="10634472" y="2612571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500" i="1" dirty="0">
                <a:solidFill>
                  <a:srgbClr val="C0392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500" dirty="0">
                <a:solidFill>
                  <a:srgbClr val="C0392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5</a:t>
            </a:r>
            <a:endParaRPr lang="ru-RU" sz="1500" dirty="0"/>
          </a:p>
        </p:txBody>
      </p:sp>
      <p:sp>
        <p:nvSpPr>
          <p:cNvPr id="50" name="Text 47"/>
          <p:cNvSpPr/>
          <p:nvPr/>
        </p:nvSpPr>
        <p:spPr>
          <a:xfrm>
            <a:off x="9189720" y="15087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9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9 − </a:t>
            </a:r>
            <a:r>
              <a:rPr lang="ru-RU" sz="19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/16</a:t>
            </a:r>
            <a:endParaRPr lang="ru-RU" sz="1900" dirty="0"/>
          </a:p>
        </p:txBody>
      </p:sp>
      <p:sp>
        <p:nvSpPr>
          <p:cNvPr id="51" name="Shape 48"/>
          <p:cNvSpPr/>
          <p:nvPr/>
        </p:nvSpPr>
        <p:spPr>
          <a:xfrm>
            <a:off x="6893560" y="4553712"/>
            <a:ext cx="4226560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  <a:headEnd type="triangle"/>
            <a:tailEnd type="triangle"/>
          </a:ln>
        </p:spPr>
      </p:sp>
      <p:sp>
        <p:nvSpPr>
          <p:cNvPr id="52" name="Text 49"/>
          <p:cNvSpPr/>
          <p:nvPr/>
        </p:nvSpPr>
        <p:spPr>
          <a:xfrm>
            <a:off x="8275320" y="4626864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24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</a:t>
            </a:r>
            <a:endParaRPr lang="ru-RU" sz="1600" dirty="0"/>
          </a:p>
        </p:txBody>
      </p:sp>
      <p:sp>
        <p:nvSpPr>
          <p:cNvPr id="53" name="Shape 50"/>
          <p:cNvSpPr/>
          <p:nvPr/>
        </p:nvSpPr>
        <p:spPr>
          <a:xfrm>
            <a:off x="6893560" y="4297680"/>
            <a:ext cx="91" cy="36576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11120120" y="4297680"/>
            <a:ext cx="91" cy="36576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6263640" y="5120640"/>
            <a:ext cx="5376672" cy="1051560"/>
          </a:xfrm>
          <a:prstGeom prst="roundRect">
            <a:avLst>
              <a:gd name="adj" fmla="val 10435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6400800" y="5193792"/>
            <a:ext cx="5102352" cy="9052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не меньше 5 м — только в полосе шириной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 м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симметричной относительно середины пролёта: лишь там можно разместить проезжую часть для машин высотой до 5 м</a:t>
            </a:r>
            <a:endParaRPr lang="ru-RU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2588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74320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</a:t>
            </a:r>
            <a:endParaRPr lang="ru-RU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2 «Неравенства» · тема № 1</a:t>
            </a:r>
            <a:endParaRPr lang="ru-RU" sz="1100" dirty="0"/>
          </a:p>
        </p:txBody>
      </p:sp>
      <p:sp>
        <p:nvSpPr>
          <p:cNvPr id="5" name="Text 3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7</a:t>
            </a:r>
            <a:endParaRPr lang="ru-RU" sz="1100" dirty="0"/>
          </a:p>
        </p:txBody>
      </p:sp>
      <p:sp>
        <p:nvSpPr>
          <p:cNvPr id="7" name="Text 4"/>
          <p:cNvSpPr/>
          <p:nvPr/>
        </p:nvSpPr>
        <p:spPr>
          <a:xfrm>
            <a:off x="548640" y="1508760"/>
            <a:ext cx="11091672" cy="86868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marL="279400" indent="-279400">
              <a:spcAft>
                <a:spcPts val="800"/>
              </a:spcAft>
              <a:buSzPct val="100000"/>
              <a:buChar char="▪"/>
            </a:pP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Величина, зависящая от другой по квадратичному закону, приводит к квадратному неравенству; схема одна: </a:t>
            </a:r>
            <a:r>
              <a:rPr lang="ru-RU" sz="18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→ неравенство → корни трёхчлена и ветви параболы → отбор по смыслу</a:t>
            </a:r>
            <a:endParaRPr lang="ru-RU" sz="18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68880"/>
          <a:ext cx="11091672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4480560"/>
                <a:gridCol w="2953512"/>
              </a:tblGrid>
              <a:tr h="42062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Задача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Неравенство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Ответ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брошенное тело, </a:t>
                      </a: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v</a:t>
                      </a:r>
                      <a:r>
                        <a:rPr lang="ru-RU" sz="1800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0</a:t>
                      </a: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= 20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м/с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20</a:t>
                      </a: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t</a:t>
                      </a: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− 5</a:t>
                      </a: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t</a:t>
                      </a:r>
                      <a:r>
                        <a:rPr lang="ru-RU" sz="18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≥ 15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 с (</a:t>
                      </a: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 ≤ </a:t>
                      </a: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t</a:t>
                      </a: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≤ 3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)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остановочный путь не длиннее 20 м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v</a:t>
                      </a: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</a:t>
                      </a: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v</a:t>
                      </a:r>
                      <a:r>
                        <a:rPr lang="ru-RU" sz="18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/10 ≤ 20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0 &lt; </a:t>
                      </a: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v</a:t>
                      </a: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≤ 10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м/с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прирост популяции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0,3</a:t>
                      </a: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N</a:t>
                      </a: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− 0,001</a:t>
                      </a: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N</a:t>
                      </a:r>
                      <a:r>
                        <a:rPr lang="ru-RU" sz="18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≥ 20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100 ≤ </a:t>
                      </a: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N</a:t>
                      </a: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≤ 200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бросок 8 м/с: Луна / Земля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8</a:t>
                      </a: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t</a:t>
                      </a: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− 0,8</a:t>
                      </a: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t</a:t>
                      </a:r>
                      <a:r>
                        <a:rPr lang="ru-RU" sz="18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≥ 15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/ </a:t>
                      </a: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8</a:t>
                      </a: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t</a:t>
                      </a: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− 5</a:t>
                      </a: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t</a:t>
                      </a:r>
                      <a:r>
                        <a:rPr lang="ru-RU" sz="18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≥ 15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с / решений нет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арка: пролёт 24 м, высота 9 м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9 − </a:t>
                      </a:r>
                      <a:r>
                        <a:rPr lang="ru-RU" sz="18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8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r>
                        <a:rPr lang="ru-RU" sz="18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/16 ≥ 5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полоса 16 м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548640" y="5212080"/>
            <a:ext cx="5440680" cy="960120"/>
          </a:xfrm>
          <a:prstGeom prst="roundRect">
            <a:avLst>
              <a:gd name="adj" fmla="val 11429"/>
            </a:avLst>
          </a:prstGeom>
          <a:solidFill>
            <a:srgbClr val="F9E1D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85800" y="5285232"/>
            <a:ext cx="5166360" cy="8138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0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трёхчлен при всех значениях переменной имеет знак старшего коэффициента — неравенство выполняется всегда или никогда</a:t>
            </a:r>
            <a:endParaRPr lang="ru-RU" sz="1700" dirty="0"/>
          </a:p>
        </p:txBody>
      </p:sp>
      <p:sp>
        <p:nvSpPr>
          <p:cNvPr id="11" name="Shape 7"/>
          <p:cNvSpPr/>
          <p:nvPr/>
        </p:nvSpPr>
        <p:spPr>
          <a:xfrm>
            <a:off x="6199632" y="5212080"/>
            <a:ext cx="5440680" cy="960120"/>
          </a:xfrm>
          <a:prstGeom prst="roundRect">
            <a:avLst>
              <a:gd name="adj" fmla="val 11429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36792" y="5285232"/>
            <a:ext cx="5166360" cy="8138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параболы — наибольшее значение величины: наибольшая высота подъёма, наибольший прирост популяции</a:t>
            </a:r>
            <a:endParaRPr lang="ru-RU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Задачи физики, биологии, астрономии, архитектуры, приводящие к решению квадратных неравенств</dc:title>
  <dc:subject>Алгебра, 9 класс. Тема исследовательской работы к главе 2, № 1</dc:subject>
  <dc:creator>pomogalka.me</dc:creator>
  <cp:lastModifiedBy>pomogalka.me</cp:lastModifiedBy>
  <cp:revision>1</cp:revision>
  <dcterms:created xsi:type="dcterms:W3CDTF">2026-09-30T20:04:02Z</dcterms:created>
  <dcterms:modified xsi:type="dcterms:W3CDTF">2026-09-30T20:04:02Z</dcterms:modified>
</cp:coreProperties>
</file>