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Развитие понятия числа. Понятие о действительных числах и действиях над ними.
План доклада:
1. Натуральные числа и дроби.
2. Нуль и отрицательные числа.
3. Рациональные числа и десятичные дроби.
4. Действительные числа и числовая прямая.
5. Действия над действительными числами.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Первыми появились натуральные числа — числа, которые используют при счёте: 1, 2, 3, … Их множество обозначают ℕ. Сумма и произведение натуральных чисел — снова натуральные числа, но вычесть из меньшего числа большее или разделить 3 на 2, оставаясь среди натуральных чисел, нельзя. Потребность измерять длины, массы и время привела к дробям: при измерении единицу делят на равные части. Древние египтяне пользовались в основном дробями с числителем 1: в папирусе Ахмеса, например, 2/5 записано как 1/3 + 1/15. Вавилоняне записывали дроби в шестидесятеричной системе — от неё остались 60 минут в часе и 60 секунд в минуте.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Отрицательные числа встречаются в древнекитайском трактате «Математика в девяти книгах»: при решении систем линейных уравнений положительные числа изображали красными счётными палочками, а отрицательные — чёрными. Индийский математик Брахмагупта сформулировал правила действий с нулём и отрицательными числами, толкуя положительные числа как имущество, а отрицательные — как долг: например, «долг, вычтенный из нуля, становится имуществом», то есть 0 − (−3) = 3. Натуральные числа, противоположные им числа и нуль образуют множество целых чисел ℤ. В нём вычитание выполнимо всегда, а сложение и умножение подчиняются тем же законам, что и для натуральных чисел.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Числа вида m/n, где m — целое, а n — натуральное, называют рациональными; их множество обозначают ℚ. Сумма, разность, произведение и частное рациональных чисел (кроме деления на нуль) — снова рациональные числа. Вычисления с дробями упростились, когда появились десятичные дроби: в Европе их распространил нидерландский учёный С. Стевин книгой «Десятая» (1585). Любое рациональное число записывается конечной или бесконечной периодической десятичной дробью: 1/4 = 0,25, 1/3 = 0,333… = 0,(3), 5/11 = 0,4545… = 0,(45). Верно и обратное: любая периодическая десятичная дробь — запись рационального числа.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Рациональных чисел недостаточно, чтобы выразить длину любого отрезка: ещё в Древней Греции было доказано, что диагональ квадрата со стороной 1, равная √2, не выражается рациональным числом. Числа, которые записываются бесконечными непериодическими десятичными дробями, называют иррациональными: √2 = 1,41421…, ∛2 = 1,25992…, π = 3,14159…, 0,1010010001… (после каждой следующей единицы нулей на один больше). Рациональные и иррациональные числа вместе образуют множество действительных чисел ℝ; натуральные числа — часть целых, целые — часть рациональных, рациональные — часть действительных. Каждому действительному числу соответствует точка числовой прямой, и каждой точке — действительное число. Строгую теорию действительных чисел построил в 1872 году немецкий математик Р. Дедекинд. Он определил действительное число как сечение — разбиение всех рациональных чисел на два класса, при котором каждое число первого класса меньше каждого числа второго. Например, число √2 задаётся сечением, в первом классе которого отрицательные рациональные числа и неотрицательные с квадратом меньше 2, а во втором — положительные рациональные числа с квадратом больше 2.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сложить два иррациональных числа, если их десятичные записи бесконечны? Сумму находят с помощью приближений с недостатком и с избытком. Например, 1,41 &lt; √2 &lt; 1,42 и 1,73 &lt; √3 &lt; 1,74, поэтому 3,14 &lt; √2 + √3 &lt; 3,16. Взяв приближения точнее, 1,414 &lt; √2 &lt; 1,415 и 1,732 &lt; √3 &lt; 1,733, получим 3,146 &lt; √2 + √3 &lt; 3,148. Сумма √2 + √3 — единственное число, которое лежит между суммами всех таких приближений. Так же находят произведение: 1,41 · 1,73 &lt; √2 · √3 &lt; 1,42 · 1,74, то есть 2,4393 &lt; √6 &lt; 2,4708. Для действительных чисел сохраняются переместительный, сочетательный и распределительный законы и свойства неравенств. Корень нечётной степени можно извлечь из любого действительного числа, а корень чётной степени — из любого неотрицательного. Сумма и произведение иррациональных чисел могут оказаться рациональными: (1 + √2) + (1 − √2) = 2, √2 · √8 = 4.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Таким образом, понятие числа расширялось вместе с потребностями практики и самой математики: счёт привёл к натуральным числам, измерение — к дробям, вычитание и учёт долгов — к отрицательным числам и нулю, несоизмеримые отрезки — к иррациональным числам. Рациональные и иррациональные числа вместе образуют множество действительных чисел ℝ, и каждой точке числовой прямой соответствует действительное число. Действия над действительными числами определяют через их десятичные приближения, и при этом сохраняются все привычные законы арифметики; строгое обоснование теории действительных чисел дал в 1872 году Р. Дедекинд.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892040" cy="68580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25880" y="3017520"/>
            <a:ext cx="32461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ru-RU" sz="13000" dirty="0">
                <a:solidFill>
                  <a:srgbClr val="2D649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ℝ</a:t>
            </a:r>
            <a:endParaRPr lang="ru-RU" sz="130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300" b="1" spc="200" kern="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РАБОТА</a:t>
            </a:r>
            <a:endParaRPr lang="ru-RU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097280"/>
            <a:ext cx="40690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ru-RU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понятия числа. Понятие о действительных числах и действиях над ними</a:t>
            </a:r>
            <a:endParaRPr lang="ru-RU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</a:t>
            </a:r>
            <a:endParaRPr lang="ru-RU" sz="1500" dirty="0"/>
          </a:p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6 «Степень с рациональным показателем»</a:t>
            </a:r>
            <a:endParaRPr lang="ru-RU" sz="1500" dirty="0"/>
          </a:p>
        </p:txBody>
      </p:sp>
      <p:sp>
        <p:nvSpPr>
          <p:cNvPr id="7" name="Text 5"/>
          <p:cNvSpPr/>
          <p:nvPr/>
        </p:nvSpPr>
        <p:spPr>
          <a:xfrm>
            <a:off x="5486400" y="640080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2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доклада</a:t>
            </a:r>
            <a:endParaRPr lang="ru-RU" sz="2600" dirty="0"/>
          </a:p>
        </p:txBody>
      </p:sp>
      <p:sp>
        <p:nvSpPr>
          <p:cNvPr id="8" name="Shape 6"/>
          <p:cNvSpPr/>
          <p:nvPr/>
        </p:nvSpPr>
        <p:spPr>
          <a:xfrm>
            <a:off x="5486400" y="1517904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0" y="151790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800" dirty="0"/>
          </a:p>
        </p:txBody>
      </p:sp>
      <p:sp>
        <p:nvSpPr>
          <p:cNvPr id="10" name="Text 8"/>
          <p:cNvSpPr/>
          <p:nvPr/>
        </p:nvSpPr>
        <p:spPr>
          <a:xfrm>
            <a:off x="6172200" y="1463040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и дроби</a:t>
            </a:r>
            <a:endParaRPr lang="ru-RU" sz="1900" dirty="0"/>
          </a:p>
        </p:txBody>
      </p:sp>
      <p:sp>
        <p:nvSpPr>
          <p:cNvPr id="11" name="Shape 9"/>
          <p:cNvSpPr/>
          <p:nvPr/>
        </p:nvSpPr>
        <p:spPr>
          <a:xfrm>
            <a:off x="5486400" y="2414016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0" y="24140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1800" dirty="0"/>
          </a:p>
        </p:txBody>
      </p:sp>
      <p:sp>
        <p:nvSpPr>
          <p:cNvPr id="13" name="Text 11"/>
          <p:cNvSpPr/>
          <p:nvPr/>
        </p:nvSpPr>
        <p:spPr>
          <a:xfrm>
            <a:off x="6172200" y="2359152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и отрицательные числа</a:t>
            </a:r>
            <a:endParaRPr lang="ru-RU" sz="1900" dirty="0"/>
          </a:p>
        </p:txBody>
      </p:sp>
      <p:sp>
        <p:nvSpPr>
          <p:cNvPr id="14" name="Shape 12"/>
          <p:cNvSpPr/>
          <p:nvPr/>
        </p:nvSpPr>
        <p:spPr>
          <a:xfrm>
            <a:off x="5486400" y="3310128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0" y="331012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1800" dirty="0"/>
          </a:p>
        </p:txBody>
      </p:sp>
      <p:sp>
        <p:nvSpPr>
          <p:cNvPr id="16" name="Text 14"/>
          <p:cNvSpPr/>
          <p:nvPr/>
        </p:nvSpPr>
        <p:spPr>
          <a:xfrm>
            <a:off x="6172200" y="3255264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числа и десятичные дроби</a:t>
            </a:r>
            <a:endParaRPr lang="ru-RU" sz="1900" dirty="0"/>
          </a:p>
        </p:txBody>
      </p:sp>
      <p:sp>
        <p:nvSpPr>
          <p:cNvPr id="17" name="Shape 15"/>
          <p:cNvSpPr/>
          <p:nvPr/>
        </p:nvSpPr>
        <p:spPr>
          <a:xfrm>
            <a:off x="5486400" y="4206240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0" y="42062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1800" dirty="0"/>
          </a:p>
        </p:txBody>
      </p:sp>
      <p:sp>
        <p:nvSpPr>
          <p:cNvPr id="19" name="Text 17"/>
          <p:cNvSpPr/>
          <p:nvPr/>
        </p:nvSpPr>
        <p:spPr>
          <a:xfrm>
            <a:off x="6172200" y="4151376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числа и числовая прямая</a:t>
            </a:r>
            <a:endParaRPr lang="ru-RU" sz="1900" dirty="0"/>
          </a:p>
        </p:txBody>
      </p:sp>
      <p:sp>
        <p:nvSpPr>
          <p:cNvPr id="20" name="Shape 18"/>
          <p:cNvSpPr/>
          <p:nvPr/>
        </p:nvSpPr>
        <p:spPr>
          <a:xfrm>
            <a:off x="5486400" y="5102352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0" y="51023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1800" dirty="0"/>
          </a:p>
        </p:txBody>
      </p:sp>
      <p:sp>
        <p:nvSpPr>
          <p:cNvPr id="22" name="Text 20"/>
          <p:cNvSpPr/>
          <p:nvPr/>
        </p:nvSpPr>
        <p:spPr>
          <a:xfrm>
            <a:off x="6172200" y="5047488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над действительными числами</a:t>
            </a:r>
            <a:endParaRPr lang="ru-RU" sz="1900" dirty="0"/>
          </a:p>
        </p:txBody>
      </p:sp>
      <p:sp>
        <p:nvSpPr>
          <p:cNvPr id="23" name="Text 21"/>
          <p:cNvSpPr/>
          <p:nvPr/>
        </p:nvSpPr>
        <p:spPr>
          <a:xfrm>
            <a:off x="548640" y="6382512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0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6 · тема № 3</a:t>
            </a:r>
            <a:endParaRPr lang="ru-RU" sz="1000" dirty="0"/>
          </a:p>
        </p:txBody>
      </p:sp>
      <p:sp>
        <p:nvSpPr>
          <p:cNvPr id="24" name="Text 22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7</a:t>
            </a:r>
            <a:endParaRPr lang="ru-RU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и дроби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6 «Степень с рациональным показателем» · тема № 3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517904"/>
            <a:ext cx="868680" cy="713232"/>
          </a:xfrm>
          <a:prstGeom prst="roundRect">
            <a:avLst>
              <a:gd name="adj" fmla="val 38462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4360" y="1545336"/>
            <a:ext cx="777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33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ℕ</a:t>
            </a:r>
            <a:endParaRPr lang="ru-RU" sz="3300" dirty="0"/>
          </a:p>
        </p:txBody>
      </p:sp>
      <p:sp>
        <p:nvSpPr>
          <p:cNvPr id="11" name="Text 8"/>
          <p:cNvSpPr/>
          <p:nvPr/>
        </p:nvSpPr>
        <p:spPr>
          <a:xfrm>
            <a:off x="1572768" y="1481328"/>
            <a:ext cx="4370832" cy="786384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числа, которые используют при </a:t>
            </a: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счёте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1, 2, 3, …</a:t>
            </a:r>
            <a:endParaRPr lang="ru-RU" sz="1600" dirty="0"/>
          </a:p>
        </p:txBody>
      </p:sp>
      <p:sp>
        <p:nvSpPr>
          <p:cNvPr id="12" name="Shape 9"/>
          <p:cNvSpPr/>
          <p:nvPr/>
        </p:nvSpPr>
        <p:spPr>
          <a:xfrm>
            <a:off x="548640" y="2423160"/>
            <a:ext cx="5394960" cy="621792"/>
          </a:xfrm>
          <a:prstGeom prst="roundRect">
            <a:avLst>
              <a:gd name="adj" fmla="val 17647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85800" y="2496312"/>
            <a:ext cx="5120640" cy="4754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 произведение натуральных чисел — снова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числа</a:t>
            </a:r>
            <a:endParaRPr lang="ru-RU" sz="1500" dirty="0"/>
          </a:p>
        </p:txBody>
      </p:sp>
      <p:sp>
        <p:nvSpPr>
          <p:cNvPr id="14" name="Shape 11"/>
          <p:cNvSpPr/>
          <p:nvPr/>
        </p:nvSpPr>
        <p:spPr>
          <a:xfrm>
            <a:off x="548640" y="3154680"/>
            <a:ext cx="5394960" cy="731520"/>
          </a:xfrm>
          <a:prstGeom prst="roundRect">
            <a:avLst>
              <a:gd name="adj" fmla="val 15000"/>
            </a:avLst>
          </a:prstGeom>
          <a:solidFill>
            <a:srgbClr val="F9E1D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85800" y="3227832"/>
            <a:ext cx="5120640" cy="5852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вычесть из меньшего числа большее или разделить 3 на 2, оставаясь среди натуральных чисел,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</a:t>
            </a:r>
            <a:endParaRPr lang="ru-RU" sz="1500" dirty="0"/>
          </a:p>
        </p:txBody>
      </p:sp>
      <p:sp>
        <p:nvSpPr>
          <p:cNvPr id="16" name="Text 13"/>
          <p:cNvSpPr/>
          <p:nvPr/>
        </p:nvSpPr>
        <p:spPr>
          <a:xfrm>
            <a:off x="548640" y="4041648"/>
            <a:ext cx="5394960" cy="68580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buNone/>
            </a:pP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</a:t>
            </a:r>
            <a:r>
              <a:rPr lang="ru-RU" sz="15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измерять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длины, массы и время привела к </a:t>
            </a:r>
            <a:r>
              <a:rPr lang="ru-RU" sz="15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дробям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при измерении единицу делят на равные части</a:t>
            </a:r>
            <a:endParaRPr lang="ru-RU" sz="1500" dirty="0"/>
          </a:p>
        </p:txBody>
      </p:sp>
      <p:sp>
        <p:nvSpPr>
          <p:cNvPr id="17" name="Shape 14"/>
          <p:cNvSpPr/>
          <p:nvPr/>
        </p:nvSpPr>
        <p:spPr>
          <a:xfrm>
            <a:off x="914400" y="5486400"/>
            <a:ext cx="4572000" cy="91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14400" y="5486400"/>
            <a:ext cx="1828800" cy="91"/>
          </a:xfrm>
          <a:prstGeom prst="line">
            <a:avLst/>
          </a:prstGeom>
          <a:noFill/>
          <a:ln w="76200">
            <a:solidFill>
              <a:srgbClr val="D9711C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14400" y="5367528"/>
            <a:ext cx="91" cy="237744"/>
          </a:xfrm>
          <a:prstGeom prst="line">
            <a:avLst/>
          </a:prstGeom>
          <a:noFill/>
          <a:ln w="25400">
            <a:solidFill>
              <a:srgbClr val="1B273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1828800" y="5367528"/>
            <a:ext cx="91" cy="237744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2743200" y="5367528"/>
            <a:ext cx="91" cy="237744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3657600" y="5367528"/>
            <a:ext cx="91" cy="237744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4572000" y="5367528"/>
            <a:ext cx="91" cy="237744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486400" y="5367528"/>
            <a:ext cx="91" cy="237744"/>
          </a:xfrm>
          <a:prstGeom prst="line">
            <a:avLst/>
          </a:prstGeom>
          <a:noFill/>
          <a:ln w="25400">
            <a:solidFill>
              <a:srgbClr val="1B2733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31520" y="5632704"/>
            <a:ext cx="365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endParaRPr lang="ru-RU" sz="1800" dirty="0"/>
          </a:p>
        </p:txBody>
      </p:sp>
      <p:sp>
        <p:nvSpPr>
          <p:cNvPr id="26" name="Text 23"/>
          <p:cNvSpPr/>
          <p:nvPr/>
        </p:nvSpPr>
        <p:spPr>
          <a:xfrm>
            <a:off x="5303520" y="5632704"/>
            <a:ext cx="365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800" dirty="0"/>
          </a:p>
        </p:txBody>
      </p:sp>
      <p:sp>
        <p:nvSpPr>
          <p:cNvPr id="27" name="Shape 24"/>
          <p:cNvSpPr/>
          <p:nvPr/>
        </p:nvSpPr>
        <p:spPr>
          <a:xfrm>
            <a:off x="1707642" y="5047488"/>
            <a:ext cx="242316" cy="91"/>
          </a:xfrm>
          <a:prstGeom prst="line">
            <a:avLst/>
          </a:prstGeom>
          <a:noFill/>
          <a:ln w="15875">
            <a:solidFill>
              <a:srgbClr val="D9711C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1250442" y="4773168"/>
            <a:ext cx="11567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800" dirty="0"/>
          </a:p>
        </p:txBody>
      </p:sp>
      <p:sp>
        <p:nvSpPr>
          <p:cNvPr id="29" name="Text 26"/>
          <p:cNvSpPr/>
          <p:nvPr/>
        </p:nvSpPr>
        <p:spPr>
          <a:xfrm>
            <a:off x="1250442" y="5061204"/>
            <a:ext cx="11567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ru-RU" sz="1800" dirty="0"/>
          </a:p>
        </p:txBody>
      </p:sp>
      <p:sp>
        <p:nvSpPr>
          <p:cNvPr id="30" name="Text 27"/>
          <p:cNvSpPr/>
          <p:nvPr/>
        </p:nvSpPr>
        <p:spPr>
          <a:xfrm>
            <a:off x="2743200" y="502005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— пять равных частей</a:t>
            </a:r>
            <a:endParaRPr lang="ru-RU" sz="1300" dirty="0"/>
          </a:p>
        </p:txBody>
      </p:sp>
      <p:sp>
        <p:nvSpPr>
          <p:cNvPr id="31" name="Shape 28"/>
          <p:cNvSpPr/>
          <p:nvPr/>
        </p:nvSpPr>
        <p:spPr>
          <a:xfrm>
            <a:off x="6099048" y="1554480"/>
            <a:ext cx="91" cy="4617720"/>
          </a:xfrm>
          <a:prstGeom prst="line">
            <a:avLst/>
          </a:prstGeom>
          <a:noFill/>
          <a:ln w="12700">
            <a:solidFill>
              <a:srgbClr val="C3CFDB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263640" y="1517904"/>
            <a:ext cx="5376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Египет:</a:t>
            </a:r>
            <a:r>
              <a:rPr lang="ru-RU" sz="17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 основном дроби с числителем 1</a:t>
            </a:r>
            <a:endParaRPr lang="ru-RU" sz="1700" dirty="0"/>
          </a:p>
        </p:txBody>
      </p:sp>
      <p:sp>
        <p:nvSpPr>
          <p:cNvPr id="33" name="Text 30"/>
          <p:cNvSpPr/>
          <p:nvPr/>
        </p:nvSpPr>
        <p:spPr>
          <a:xfrm>
            <a:off x="6263640" y="1911096"/>
            <a:ext cx="5376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папирусе Ахмеса</a:t>
            </a:r>
            <a:endParaRPr lang="ru-RU" sz="1400" dirty="0"/>
          </a:p>
        </p:txBody>
      </p:sp>
      <p:sp>
        <p:nvSpPr>
          <p:cNvPr id="34" name="Shape 31"/>
          <p:cNvSpPr/>
          <p:nvPr/>
        </p:nvSpPr>
        <p:spPr>
          <a:xfrm>
            <a:off x="8042148" y="2633472"/>
            <a:ext cx="299466" cy="91"/>
          </a:xfrm>
          <a:prstGeom prst="line">
            <a:avLst/>
          </a:prstGeom>
          <a:noFill/>
          <a:ln w="20638">
            <a:solidFill>
              <a:srgbClr val="1F4E79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584948" y="2221992"/>
            <a:ext cx="12138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700" dirty="0"/>
          </a:p>
        </p:txBody>
      </p:sp>
      <p:sp>
        <p:nvSpPr>
          <p:cNvPr id="36" name="Text 33"/>
          <p:cNvSpPr/>
          <p:nvPr/>
        </p:nvSpPr>
        <p:spPr>
          <a:xfrm>
            <a:off x="7584948" y="2654046"/>
            <a:ext cx="12138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ru-RU" sz="2700" dirty="0"/>
          </a:p>
        </p:txBody>
      </p:sp>
      <p:sp>
        <p:nvSpPr>
          <p:cNvPr id="37" name="Text 34"/>
          <p:cNvSpPr/>
          <p:nvPr/>
        </p:nvSpPr>
        <p:spPr>
          <a:xfrm>
            <a:off x="8433054" y="2400300"/>
            <a:ext cx="5047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</a:t>
            </a:r>
            <a:endParaRPr lang="ru-RU" sz="2700" dirty="0"/>
          </a:p>
        </p:txBody>
      </p:sp>
      <p:sp>
        <p:nvSpPr>
          <p:cNvPr id="38" name="Shape 35"/>
          <p:cNvSpPr/>
          <p:nvPr/>
        </p:nvSpPr>
        <p:spPr>
          <a:xfrm>
            <a:off x="8716518" y="2633472"/>
            <a:ext cx="299466" cy="91"/>
          </a:xfrm>
          <a:prstGeom prst="line">
            <a:avLst/>
          </a:prstGeom>
          <a:noFill/>
          <a:ln w="20638">
            <a:solidFill>
              <a:srgbClr val="1F4E79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8259318" y="2221992"/>
            <a:ext cx="12138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2700" dirty="0"/>
          </a:p>
        </p:txBody>
      </p:sp>
      <p:sp>
        <p:nvSpPr>
          <p:cNvPr id="40" name="Text 37"/>
          <p:cNvSpPr/>
          <p:nvPr/>
        </p:nvSpPr>
        <p:spPr>
          <a:xfrm>
            <a:off x="8259318" y="2654046"/>
            <a:ext cx="12138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2700" dirty="0"/>
          </a:p>
        </p:txBody>
      </p:sp>
      <p:sp>
        <p:nvSpPr>
          <p:cNvPr id="41" name="Text 38"/>
          <p:cNvSpPr/>
          <p:nvPr/>
        </p:nvSpPr>
        <p:spPr>
          <a:xfrm>
            <a:off x="9107424" y="2400300"/>
            <a:ext cx="5047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</a:t>
            </a:r>
            <a:endParaRPr lang="ru-RU" sz="2700" dirty="0"/>
          </a:p>
        </p:txBody>
      </p:sp>
      <p:sp>
        <p:nvSpPr>
          <p:cNvPr id="42" name="Shape 39"/>
          <p:cNvSpPr/>
          <p:nvPr/>
        </p:nvSpPr>
        <p:spPr>
          <a:xfrm>
            <a:off x="9390888" y="2633472"/>
            <a:ext cx="470916" cy="91"/>
          </a:xfrm>
          <a:prstGeom prst="line">
            <a:avLst/>
          </a:prstGeom>
          <a:noFill/>
          <a:ln w="20638">
            <a:solidFill>
              <a:srgbClr val="1F4E79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8933688" y="2221992"/>
            <a:ext cx="13853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2700" dirty="0"/>
          </a:p>
        </p:txBody>
      </p:sp>
      <p:sp>
        <p:nvSpPr>
          <p:cNvPr id="44" name="Text 41"/>
          <p:cNvSpPr/>
          <p:nvPr/>
        </p:nvSpPr>
        <p:spPr>
          <a:xfrm>
            <a:off x="8933688" y="2654046"/>
            <a:ext cx="13853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</a:t>
            </a:r>
            <a:endParaRPr lang="ru-RU" sz="2700" dirty="0"/>
          </a:p>
        </p:txBody>
      </p:sp>
      <p:sp>
        <p:nvSpPr>
          <p:cNvPr id="45" name="Shape 42"/>
          <p:cNvSpPr/>
          <p:nvPr/>
        </p:nvSpPr>
        <p:spPr>
          <a:xfrm>
            <a:off x="6551676" y="3493008"/>
            <a:ext cx="320040" cy="420624"/>
          </a:xfrm>
          <a:prstGeom prst="rect">
            <a:avLst/>
          </a:prstGeom>
          <a:solidFill>
            <a:srgbClr val="BFD7EE"/>
          </a:solidFill>
          <a:ln w="9525">
            <a:solidFill>
              <a:srgbClr val="C3CFDB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6871716" y="3493008"/>
            <a:ext cx="320040" cy="420624"/>
          </a:xfrm>
          <a:prstGeom prst="rect">
            <a:avLst/>
          </a:prstGeom>
          <a:solidFill>
            <a:srgbClr val="BFD7EE"/>
          </a:solidFill>
          <a:ln w="9525">
            <a:solidFill>
              <a:srgbClr val="C3CFDB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7191756" y="3493008"/>
            <a:ext cx="320040" cy="420624"/>
          </a:xfrm>
          <a:prstGeom prst="rect">
            <a:avLst/>
          </a:prstGeom>
          <a:solidFill>
            <a:srgbClr val="BFD7EE"/>
          </a:solidFill>
          <a:ln w="9525">
            <a:solidFill>
              <a:srgbClr val="C3CFDB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7511796" y="3493008"/>
            <a:ext cx="320040" cy="420624"/>
          </a:xfrm>
          <a:prstGeom prst="rect">
            <a:avLst/>
          </a:prstGeom>
          <a:solidFill>
            <a:srgbClr val="BFD7EE"/>
          </a:solidFill>
          <a:ln w="9525">
            <a:solidFill>
              <a:srgbClr val="C3CFDB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7831836" y="3493008"/>
            <a:ext cx="320040" cy="420624"/>
          </a:xfrm>
          <a:prstGeom prst="rect">
            <a:avLst/>
          </a:prstGeom>
          <a:solidFill>
            <a:srgbClr val="BFD7EE"/>
          </a:solidFill>
          <a:ln w="9525">
            <a:solidFill>
              <a:srgbClr val="C3CFDB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8151876" y="3493008"/>
            <a:ext cx="320040" cy="420624"/>
          </a:xfrm>
          <a:prstGeom prst="rect">
            <a:avLst/>
          </a:prstGeom>
          <a:solidFill>
            <a:srgbClr val="FCEBDD"/>
          </a:solidFill>
          <a:ln w="9525">
            <a:solidFill>
              <a:srgbClr val="C3CFDB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8471916" y="3493008"/>
            <a:ext cx="32004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C3CFDB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8791956" y="3493008"/>
            <a:ext cx="32004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C3CFDB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9111996" y="3493008"/>
            <a:ext cx="32004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C3CFDB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9432036" y="3493008"/>
            <a:ext cx="32004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C3CFDB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9752076" y="3493008"/>
            <a:ext cx="32004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C3CFDB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10072116" y="3493008"/>
            <a:ext cx="32004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C3CFDB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10392156" y="3493008"/>
            <a:ext cx="32004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C3CFDB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10712196" y="3493008"/>
            <a:ext cx="32004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C3CFDB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11032236" y="3493008"/>
            <a:ext cx="32004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C3CFDB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7511796" y="3493008"/>
            <a:ext cx="91" cy="420624"/>
          </a:xfrm>
          <a:prstGeom prst="line">
            <a:avLst/>
          </a:prstGeom>
          <a:noFill/>
          <a:ln w="25400">
            <a:solidFill>
              <a:srgbClr val="1F4E79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8471916" y="3493008"/>
            <a:ext cx="91" cy="420624"/>
          </a:xfrm>
          <a:prstGeom prst="line">
            <a:avLst/>
          </a:prstGeom>
          <a:noFill/>
          <a:ln w="25400">
            <a:solidFill>
              <a:srgbClr val="1F4E79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9432036" y="3493008"/>
            <a:ext cx="91" cy="420624"/>
          </a:xfrm>
          <a:prstGeom prst="line">
            <a:avLst/>
          </a:prstGeom>
          <a:noFill/>
          <a:ln w="25400">
            <a:solidFill>
              <a:srgbClr val="1F4E79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10392156" y="3493008"/>
            <a:ext cx="91" cy="420624"/>
          </a:xfrm>
          <a:prstGeom prst="line">
            <a:avLst/>
          </a:prstGeom>
          <a:noFill/>
          <a:ln w="25400">
            <a:solidFill>
              <a:srgbClr val="1F4E79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6551676" y="3493008"/>
            <a:ext cx="4800600" cy="420624"/>
          </a:xfrm>
          <a:prstGeom prst="rect">
            <a:avLst/>
          </a:prstGeom>
          <a:ln w="25400">
            <a:solidFill>
              <a:srgbClr val="1F4E79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6551676" y="3328416"/>
            <a:ext cx="1920240" cy="109728"/>
          </a:xfrm>
          <a:custGeom>
            <a:avLst/>
            <a:gdLst/>
            <a:ahLst/>
            <a:cxnLst/>
            <a:rect l="l" t="t" r="r" b="b"/>
            <a:pathLst>
              <a:path w="1920240" h="109728">
                <a:moveTo>
                  <a:pt x="0" y="109728"/>
                </a:moveTo>
                <a:lnTo>
                  <a:pt x="0" y="0"/>
                </a:lnTo>
                <a:lnTo>
                  <a:pt x="1920240" y="0"/>
                </a:lnTo>
                <a:lnTo>
                  <a:pt x="1920240" y="109728"/>
                </a:lnTo>
              </a:path>
            </a:pathLst>
          </a:custGeom>
          <a:ln w="19050">
            <a:solidFill>
              <a:srgbClr val="1B2733"/>
            </a:solidFill>
            <a:prstDash val="solid"/>
          </a:ln>
        </p:spPr>
      </p:sp>
      <p:sp>
        <p:nvSpPr>
          <p:cNvPr id="66" name="Shape 63"/>
          <p:cNvSpPr/>
          <p:nvPr/>
        </p:nvSpPr>
        <p:spPr>
          <a:xfrm>
            <a:off x="7393813" y="3017520"/>
            <a:ext cx="23596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6936613" y="2758440"/>
            <a:ext cx="1150366" cy="259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700" dirty="0"/>
          </a:p>
        </p:txBody>
      </p:sp>
      <p:sp>
        <p:nvSpPr>
          <p:cNvPr id="68" name="Text 65"/>
          <p:cNvSpPr/>
          <p:nvPr/>
        </p:nvSpPr>
        <p:spPr>
          <a:xfrm>
            <a:off x="6936613" y="3030474"/>
            <a:ext cx="1150366" cy="259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ru-RU" sz="1700" dirty="0"/>
          </a:p>
        </p:txBody>
      </p:sp>
      <p:sp>
        <p:nvSpPr>
          <p:cNvPr id="69" name="Shape 66"/>
          <p:cNvSpPr/>
          <p:nvPr/>
        </p:nvSpPr>
        <p:spPr>
          <a:xfrm>
            <a:off x="6551676" y="3968496"/>
            <a:ext cx="1572768" cy="109728"/>
          </a:xfrm>
          <a:custGeom>
            <a:avLst/>
            <a:gdLst/>
            <a:ahLst/>
            <a:cxnLst/>
            <a:rect l="l" t="t" r="r" b="b"/>
            <a:pathLst>
              <a:path w="1572768" h="109728">
                <a:moveTo>
                  <a:pt x="0" y="0"/>
                </a:moveTo>
                <a:lnTo>
                  <a:pt x="0" y="109728"/>
                </a:lnTo>
                <a:lnTo>
                  <a:pt x="1572768" y="109728"/>
                </a:lnTo>
                <a:lnTo>
                  <a:pt x="1572768" y="0"/>
                </a:lnTo>
              </a:path>
            </a:pathLst>
          </a:custGeom>
          <a:ln w="19050">
            <a:solidFill>
              <a:srgbClr val="1F4E79"/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>
            <a:off x="7233793" y="4370832"/>
            <a:ext cx="235966" cy="91"/>
          </a:xfrm>
          <a:prstGeom prst="line">
            <a:avLst/>
          </a:prstGeom>
          <a:noFill/>
          <a:ln w="15875">
            <a:solidFill>
              <a:srgbClr val="1F4E79"/>
            </a:solidFill>
            <a:prstDash val="solid"/>
          </a:ln>
        </p:spPr>
      </p:sp>
      <p:sp>
        <p:nvSpPr>
          <p:cNvPr id="71" name="Text 68"/>
          <p:cNvSpPr/>
          <p:nvPr/>
        </p:nvSpPr>
        <p:spPr>
          <a:xfrm>
            <a:off x="6776593" y="4111752"/>
            <a:ext cx="1150366" cy="259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700" dirty="0"/>
          </a:p>
        </p:txBody>
      </p:sp>
      <p:sp>
        <p:nvSpPr>
          <p:cNvPr id="72" name="Text 69"/>
          <p:cNvSpPr/>
          <p:nvPr/>
        </p:nvSpPr>
        <p:spPr>
          <a:xfrm>
            <a:off x="6776593" y="4383786"/>
            <a:ext cx="1150366" cy="259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700" dirty="0"/>
          </a:p>
        </p:txBody>
      </p:sp>
      <p:sp>
        <p:nvSpPr>
          <p:cNvPr id="73" name="Shape 70"/>
          <p:cNvSpPr/>
          <p:nvPr/>
        </p:nvSpPr>
        <p:spPr>
          <a:xfrm>
            <a:off x="8179308" y="3968496"/>
            <a:ext cx="292608" cy="109728"/>
          </a:xfrm>
          <a:custGeom>
            <a:avLst/>
            <a:gdLst/>
            <a:ahLst/>
            <a:cxnLst/>
            <a:rect l="l" t="t" r="r" b="b"/>
            <a:pathLst>
              <a:path w="292608" h="109728">
                <a:moveTo>
                  <a:pt x="0" y="0"/>
                </a:moveTo>
                <a:lnTo>
                  <a:pt x="0" y="109728"/>
                </a:lnTo>
                <a:lnTo>
                  <a:pt x="292608" y="109728"/>
                </a:lnTo>
                <a:lnTo>
                  <a:pt x="292608" y="0"/>
                </a:lnTo>
              </a:path>
            </a:pathLst>
          </a:custGeom>
          <a:ln w="19050">
            <a:solidFill>
              <a:srgbClr val="D9711C"/>
            </a:solidFill>
            <a:prstDash val="solid"/>
          </a:ln>
        </p:spPr>
      </p:sp>
      <p:sp>
        <p:nvSpPr>
          <p:cNvPr id="74" name="Shape 71"/>
          <p:cNvSpPr/>
          <p:nvPr/>
        </p:nvSpPr>
        <p:spPr>
          <a:xfrm>
            <a:off x="8185658" y="4370832"/>
            <a:ext cx="343916" cy="91"/>
          </a:xfrm>
          <a:prstGeom prst="line">
            <a:avLst/>
          </a:prstGeom>
          <a:noFill/>
          <a:ln w="15875">
            <a:solidFill>
              <a:srgbClr val="D9711C"/>
            </a:solidFill>
            <a:prstDash val="solid"/>
          </a:ln>
        </p:spPr>
      </p:sp>
      <p:sp>
        <p:nvSpPr>
          <p:cNvPr id="75" name="Text 72"/>
          <p:cNvSpPr/>
          <p:nvPr/>
        </p:nvSpPr>
        <p:spPr>
          <a:xfrm>
            <a:off x="7728458" y="4111752"/>
            <a:ext cx="1258316" cy="259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700" dirty="0"/>
          </a:p>
        </p:txBody>
      </p:sp>
      <p:sp>
        <p:nvSpPr>
          <p:cNvPr id="76" name="Text 73"/>
          <p:cNvSpPr/>
          <p:nvPr/>
        </p:nvSpPr>
        <p:spPr>
          <a:xfrm>
            <a:off x="7728458" y="4383786"/>
            <a:ext cx="1258316" cy="259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</a:t>
            </a:r>
            <a:endParaRPr lang="ru-RU" sz="1700" dirty="0"/>
          </a:p>
        </p:txBody>
      </p:sp>
      <p:sp>
        <p:nvSpPr>
          <p:cNvPr id="77" name="Text 74"/>
          <p:cNvSpPr/>
          <p:nvPr/>
        </p:nvSpPr>
        <p:spPr>
          <a:xfrm>
            <a:off x="6263640" y="4672584"/>
            <a:ext cx="5376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полоса — 15 равных частей, толстые линии делят её на пятые доли</a:t>
            </a:r>
            <a:endParaRPr lang="ru-RU" sz="1300" dirty="0"/>
          </a:p>
        </p:txBody>
      </p:sp>
      <p:sp>
        <p:nvSpPr>
          <p:cNvPr id="78" name="Shape 75"/>
          <p:cNvSpPr/>
          <p:nvPr/>
        </p:nvSpPr>
        <p:spPr>
          <a:xfrm>
            <a:off x="6263640" y="5074920"/>
            <a:ext cx="5376672" cy="1097280"/>
          </a:xfrm>
          <a:prstGeom prst="roundRect">
            <a:avLst>
              <a:gd name="adj" fmla="val 10000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79" name="Shape 76"/>
          <p:cNvSpPr/>
          <p:nvPr/>
        </p:nvSpPr>
        <p:spPr>
          <a:xfrm>
            <a:off x="6446520" y="5193792"/>
            <a:ext cx="859536" cy="85953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D9711C"/>
            </a:solidFill>
            <a:prstDash val="solid"/>
          </a:ln>
        </p:spPr>
      </p:sp>
      <p:sp>
        <p:nvSpPr>
          <p:cNvPr id="80" name="Shape 77"/>
          <p:cNvSpPr/>
          <p:nvPr/>
        </p:nvSpPr>
        <p:spPr>
          <a:xfrm>
            <a:off x="6464808" y="5212080"/>
            <a:ext cx="822960" cy="822960"/>
          </a:xfrm>
          <a:custGeom>
            <a:avLst/>
            <a:gdLst/>
            <a:ahLst/>
            <a:cxnLst/>
            <a:rect l="l" t="t" r="r" b="b"/>
            <a:pathLst>
              <a:path w="822960" h="822960">
                <a:moveTo>
                  <a:pt x="411480" y="82296"/>
                </a:moveTo>
                <a:lnTo>
                  <a:pt x="411480" y="0"/>
                </a:lnTo>
                <a:moveTo>
                  <a:pt x="450668" y="38630"/>
                </a:moveTo>
                <a:lnTo>
                  <a:pt x="454491" y="2254"/>
                </a:lnTo>
                <a:moveTo>
                  <a:pt x="489427" y="44769"/>
                </a:moveTo>
                <a:lnTo>
                  <a:pt x="497032" y="8992"/>
                </a:lnTo>
                <a:moveTo>
                  <a:pt x="527332" y="54925"/>
                </a:moveTo>
                <a:lnTo>
                  <a:pt x="538634" y="20139"/>
                </a:lnTo>
                <a:moveTo>
                  <a:pt x="563967" y="68988"/>
                </a:moveTo>
                <a:lnTo>
                  <a:pt x="578844" y="35574"/>
                </a:lnTo>
                <a:moveTo>
                  <a:pt x="576072" y="126398"/>
                </a:moveTo>
                <a:lnTo>
                  <a:pt x="617220" y="55128"/>
                </a:lnTo>
                <a:moveTo>
                  <a:pt x="631843" y="108176"/>
                </a:moveTo>
                <a:lnTo>
                  <a:pt x="653342" y="78586"/>
                </a:lnTo>
                <a:moveTo>
                  <a:pt x="662340" y="132872"/>
                </a:moveTo>
                <a:lnTo>
                  <a:pt x="686814" y="105691"/>
                </a:lnTo>
                <a:moveTo>
                  <a:pt x="690088" y="160620"/>
                </a:moveTo>
                <a:lnTo>
                  <a:pt x="717269" y="136146"/>
                </a:lnTo>
                <a:moveTo>
                  <a:pt x="714784" y="191117"/>
                </a:moveTo>
                <a:lnTo>
                  <a:pt x="744374" y="169618"/>
                </a:lnTo>
                <a:moveTo>
                  <a:pt x="696562" y="246888"/>
                </a:moveTo>
                <a:lnTo>
                  <a:pt x="767832" y="205740"/>
                </a:lnTo>
                <a:moveTo>
                  <a:pt x="753972" y="258993"/>
                </a:moveTo>
                <a:lnTo>
                  <a:pt x="787386" y="244116"/>
                </a:lnTo>
                <a:moveTo>
                  <a:pt x="768035" y="295628"/>
                </a:moveTo>
                <a:lnTo>
                  <a:pt x="802821" y="284326"/>
                </a:lnTo>
                <a:moveTo>
                  <a:pt x="778191" y="333533"/>
                </a:moveTo>
                <a:lnTo>
                  <a:pt x="813968" y="325928"/>
                </a:lnTo>
                <a:moveTo>
                  <a:pt x="784330" y="372292"/>
                </a:moveTo>
                <a:lnTo>
                  <a:pt x="820706" y="368469"/>
                </a:lnTo>
                <a:moveTo>
                  <a:pt x="740664" y="411480"/>
                </a:moveTo>
                <a:lnTo>
                  <a:pt x="822960" y="411480"/>
                </a:lnTo>
                <a:moveTo>
                  <a:pt x="784330" y="450668"/>
                </a:moveTo>
                <a:lnTo>
                  <a:pt x="820706" y="454491"/>
                </a:lnTo>
                <a:moveTo>
                  <a:pt x="778191" y="489427"/>
                </a:moveTo>
                <a:lnTo>
                  <a:pt x="813968" y="497032"/>
                </a:lnTo>
                <a:moveTo>
                  <a:pt x="768035" y="527332"/>
                </a:moveTo>
                <a:lnTo>
                  <a:pt x="802821" y="538634"/>
                </a:lnTo>
                <a:moveTo>
                  <a:pt x="753972" y="563967"/>
                </a:moveTo>
                <a:lnTo>
                  <a:pt x="787386" y="578844"/>
                </a:lnTo>
                <a:moveTo>
                  <a:pt x="696562" y="576072"/>
                </a:moveTo>
                <a:lnTo>
                  <a:pt x="767832" y="617220"/>
                </a:lnTo>
                <a:moveTo>
                  <a:pt x="714784" y="631843"/>
                </a:moveTo>
                <a:lnTo>
                  <a:pt x="744374" y="653342"/>
                </a:lnTo>
                <a:moveTo>
                  <a:pt x="690088" y="662340"/>
                </a:moveTo>
                <a:lnTo>
                  <a:pt x="717269" y="686814"/>
                </a:lnTo>
                <a:moveTo>
                  <a:pt x="662340" y="690088"/>
                </a:moveTo>
                <a:lnTo>
                  <a:pt x="686814" y="717269"/>
                </a:lnTo>
                <a:moveTo>
                  <a:pt x="631843" y="714784"/>
                </a:moveTo>
                <a:lnTo>
                  <a:pt x="653342" y="744374"/>
                </a:lnTo>
                <a:moveTo>
                  <a:pt x="576072" y="696562"/>
                </a:moveTo>
                <a:lnTo>
                  <a:pt x="617220" y="767832"/>
                </a:lnTo>
                <a:moveTo>
                  <a:pt x="563967" y="753972"/>
                </a:moveTo>
                <a:lnTo>
                  <a:pt x="578844" y="787386"/>
                </a:lnTo>
                <a:moveTo>
                  <a:pt x="527332" y="768035"/>
                </a:moveTo>
                <a:lnTo>
                  <a:pt x="538634" y="802821"/>
                </a:lnTo>
                <a:moveTo>
                  <a:pt x="489427" y="778191"/>
                </a:moveTo>
                <a:lnTo>
                  <a:pt x="497032" y="813968"/>
                </a:lnTo>
                <a:moveTo>
                  <a:pt x="450668" y="784330"/>
                </a:moveTo>
                <a:lnTo>
                  <a:pt x="454491" y="820706"/>
                </a:lnTo>
                <a:moveTo>
                  <a:pt x="411480" y="740664"/>
                </a:moveTo>
                <a:lnTo>
                  <a:pt x="411480" y="822960"/>
                </a:lnTo>
                <a:moveTo>
                  <a:pt x="372292" y="784330"/>
                </a:moveTo>
                <a:lnTo>
                  <a:pt x="368469" y="820706"/>
                </a:lnTo>
                <a:moveTo>
                  <a:pt x="333533" y="778191"/>
                </a:moveTo>
                <a:lnTo>
                  <a:pt x="325928" y="813968"/>
                </a:lnTo>
                <a:moveTo>
                  <a:pt x="295628" y="768035"/>
                </a:moveTo>
                <a:lnTo>
                  <a:pt x="284326" y="802821"/>
                </a:lnTo>
                <a:moveTo>
                  <a:pt x="258993" y="753972"/>
                </a:moveTo>
                <a:lnTo>
                  <a:pt x="244116" y="787386"/>
                </a:lnTo>
                <a:moveTo>
                  <a:pt x="246888" y="696562"/>
                </a:moveTo>
                <a:lnTo>
                  <a:pt x="205740" y="767832"/>
                </a:lnTo>
                <a:moveTo>
                  <a:pt x="191117" y="714784"/>
                </a:moveTo>
                <a:lnTo>
                  <a:pt x="169618" y="744374"/>
                </a:lnTo>
                <a:moveTo>
                  <a:pt x="160620" y="690088"/>
                </a:moveTo>
                <a:lnTo>
                  <a:pt x="136146" y="717269"/>
                </a:lnTo>
                <a:moveTo>
                  <a:pt x="132872" y="662340"/>
                </a:moveTo>
                <a:lnTo>
                  <a:pt x="105691" y="686814"/>
                </a:lnTo>
                <a:moveTo>
                  <a:pt x="108176" y="631843"/>
                </a:moveTo>
                <a:lnTo>
                  <a:pt x="78586" y="653342"/>
                </a:lnTo>
                <a:moveTo>
                  <a:pt x="126398" y="576072"/>
                </a:moveTo>
                <a:lnTo>
                  <a:pt x="55128" y="617220"/>
                </a:lnTo>
                <a:moveTo>
                  <a:pt x="68988" y="563967"/>
                </a:moveTo>
                <a:lnTo>
                  <a:pt x="35574" y="578844"/>
                </a:lnTo>
                <a:moveTo>
                  <a:pt x="54925" y="527332"/>
                </a:moveTo>
                <a:lnTo>
                  <a:pt x="20139" y="538634"/>
                </a:lnTo>
                <a:moveTo>
                  <a:pt x="44769" y="489427"/>
                </a:moveTo>
                <a:lnTo>
                  <a:pt x="8992" y="497032"/>
                </a:lnTo>
                <a:moveTo>
                  <a:pt x="38630" y="450668"/>
                </a:moveTo>
                <a:lnTo>
                  <a:pt x="2254" y="454491"/>
                </a:lnTo>
                <a:moveTo>
                  <a:pt x="82296" y="411480"/>
                </a:moveTo>
                <a:lnTo>
                  <a:pt x="0" y="411480"/>
                </a:lnTo>
                <a:moveTo>
                  <a:pt x="38630" y="372292"/>
                </a:moveTo>
                <a:lnTo>
                  <a:pt x="2254" y="368469"/>
                </a:lnTo>
                <a:moveTo>
                  <a:pt x="44769" y="333533"/>
                </a:moveTo>
                <a:lnTo>
                  <a:pt x="8992" y="325928"/>
                </a:lnTo>
                <a:moveTo>
                  <a:pt x="54925" y="295628"/>
                </a:moveTo>
                <a:lnTo>
                  <a:pt x="20139" y="284326"/>
                </a:lnTo>
                <a:moveTo>
                  <a:pt x="68988" y="258993"/>
                </a:moveTo>
                <a:lnTo>
                  <a:pt x="35574" y="244116"/>
                </a:lnTo>
                <a:moveTo>
                  <a:pt x="126398" y="246888"/>
                </a:moveTo>
                <a:lnTo>
                  <a:pt x="55128" y="205740"/>
                </a:lnTo>
                <a:moveTo>
                  <a:pt x="108176" y="191117"/>
                </a:moveTo>
                <a:lnTo>
                  <a:pt x="78586" y="169618"/>
                </a:lnTo>
                <a:moveTo>
                  <a:pt x="132872" y="160620"/>
                </a:moveTo>
                <a:lnTo>
                  <a:pt x="105691" y="136146"/>
                </a:lnTo>
                <a:moveTo>
                  <a:pt x="160620" y="132872"/>
                </a:moveTo>
                <a:lnTo>
                  <a:pt x="136146" y="105691"/>
                </a:lnTo>
                <a:moveTo>
                  <a:pt x="191117" y="108176"/>
                </a:moveTo>
                <a:lnTo>
                  <a:pt x="169618" y="78586"/>
                </a:lnTo>
                <a:moveTo>
                  <a:pt x="246888" y="126398"/>
                </a:moveTo>
                <a:lnTo>
                  <a:pt x="205740" y="55128"/>
                </a:lnTo>
                <a:moveTo>
                  <a:pt x="258993" y="68988"/>
                </a:moveTo>
                <a:lnTo>
                  <a:pt x="244116" y="35574"/>
                </a:lnTo>
                <a:moveTo>
                  <a:pt x="295628" y="54925"/>
                </a:moveTo>
                <a:lnTo>
                  <a:pt x="284326" y="20139"/>
                </a:lnTo>
                <a:moveTo>
                  <a:pt x="333533" y="44769"/>
                </a:moveTo>
                <a:lnTo>
                  <a:pt x="325928" y="8992"/>
                </a:lnTo>
                <a:moveTo>
                  <a:pt x="372292" y="38630"/>
                </a:moveTo>
                <a:lnTo>
                  <a:pt x="368469" y="2254"/>
                </a:lnTo>
              </a:path>
            </a:pathLst>
          </a:custGeom>
          <a:ln w="9525">
            <a:solidFill>
              <a:srgbClr val="1B2733"/>
            </a:solidFill>
            <a:prstDash val="solid"/>
          </a:ln>
        </p:spPr>
      </p:sp>
      <p:sp>
        <p:nvSpPr>
          <p:cNvPr id="81" name="Shape 78"/>
          <p:cNvSpPr/>
          <p:nvPr/>
        </p:nvSpPr>
        <p:spPr>
          <a:xfrm>
            <a:off x="6876288" y="5312664"/>
            <a:ext cx="91" cy="310896"/>
          </a:xfrm>
          <a:prstGeom prst="line">
            <a:avLst/>
          </a:prstGeom>
          <a:noFill/>
          <a:ln w="25400">
            <a:solidFill>
              <a:srgbClr val="1B2733"/>
            </a:solidFill>
            <a:prstDash val="solid"/>
          </a:ln>
        </p:spPr>
      </p:sp>
      <p:sp>
        <p:nvSpPr>
          <p:cNvPr id="82" name="Shape 79"/>
          <p:cNvSpPr/>
          <p:nvPr/>
        </p:nvSpPr>
        <p:spPr>
          <a:xfrm>
            <a:off x="6876288" y="5623560"/>
            <a:ext cx="219456" cy="91"/>
          </a:xfrm>
          <a:prstGeom prst="line">
            <a:avLst/>
          </a:prstGeom>
          <a:noFill/>
          <a:ln w="31750">
            <a:solidFill>
              <a:srgbClr val="1B2733"/>
            </a:solidFill>
            <a:prstDash val="solid"/>
          </a:ln>
        </p:spPr>
      </p:sp>
      <p:sp>
        <p:nvSpPr>
          <p:cNvPr id="83" name="Text 80"/>
          <p:cNvSpPr/>
          <p:nvPr/>
        </p:nvSpPr>
        <p:spPr>
          <a:xfrm>
            <a:off x="7498080" y="5120640"/>
            <a:ext cx="4069080" cy="100584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ru-RU" sz="15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Вавилон: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дроби — в </a:t>
            </a:r>
            <a:r>
              <a:rPr lang="ru-RU" sz="15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шестидесятеричной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системе</a:t>
            </a:r>
            <a:endParaRPr lang="ru-RU" sz="1500" dirty="0"/>
          </a:p>
          <a:p>
            <a:pPr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неё остались 60 минут в часе и 60 секунд в минуте</a:t>
            </a:r>
            <a:endParaRPr lang="ru-RU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и отрицательные числа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6 «Степень с рациональным показателем» · тема № 3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517904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Китай:</a:t>
            </a:r>
            <a:r>
              <a:rPr lang="ru-RU" sz="17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«Математика в девяти книгах»</a:t>
            </a:r>
            <a:endParaRPr lang="ru-RU" sz="1700" dirty="0"/>
          </a:p>
        </p:txBody>
      </p:sp>
      <p:sp>
        <p:nvSpPr>
          <p:cNvPr id="10" name="Text 7"/>
          <p:cNvSpPr/>
          <p:nvPr/>
        </p:nvSpPr>
        <p:spPr>
          <a:xfrm>
            <a:off x="548640" y="1920240"/>
            <a:ext cx="5394960" cy="56692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buNone/>
            </a:pP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систем линейных уравнений числа изображали </a:t>
            </a:r>
            <a:r>
              <a:rPr lang="ru-RU" sz="15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счётными палочками</a:t>
            </a:r>
            <a:endParaRPr lang="ru-RU" sz="1500" dirty="0"/>
          </a:p>
        </p:txBody>
      </p:sp>
      <p:sp>
        <p:nvSpPr>
          <p:cNvPr id="11" name="Shape 8"/>
          <p:cNvSpPr/>
          <p:nvPr/>
        </p:nvSpPr>
        <p:spPr>
          <a:xfrm>
            <a:off x="548640" y="2578608"/>
            <a:ext cx="539496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472184" y="2724912"/>
            <a:ext cx="73152" cy="658368"/>
          </a:xfrm>
          <a:prstGeom prst="rect">
            <a:avLst/>
          </a:prstGeom>
          <a:solidFill>
            <a:srgbClr val="C0392B"/>
          </a:solidFill>
          <a:ln w="6350">
            <a:solidFill>
              <a:srgbClr val="C0392B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673352" y="2724912"/>
            <a:ext cx="73152" cy="658368"/>
          </a:xfrm>
          <a:prstGeom prst="rect">
            <a:avLst/>
          </a:prstGeom>
          <a:solidFill>
            <a:srgbClr val="C0392B"/>
          </a:solidFill>
          <a:ln w="6350">
            <a:solidFill>
              <a:srgbClr val="C0392B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874520" y="2724912"/>
            <a:ext cx="73152" cy="658368"/>
          </a:xfrm>
          <a:prstGeom prst="rect">
            <a:avLst/>
          </a:prstGeom>
          <a:solidFill>
            <a:srgbClr val="C0392B"/>
          </a:solidFill>
          <a:ln w="6350">
            <a:solidFill>
              <a:srgbClr val="C0392B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2075688" y="2724912"/>
            <a:ext cx="73152" cy="658368"/>
          </a:xfrm>
          <a:prstGeom prst="rect">
            <a:avLst/>
          </a:prstGeom>
          <a:solidFill>
            <a:srgbClr val="C0392B"/>
          </a:solidFill>
          <a:ln w="6350">
            <a:solidFill>
              <a:srgbClr val="C0392B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2276856" y="2724912"/>
            <a:ext cx="73152" cy="658368"/>
          </a:xfrm>
          <a:prstGeom prst="rect">
            <a:avLst/>
          </a:prstGeom>
          <a:solidFill>
            <a:srgbClr val="C0392B"/>
          </a:solidFill>
          <a:ln w="6350">
            <a:solidFill>
              <a:srgbClr val="C0392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57784" y="3483864"/>
            <a:ext cx="2670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C03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— </a:t>
            </a:r>
            <a:r>
              <a:rPr lang="ru-RU" sz="1400" b="1" dirty="0">
                <a:solidFill>
                  <a:srgbClr val="C03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</a:t>
            </a:r>
            <a:endParaRPr lang="ru-RU" sz="1400" dirty="0"/>
          </a:p>
        </p:txBody>
      </p:sp>
      <p:sp>
        <p:nvSpPr>
          <p:cNvPr id="18" name="Shape 15"/>
          <p:cNvSpPr/>
          <p:nvPr/>
        </p:nvSpPr>
        <p:spPr>
          <a:xfrm>
            <a:off x="4178808" y="2724912"/>
            <a:ext cx="73152" cy="658368"/>
          </a:xfrm>
          <a:prstGeom prst="rect">
            <a:avLst/>
          </a:prstGeom>
          <a:solidFill>
            <a:srgbClr val="1B2733"/>
          </a:solidFill>
          <a:ln w="6350">
            <a:solidFill>
              <a:srgbClr val="1B273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379976" y="2724912"/>
            <a:ext cx="73152" cy="658368"/>
          </a:xfrm>
          <a:prstGeom prst="rect">
            <a:avLst/>
          </a:prstGeom>
          <a:solidFill>
            <a:srgbClr val="1B2733"/>
          </a:solidFill>
          <a:ln w="6350">
            <a:solidFill>
              <a:srgbClr val="1B273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581144" y="2724912"/>
            <a:ext cx="73152" cy="658368"/>
          </a:xfrm>
          <a:prstGeom prst="rect">
            <a:avLst/>
          </a:prstGeom>
          <a:solidFill>
            <a:srgbClr val="1B2733"/>
          </a:solidFill>
          <a:ln w="6350">
            <a:solidFill>
              <a:srgbClr val="1B273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4782312" y="2724912"/>
            <a:ext cx="73152" cy="658368"/>
          </a:xfrm>
          <a:prstGeom prst="rect">
            <a:avLst/>
          </a:prstGeom>
          <a:solidFill>
            <a:srgbClr val="1B2733"/>
          </a:solidFill>
          <a:ln w="6350">
            <a:solidFill>
              <a:srgbClr val="1B2733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983480" y="2724912"/>
            <a:ext cx="73152" cy="658368"/>
          </a:xfrm>
          <a:prstGeom prst="rect">
            <a:avLst/>
          </a:prstGeom>
          <a:solidFill>
            <a:srgbClr val="1B2733"/>
          </a:solidFill>
          <a:ln w="6350">
            <a:solidFill>
              <a:srgbClr val="1B2733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264408" y="3483864"/>
            <a:ext cx="2670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— </a:t>
            </a:r>
            <a:r>
              <a:rPr lang="ru-RU" sz="14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</a:t>
            </a:r>
            <a:endParaRPr lang="ru-RU" sz="1400" dirty="0"/>
          </a:p>
        </p:txBody>
      </p:sp>
      <p:sp>
        <p:nvSpPr>
          <p:cNvPr id="24" name="Text 21"/>
          <p:cNvSpPr/>
          <p:nvPr/>
        </p:nvSpPr>
        <p:spPr>
          <a:xfrm>
            <a:off x="548640" y="4041648"/>
            <a:ext cx="5394960" cy="59436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buNone/>
            </a:pP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математик </a:t>
            </a:r>
            <a:r>
              <a:rPr lang="ru-RU" sz="15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Брахмагупта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сформулировал правила действий с </a:t>
            </a:r>
            <a:r>
              <a:rPr lang="ru-RU" sz="15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нулём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5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отрицательными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числами</a:t>
            </a:r>
            <a:endParaRPr lang="ru-RU" sz="1500" dirty="0"/>
          </a:p>
        </p:txBody>
      </p:sp>
      <p:sp>
        <p:nvSpPr>
          <p:cNvPr id="25" name="Shape 22"/>
          <p:cNvSpPr/>
          <p:nvPr/>
        </p:nvSpPr>
        <p:spPr>
          <a:xfrm>
            <a:off x="548640" y="4709160"/>
            <a:ext cx="2697480" cy="457200"/>
          </a:xfrm>
          <a:prstGeom prst="roundRect">
            <a:avLst>
              <a:gd name="adj" fmla="val 50000"/>
            </a:avLst>
          </a:prstGeom>
          <a:solidFill>
            <a:srgbClr val="E3F1E4"/>
          </a:solidFill>
          <a:ln w="15875">
            <a:solidFill>
              <a:srgbClr val="2E7D32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4736592"/>
            <a:ext cx="2606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— </a:t>
            </a:r>
            <a:r>
              <a:rPr lang="ru-RU" sz="14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имущество</a:t>
            </a:r>
            <a:endParaRPr lang="ru-RU" sz="1400" dirty="0"/>
          </a:p>
        </p:txBody>
      </p:sp>
      <p:sp>
        <p:nvSpPr>
          <p:cNvPr id="27" name="Shape 24"/>
          <p:cNvSpPr/>
          <p:nvPr/>
        </p:nvSpPr>
        <p:spPr>
          <a:xfrm>
            <a:off x="3355848" y="4709160"/>
            <a:ext cx="2587752" cy="457200"/>
          </a:xfrm>
          <a:prstGeom prst="roundRect">
            <a:avLst>
              <a:gd name="adj" fmla="val 50000"/>
            </a:avLst>
          </a:prstGeom>
          <a:solidFill>
            <a:srgbClr val="F9E1DE"/>
          </a:solidFill>
          <a:ln w="15875">
            <a:solidFill>
              <a:srgbClr val="C0392B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3401568" y="4736592"/>
            <a:ext cx="2496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— </a:t>
            </a:r>
            <a:r>
              <a:rPr lang="ru-RU" sz="14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</a:t>
            </a:r>
            <a:endParaRPr lang="ru-RU" sz="1400" dirty="0"/>
          </a:p>
        </p:txBody>
      </p:sp>
      <p:sp>
        <p:nvSpPr>
          <p:cNvPr id="29" name="Shape 26"/>
          <p:cNvSpPr/>
          <p:nvPr/>
        </p:nvSpPr>
        <p:spPr>
          <a:xfrm>
            <a:off x="548640" y="5349240"/>
            <a:ext cx="5394960" cy="822960"/>
          </a:xfrm>
          <a:prstGeom prst="roundRect">
            <a:avLst>
              <a:gd name="adj" fmla="val 13333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85800" y="5422392"/>
            <a:ext cx="5120640" cy="6766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«долг, вычтенный из нуля, становится имуществом»</a:t>
            </a:r>
            <a:endParaRPr lang="ru-RU" sz="1700" dirty="0"/>
          </a:p>
        </p:txBody>
      </p:sp>
      <p:sp>
        <p:nvSpPr>
          <p:cNvPr id="31" name="Shape 28"/>
          <p:cNvSpPr/>
          <p:nvPr/>
        </p:nvSpPr>
        <p:spPr>
          <a:xfrm>
            <a:off x="6099048" y="1554480"/>
            <a:ext cx="91" cy="4617720"/>
          </a:xfrm>
          <a:prstGeom prst="line">
            <a:avLst/>
          </a:prstGeom>
          <a:noFill/>
          <a:ln w="12700">
            <a:solidFill>
              <a:srgbClr val="C3CFDB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483096" y="2834640"/>
            <a:ext cx="2468880" cy="91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8951976" y="2834640"/>
            <a:ext cx="2468880" cy="91"/>
          </a:xfrm>
          <a:prstGeom prst="line">
            <a:avLst/>
          </a:prstGeom>
          <a:noFill/>
          <a:ln w="38100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34" name="Shape 31"/>
          <p:cNvSpPr/>
          <p:nvPr/>
        </p:nvSpPr>
        <p:spPr>
          <a:xfrm>
            <a:off x="6665976" y="2770632"/>
            <a:ext cx="91" cy="128016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437376" y="2953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−5</a:t>
            </a:r>
            <a:endParaRPr lang="ru-RU" sz="1500" dirty="0"/>
          </a:p>
        </p:txBody>
      </p:sp>
      <p:sp>
        <p:nvSpPr>
          <p:cNvPr id="36" name="Shape 33"/>
          <p:cNvSpPr/>
          <p:nvPr/>
        </p:nvSpPr>
        <p:spPr>
          <a:xfrm>
            <a:off x="7123176" y="2770632"/>
            <a:ext cx="91" cy="128016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894576" y="2953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−4</a:t>
            </a:r>
            <a:endParaRPr lang="ru-RU" sz="1500" dirty="0"/>
          </a:p>
        </p:txBody>
      </p:sp>
      <p:sp>
        <p:nvSpPr>
          <p:cNvPr id="38" name="Shape 35"/>
          <p:cNvSpPr/>
          <p:nvPr/>
        </p:nvSpPr>
        <p:spPr>
          <a:xfrm>
            <a:off x="7580376" y="2770632"/>
            <a:ext cx="91" cy="128016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7351776" y="2953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−3</a:t>
            </a:r>
            <a:endParaRPr lang="ru-RU" sz="1500" dirty="0"/>
          </a:p>
        </p:txBody>
      </p:sp>
      <p:sp>
        <p:nvSpPr>
          <p:cNvPr id="40" name="Shape 37"/>
          <p:cNvSpPr/>
          <p:nvPr/>
        </p:nvSpPr>
        <p:spPr>
          <a:xfrm>
            <a:off x="8037576" y="2770632"/>
            <a:ext cx="91" cy="128016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7808976" y="2953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−2</a:t>
            </a:r>
            <a:endParaRPr lang="ru-RU" sz="1500" dirty="0"/>
          </a:p>
        </p:txBody>
      </p:sp>
      <p:sp>
        <p:nvSpPr>
          <p:cNvPr id="42" name="Shape 39"/>
          <p:cNvSpPr/>
          <p:nvPr/>
        </p:nvSpPr>
        <p:spPr>
          <a:xfrm>
            <a:off x="8494776" y="2770632"/>
            <a:ext cx="91" cy="128016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8266176" y="2953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−1</a:t>
            </a:r>
            <a:endParaRPr lang="ru-RU" sz="1500" dirty="0"/>
          </a:p>
        </p:txBody>
      </p:sp>
      <p:sp>
        <p:nvSpPr>
          <p:cNvPr id="44" name="Shape 41"/>
          <p:cNvSpPr/>
          <p:nvPr/>
        </p:nvSpPr>
        <p:spPr>
          <a:xfrm>
            <a:off x="8951976" y="2770632"/>
            <a:ext cx="91" cy="128016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8723376" y="2953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endParaRPr lang="ru-RU" sz="1500" dirty="0"/>
          </a:p>
        </p:txBody>
      </p:sp>
      <p:sp>
        <p:nvSpPr>
          <p:cNvPr id="46" name="Shape 43"/>
          <p:cNvSpPr/>
          <p:nvPr/>
        </p:nvSpPr>
        <p:spPr>
          <a:xfrm>
            <a:off x="9409176" y="2770632"/>
            <a:ext cx="91" cy="128016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9180576" y="2953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500" dirty="0"/>
          </a:p>
        </p:txBody>
      </p:sp>
      <p:sp>
        <p:nvSpPr>
          <p:cNvPr id="48" name="Shape 45"/>
          <p:cNvSpPr/>
          <p:nvPr/>
        </p:nvSpPr>
        <p:spPr>
          <a:xfrm>
            <a:off x="9866376" y="2770632"/>
            <a:ext cx="91" cy="128016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9637776" y="2953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500" dirty="0"/>
          </a:p>
        </p:txBody>
      </p:sp>
      <p:sp>
        <p:nvSpPr>
          <p:cNvPr id="50" name="Shape 47"/>
          <p:cNvSpPr/>
          <p:nvPr/>
        </p:nvSpPr>
        <p:spPr>
          <a:xfrm>
            <a:off x="10323576" y="2770632"/>
            <a:ext cx="91" cy="128016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10094976" y="2953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500" dirty="0"/>
          </a:p>
        </p:txBody>
      </p:sp>
      <p:sp>
        <p:nvSpPr>
          <p:cNvPr id="52" name="Shape 49"/>
          <p:cNvSpPr/>
          <p:nvPr/>
        </p:nvSpPr>
        <p:spPr>
          <a:xfrm>
            <a:off x="10780776" y="2770632"/>
            <a:ext cx="91" cy="128016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10552176" y="2953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ru-RU" sz="1500" dirty="0"/>
          </a:p>
        </p:txBody>
      </p:sp>
      <p:sp>
        <p:nvSpPr>
          <p:cNvPr id="54" name="Shape 51"/>
          <p:cNvSpPr/>
          <p:nvPr/>
        </p:nvSpPr>
        <p:spPr>
          <a:xfrm>
            <a:off x="11237976" y="2770632"/>
            <a:ext cx="91" cy="128016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11009376" y="2953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ru-RU" sz="1500" dirty="0"/>
          </a:p>
        </p:txBody>
      </p:sp>
      <p:sp>
        <p:nvSpPr>
          <p:cNvPr id="56" name="Text 53"/>
          <p:cNvSpPr/>
          <p:nvPr/>
        </p:nvSpPr>
        <p:spPr>
          <a:xfrm>
            <a:off x="6757416" y="1627632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C03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</a:t>
            </a:r>
            <a:endParaRPr lang="ru-RU" sz="1700" dirty="0"/>
          </a:p>
        </p:txBody>
      </p:sp>
      <p:sp>
        <p:nvSpPr>
          <p:cNvPr id="57" name="Text 54"/>
          <p:cNvSpPr/>
          <p:nvPr/>
        </p:nvSpPr>
        <p:spPr>
          <a:xfrm>
            <a:off x="9866376" y="1627632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имущество</a:t>
            </a:r>
            <a:endParaRPr lang="ru-RU" sz="1700" dirty="0"/>
          </a:p>
        </p:txBody>
      </p:sp>
      <p:sp>
        <p:nvSpPr>
          <p:cNvPr id="58" name="Shape 55"/>
          <p:cNvSpPr/>
          <p:nvPr/>
        </p:nvSpPr>
        <p:spPr>
          <a:xfrm>
            <a:off x="7580376" y="2084832"/>
            <a:ext cx="2697480" cy="658368"/>
          </a:xfrm>
          <a:custGeom>
            <a:avLst/>
            <a:gdLst/>
            <a:ahLst/>
            <a:cxnLst/>
            <a:rect l="l" t="t" r="r" b="b"/>
            <a:pathLst>
              <a:path w="2697480" h="658368">
                <a:moveTo>
                  <a:pt x="0" y="658368"/>
                </a:moveTo>
                <a:lnTo>
                  <a:pt x="67437" y="606713"/>
                </a:lnTo>
                <a:lnTo>
                  <a:pt x="134874" y="555377"/>
                </a:lnTo>
                <a:lnTo>
                  <a:pt x="202311" y="504675"/>
                </a:lnTo>
                <a:lnTo>
                  <a:pt x="269748" y="454921"/>
                </a:lnTo>
                <a:lnTo>
                  <a:pt x="337185" y="406421"/>
                </a:lnTo>
                <a:lnTo>
                  <a:pt x="404622" y="359475"/>
                </a:lnTo>
                <a:lnTo>
                  <a:pt x="472059" y="314372"/>
                </a:lnTo>
                <a:lnTo>
                  <a:pt x="539496" y="271389"/>
                </a:lnTo>
                <a:lnTo>
                  <a:pt x="606933" y="230792"/>
                </a:lnTo>
                <a:lnTo>
                  <a:pt x="674370" y="192832"/>
                </a:lnTo>
                <a:lnTo>
                  <a:pt x="741807" y="157741"/>
                </a:lnTo>
                <a:lnTo>
                  <a:pt x="809244" y="125737"/>
                </a:lnTo>
                <a:lnTo>
                  <a:pt x="876681" y="97017"/>
                </a:lnTo>
                <a:lnTo>
                  <a:pt x="944118" y="71758"/>
                </a:lnTo>
                <a:lnTo>
                  <a:pt x="1011555" y="50115"/>
                </a:lnTo>
                <a:lnTo>
                  <a:pt x="1078992" y="32223"/>
                </a:lnTo>
                <a:lnTo>
                  <a:pt x="1146429" y="18191"/>
                </a:lnTo>
                <a:lnTo>
                  <a:pt x="1213866" y="8106"/>
                </a:lnTo>
                <a:lnTo>
                  <a:pt x="1281303" y="2030"/>
                </a:lnTo>
                <a:lnTo>
                  <a:pt x="1348740" y="0"/>
                </a:lnTo>
                <a:lnTo>
                  <a:pt x="1416177" y="2030"/>
                </a:lnTo>
                <a:lnTo>
                  <a:pt x="1483614" y="8106"/>
                </a:lnTo>
                <a:lnTo>
                  <a:pt x="1551051" y="18191"/>
                </a:lnTo>
                <a:lnTo>
                  <a:pt x="1618488" y="32223"/>
                </a:lnTo>
                <a:lnTo>
                  <a:pt x="1685925" y="50115"/>
                </a:lnTo>
                <a:lnTo>
                  <a:pt x="1753362" y="71758"/>
                </a:lnTo>
                <a:lnTo>
                  <a:pt x="1820799" y="97017"/>
                </a:lnTo>
                <a:lnTo>
                  <a:pt x="1888236" y="125737"/>
                </a:lnTo>
                <a:lnTo>
                  <a:pt x="1955673" y="157741"/>
                </a:lnTo>
                <a:lnTo>
                  <a:pt x="2023110" y="192832"/>
                </a:lnTo>
                <a:lnTo>
                  <a:pt x="2090547" y="230792"/>
                </a:lnTo>
                <a:lnTo>
                  <a:pt x="2157984" y="271389"/>
                </a:lnTo>
                <a:lnTo>
                  <a:pt x="2225421" y="314372"/>
                </a:lnTo>
                <a:lnTo>
                  <a:pt x="2292858" y="359475"/>
                </a:lnTo>
                <a:lnTo>
                  <a:pt x="2360295" y="406421"/>
                </a:lnTo>
                <a:lnTo>
                  <a:pt x="2427732" y="454921"/>
                </a:lnTo>
                <a:lnTo>
                  <a:pt x="2495169" y="504675"/>
                </a:lnTo>
                <a:lnTo>
                  <a:pt x="2562606" y="555377"/>
                </a:lnTo>
                <a:lnTo>
                  <a:pt x="2630043" y="606713"/>
                </a:lnTo>
                <a:lnTo>
                  <a:pt x="2697480" y="658368"/>
                </a:lnTo>
              </a:path>
            </a:pathLst>
          </a:custGeom>
          <a:ln w="25400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59" name="Text 56"/>
          <p:cNvSpPr/>
          <p:nvPr/>
        </p:nvSpPr>
        <p:spPr>
          <a:xfrm>
            <a:off x="7946136" y="1737360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0 − (−3) = 3</a:t>
            </a:r>
            <a:endParaRPr lang="ru-RU" sz="2000" dirty="0"/>
          </a:p>
        </p:txBody>
      </p:sp>
      <p:sp>
        <p:nvSpPr>
          <p:cNvPr id="60" name="Shape 57"/>
          <p:cNvSpPr/>
          <p:nvPr/>
        </p:nvSpPr>
        <p:spPr>
          <a:xfrm>
            <a:off x="7507224" y="2761488"/>
            <a:ext cx="146304" cy="146304"/>
          </a:xfrm>
          <a:prstGeom prst="ellipse">
            <a:avLst/>
          </a:prstGeom>
          <a:solidFill>
            <a:srgbClr val="C0392B"/>
          </a:solidFill>
          <a:ln w="19050">
            <a:solidFill>
              <a:srgbClr val="C0392B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10250424" y="2761488"/>
            <a:ext cx="146304" cy="146304"/>
          </a:xfrm>
          <a:prstGeom prst="ellipse">
            <a:avLst/>
          </a:prstGeom>
          <a:solidFill>
            <a:srgbClr val="2E7D32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62" name="Shape 59"/>
          <p:cNvSpPr/>
          <p:nvPr/>
        </p:nvSpPr>
        <p:spPr>
          <a:xfrm>
            <a:off x="6263640" y="3456432"/>
            <a:ext cx="5376672" cy="1298448"/>
          </a:xfrm>
          <a:prstGeom prst="roundRect">
            <a:avLst>
              <a:gd name="adj" fmla="val 8451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63" name="Shape 60"/>
          <p:cNvSpPr/>
          <p:nvPr/>
        </p:nvSpPr>
        <p:spPr>
          <a:xfrm>
            <a:off x="6400800" y="3593592"/>
            <a:ext cx="777240" cy="658368"/>
          </a:xfrm>
          <a:prstGeom prst="roundRect">
            <a:avLst>
              <a:gd name="adj" fmla="val 41667"/>
            </a:avLst>
          </a:prstGeom>
          <a:solidFill>
            <a:srgbClr val="FFFFFF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64" name="Text 61"/>
          <p:cNvSpPr/>
          <p:nvPr/>
        </p:nvSpPr>
        <p:spPr>
          <a:xfrm>
            <a:off x="6446520" y="3621024"/>
            <a:ext cx="6858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31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ℤ</a:t>
            </a:r>
            <a:endParaRPr lang="ru-RU" sz="3100" dirty="0"/>
          </a:p>
        </p:txBody>
      </p:sp>
      <p:sp>
        <p:nvSpPr>
          <p:cNvPr id="65" name="Text 62"/>
          <p:cNvSpPr/>
          <p:nvPr/>
        </p:nvSpPr>
        <p:spPr>
          <a:xfrm>
            <a:off x="7315200" y="3520440"/>
            <a:ext cx="4206240" cy="786384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числа, противоположные им числа и нуль — </a:t>
            </a:r>
            <a:r>
              <a:rPr lang="ru-RU" sz="15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числа</a:t>
            </a:r>
            <a:endParaRPr lang="ru-RU" sz="1500" dirty="0"/>
          </a:p>
        </p:txBody>
      </p:sp>
      <p:sp>
        <p:nvSpPr>
          <p:cNvPr id="66" name="Text 63"/>
          <p:cNvSpPr/>
          <p:nvPr/>
        </p:nvSpPr>
        <p:spPr>
          <a:xfrm>
            <a:off x="6345936" y="429768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…;  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−3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−2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−1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</a:t>
            </a: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…</a:t>
            </a:r>
            <a:endParaRPr lang="ru-RU" sz="1900" dirty="0"/>
          </a:p>
        </p:txBody>
      </p:sp>
      <p:sp>
        <p:nvSpPr>
          <p:cNvPr id="67" name="Shape 64"/>
          <p:cNvSpPr/>
          <p:nvPr/>
        </p:nvSpPr>
        <p:spPr>
          <a:xfrm>
            <a:off x="6263640" y="4892040"/>
            <a:ext cx="5376672" cy="548640"/>
          </a:xfrm>
          <a:prstGeom prst="roundRect">
            <a:avLst>
              <a:gd name="adj" fmla="val 20000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68" name="Text 65"/>
          <p:cNvSpPr/>
          <p:nvPr/>
        </p:nvSpPr>
        <p:spPr>
          <a:xfrm>
            <a:off x="6400800" y="4965192"/>
            <a:ext cx="5102352" cy="4023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ℤ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вычитание выполнимо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</a:t>
            </a:r>
            <a:endParaRPr lang="ru-RU" sz="1600" dirty="0"/>
          </a:p>
        </p:txBody>
      </p:sp>
      <p:sp>
        <p:nvSpPr>
          <p:cNvPr id="69" name="Shape 66"/>
          <p:cNvSpPr/>
          <p:nvPr/>
        </p:nvSpPr>
        <p:spPr>
          <a:xfrm>
            <a:off x="6263640" y="5532120"/>
            <a:ext cx="5376672" cy="640080"/>
          </a:xfrm>
          <a:prstGeom prst="roundRect">
            <a:avLst>
              <a:gd name="adj" fmla="val 17143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70" name="Text 67"/>
          <p:cNvSpPr/>
          <p:nvPr/>
        </p:nvSpPr>
        <p:spPr>
          <a:xfrm>
            <a:off x="6400800" y="5605272"/>
            <a:ext cx="5102352" cy="4937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умножение подчиняются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же законам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что и для натуральных чисел</a:t>
            </a:r>
            <a:endParaRPr lang="ru-RU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числа и десятичные дроби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6 «Степень с рациональным показателем» · тема № 3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517904"/>
            <a:ext cx="868680" cy="713232"/>
          </a:xfrm>
          <a:prstGeom prst="roundRect">
            <a:avLst>
              <a:gd name="adj" fmla="val 38462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4360" y="1545336"/>
            <a:ext cx="777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33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ℚ</a:t>
            </a:r>
            <a:endParaRPr lang="ru-RU" sz="3300" dirty="0"/>
          </a:p>
        </p:txBody>
      </p:sp>
      <p:sp>
        <p:nvSpPr>
          <p:cNvPr id="11" name="Text 8"/>
          <p:cNvSpPr/>
          <p:nvPr/>
        </p:nvSpPr>
        <p:spPr>
          <a:xfrm>
            <a:off x="1572768" y="1481328"/>
            <a:ext cx="4370832" cy="786384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числа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числа вида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/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где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целое, а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натуральное</a:t>
            </a:r>
            <a:endParaRPr lang="ru-RU" sz="1600" dirty="0"/>
          </a:p>
        </p:txBody>
      </p:sp>
      <p:sp>
        <p:nvSpPr>
          <p:cNvPr id="12" name="Text 9"/>
          <p:cNvSpPr/>
          <p:nvPr/>
        </p:nvSpPr>
        <p:spPr>
          <a:xfrm>
            <a:off x="548640" y="2450592"/>
            <a:ext cx="5394960" cy="56692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buNone/>
            </a:pP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сумма, разность, произведение и частное рациональных чисел — снова </a:t>
            </a:r>
            <a:r>
              <a:rPr lang="ru-RU" sz="15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числа</a:t>
            </a:r>
            <a:endParaRPr lang="ru-RU" sz="1500" dirty="0"/>
          </a:p>
        </p:txBody>
      </p:sp>
      <p:sp>
        <p:nvSpPr>
          <p:cNvPr id="13" name="Shape 10"/>
          <p:cNvSpPr/>
          <p:nvPr/>
        </p:nvSpPr>
        <p:spPr>
          <a:xfrm>
            <a:off x="868680" y="3154680"/>
            <a:ext cx="77724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14400" y="3182112"/>
            <a:ext cx="685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ℚ</a:t>
            </a:r>
            <a:endParaRPr lang="ru-RU" sz="2500" dirty="0"/>
          </a:p>
        </p:txBody>
      </p:sp>
      <p:sp>
        <p:nvSpPr>
          <p:cNvPr id="15" name="Shape 12"/>
          <p:cNvSpPr/>
          <p:nvPr/>
        </p:nvSpPr>
        <p:spPr>
          <a:xfrm>
            <a:off x="1755648" y="3438144"/>
            <a:ext cx="2862072" cy="91"/>
          </a:xfrm>
          <a:prstGeom prst="line">
            <a:avLst/>
          </a:prstGeom>
          <a:noFill/>
          <a:ln w="28575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16" name="Text 13"/>
          <p:cNvSpPr/>
          <p:nvPr/>
        </p:nvSpPr>
        <p:spPr>
          <a:xfrm>
            <a:off x="1810512" y="3054096"/>
            <a:ext cx="2743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3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</a:t>
            </a:r>
            <a:r>
              <a:rPr lang="ru-RU" sz="22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</a:t>
            </a:r>
            <a:r>
              <a:rPr lang="ru-RU" sz="23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</a:t>
            </a:r>
            <a:r>
              <a:rPr lang="ru-RU" sz="22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</a:t>
            </a:r>
            <a:r>
              <a:rPr lang="ru-RU" sz="23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·</a:t>
            </a:r>
            <a:r>
              <a:rPr lang="ru-RU" sz="22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</a:t>
            </a:r>
            <a:r>
              <a:rPr lang="ru-RU" sz="23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:</a:t>
            </a:r>
            <a:endParaRPr lang="ru-RU" sz="2300" dirty="0"/>
          </a:p>
        </p:txBody>
      </p:sp>
      <p:sp>
        <p:nvSpPr>
          <p:cNvPr id="17" name="Text 14"/>
          <p:cNvSpPr/>
          <p:nvPr/>
        </p:nvSpPr>
        <p:spPr>
          <a:xfrm>
            <a:off x="1810512" y="35204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деления на нуль</a:t>
            </a:r>
            <a:endParaRPr lang="ru-RU" sz="1300" dirty="0"/>
          </a:p>
        </p:txBody>
      </p:sp>
      <p:sp>
        <p:nvSpPr>
          <p:cNvPr id="18" name="Shape 15"/>
          <p:cNvSpPr/>
          <p:nvPr/>
        </p:nvSpPr>
        <p:spPr>
          <a:xfrm>
            <a:off x="4709160" y="3154680"/>
            <a:ext cx="77724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754880" y="3182112"/>
            <a:ext cx="685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ℚ</a:t>
            </a:r>
            <a:endParaRPr lang="ru-RU" sz="2500" dirty="0"/>
          </a:p>
        </p:txBody>
      </p:sp>
      <p:sp>
        <p:nvSpPr>
          <p:cNvPr id="20" name="Shape 17"/>
          <p:cNvSpPr/>
          <p:nvPr/>
        </p:nvSpPr>
        <p:spPr>
          <a:xfrm>
            <a:off x="548640" y="4160520"/>
            <a:ext cx="5394960" cy="2011680"/>
          </a:xfrm>
          <a:prstGeom prst="roundRect">
            <a:avLst>
              <a:gd name="adj" fmla="val 5455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491490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30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1585</a:t>
            </a:r>
            <a:endParaRPr lang="ru-RU" sz="3000" dirty="0"/>
          </a:p>
        </p:txBody>
      </p:sp>
      <p:sp>
        <p:nvSpPr>
          <p:cNvPr id="22" name="Text 19"/>
          <p:cNvSpPr/>
          <p:nvPr/>
        </p:nvSpPr>
        <p:spPr>
          <a:xfrm>
            <a:off x="2240280" y="4251960"/>
            <a:ext cx="3611880" cy="182880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нидерландский учёный </a:t>
            </a:r>
            <a:r>
              <a:rPr lang="ru-RU" sz="15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 Стевин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книга </a:t>
            </a:r>
            <a:r>
              <a:rPr lang="ru-RU" sz="15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«Десятая»</a:t>
            </a:r>
            <a:endParaRPr lang="ru-RU" sz="1500" dirty="0"/>
          </a:p>
          <a:p>
            <a:pPr indent="0" marL="0">
              <a:spcAft>
                <a:spcPts val="800"/>
              </a:spcAft>
              <a:buNone/>
            </a:pP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распространил в Европе </a:t>
            </a:r>
            <a:r>
              <a:rPr lang="ru-RU" sz="15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дроби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они упростили вычисления с дробями</a:t>
            </a:r>
            <a:endParaRPr lang="ru-RU" sz="1500" dirty="0"/>
          </a:p>
        </p:txBody>
      </p:sp>
      <p:sp>
        <p:nvSpPr>
          <p:cNvPr id="23" name="Shape 20"/>
          <p:cNvSpPr/>
          <p:nvPr/>
        </p:nvSpPr>
        <p:spPr>
          <a:xfrm>
            <a:off x="6099048" y="1554480"/>
            <a:ext cx="91" cy="4617720"/>
          </a:xfrm>
          <a:prstGeom prst="line">
            <a:avLst/>
          </a:prstGeom>
          <a:noFill/>
          <a:ln w="12700">
            <a:solidFill>
              <a:srgbClr val="C3CFDB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263640" y="1517904"/>
            <a:ext cx="5376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запись рационального числа</a:t>
            </a:r>
            <a:endParaRPr lang="ru-RU" sz="17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63640" y="1965960"/>
          <a:ext cx="5376672" cy="914400"/>
        </p:xfrm>
        <a:graphic>
          <a:graphicData uri="http://schemas.openxmlformats.org/drawingml/2006/table">
            <a:tbl>
              <a:tblPr/>
              <a:tblGrid>
                <a:gridCol w="868680"/>
                <a:gridCol w="2542032"/>
                <a:gridCol w="1965960"/>
              </a:tblGrid>
              <a:tr h="5120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число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десятичная дробь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вид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9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</a:t>
                      </a:r>
                      <a:r>
                        <a:rPr lang="ru-RU" sz="19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⁄</a:t>
                      </a:r>
                      <a:r>
                        <a:rPr lang="ru-RU" sz="1900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4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9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0,25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конечная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9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</a:t>
                      </a:r>
                      <a:r>
                        <a:rPr lang="ru-RU" sz="19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⁄</a:t>
                      </a:r>
                      <a:r>
                        <a:rPr lang="ru-RU" sz="1900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3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9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0,333… = 0,(3)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периодическая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9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5</a:t>
                      </a:r>
                      <a:r>
                        <a:rPr lang="ru-RU" sz="19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⁄</a:t>
                      </a:r>
                      <a:r>
                        <a:rPr lang="ru-RU" sz="1900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11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9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0,4545… = 0,(45)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периодическая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6" name="Shape 22"/>
          <p:cNvSpPr/>
          <p:nvPr/>
        </p:nvSpPr>
        <p:spPr>
          <a:xfrm>
            <a:off x="6263640" y="4206240"/>
            <a:ext cx="5376672" cy="914400"/>
          </a:xfrm>
          <a:prstGeom prst="roundRect">
            <a:avLst>
              <a:gd name="adj" fmla="val 12000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6400800" y="4279392"/>
            <a:ext cx="5102352" cy="7680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рациональное число записывается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конечной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или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бесконечной периодической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десятичной дробью</a:t>
            </a:r>
            <a:endParaRPr lang="ru-RU" sz="1600" dirty="0"/>
          </a:p>
        </p:txBody>
      </p:sp>
      <p:sp>
        <p:nvSpPr>
          <p:cNvPr id="28" name="Shape 24"/>
          <p:cNvSpPr/>
          <p:nvPr/>
        </p:nvSpPr>
        <p:spPr>
          <a:xfrm>
            <a:off x="6263640" y="5257800"/>
            <a:ext cx="5376672" cy="914400"/>
          </a:xfrm>
          <a:prstGeom prst="roundRect">
            <a:avLst>
              <a:gd name="adj" fmla="val 12000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6400800" y="5330952"/>
            <a:ext cx="5102352" cy="7680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 и обратное: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любая периодическая десятичная дробь — запись рационального числа</a:t>
            </a:r>
            <a:endParaRPr lang="ru-RU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числа и числовая прямая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6 «Степень с рациональным показателем» · тема № 3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481328"/>
            <a:ext cx="5394960" cy="777240"/>
          </a:xfrm>
          <a:prstGeom prst="roundRect">
            <a:avLst>
              <a:gd name="adj" fmla="val 14118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554480"/>
            <a:ext cx="5120640" cy="6309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рациональных чисел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диагональ квадрата со стороной 1, равная 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√2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не выражается рациональным числом</a:t>
            </a:r>
            <a:endParaRPr lang="ru-RU" sz="1500" dirty="0"/>
          </a:p>
        </p:txBody>
      </p:sp>
      <p:sp>
        <p:nvSpPr>
          <p:cNvPr id="11" name="Shape 8"/>
          <p:cNvSpPr/>
          <p:nvPr/>
        </p:nvSpPr>
        <p:spPr>
          <a:xfrm>
            <a:off x="548640" y="2395728"/>
            <a:ext cx="5394960" cy="2651760"/>
          </a:xfrm>
          <a:prstGeom prst="roundRect">
            <a:avLst>
              <a:gd name="adj" fmla="val 3448"/>
            </a:avLst>
          </a:prstGeom>
          <a:solidFill>
            <a:srgbClr val="F6F9FC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85216" y="2432304"/>
            <a:ext cx="365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ℝ</a:t>
            </a:r>
            <a:endParaRPr lang="ru-RU" sz="2100" dirty="0"/>
          </a:p>
        </p:txBody>
      </p:sp>
      <p:sp>
        <p:nvSpPr>
          <p:cNvPr id="13" name="Shape 10"/>
          <p:cNvSpPr/>
          <p:nvPr/>
        </p:nvSpPr>
        <p:spPr>
          <a:xfrm>
            <a:off x="685800" y="2761488"/>
            <a:ext cx="3429000" cy="2148840"/>
          </a:xfrm>
          <a:prstGeom prst="roundRect">
            <a:avLst>
              <a:gd name="adj" fmla="val 4255"/>
            </a:avLst>
          </a:prstGeom>
          <a:solidFill>
            <a:srgbClr val="E4EEF8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22376" y="2798064"/>
            <a:ext cx="365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ℚ</a:t>
            </a:r>
            <a:endParaRPr lang="ru-RU" sz="2100" dirty="0"/>
          </a:p>
        </p:txBody>
      </p:sp>
      <p:sp>
        <p:nvSpPr>
          <p:cNvPr id="15" name="Shape 12"/>
          <p:cNvSpPr/>
          <p:nvPr/>
        </p:nvSpPr>
        <p:spPr>
          <a:xfrm>
            <a:off x="822960" y="3154680"/>
            <a:ext cx="2286000" cy="1618488"/>
          </a:xfrm>
          <a:prstGeom prst="roundRect">
            <a:avLst>
              <a:gd name="adj" fmla="val 5650"/>
            </a:avLst>
          </a:prstGeom>
          <a:solidFill>
            <a:srgbClr val="D3E3F3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59536" y="3191256"/>
            <a:ext cx="365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ℤ</a:t>
            </a:r>
            <a:endParaRPr lang="ru-RU" sz="2100" dirty="0"/>
          </a:p>
        </p:txBody>
      </p:sp>
      <p:sp>
        <p:nvSpPr>
          <p:cNvPr id="17" name="Shape 14"/>
          <p:cNvSpPr/>
          <p:nvPr/>
        </p:nvSpPr>
        <p:spPr>
          <a:xfrm>
            <a:off x="960120" y="3547872"/>
            <a:ext cx="1143000" cy="1088136"/>
          </a:xfrm>
          <a:prstGeom prst="roundRect">
            <a:avLst>
              <a:gd name="adj" fmla="val 8403"/>
            </a:avLst>
          </a:prstGeom>
          <a:solidFill>
            <a:srgbClr val="BFD7EE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96696" y="3584448"/>
            <a:ext cx="365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ℕ</a:t>
            </a:r>
            <a:endParaRPr lang="ru-RU" sz="2100" dirty="0"/>
          </a:p>
        </p:txBody>
      </p:sp>
      <p:sp>
        <p:nvSpPr>
          <p:cNvPr id="19" name="Text 16"/>
          <p:cNvSpPr/>
          <p:nvPr/>
        </p:nvSpPr>
        <p:spPr>
          <a:xfrm>
            <a:off x="982980" y="4050792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700" dirty="0"/>
          </a:p>
        </p:txBody>
      </p:sp>
      <p:sp>
        <p:nvSpPr>
          <p:cNvPr id="20" name="Text 17"/>
          <p:cNvSpPr/>
          <p:nvPr/>
        </p:nvSpPr>
        <p:spPr>
          <a:xfrm>
            <a:off x="2331720" y="3593592"/>
            <a:ext cx="548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endParaRPr lang="ru-RU" sz="1700" dirty="0"/>
          </a:p>
        </p:txBody>
      </p:sp>
      <p:sp>
        <p:nvSpPr>
          <p:cNvPr id="21" name="Text 18"/>
          <p:cNvSpPr/>
          <p:nvPr/>
        </p:nvSpPr>
        <p:spPr>
          <a:xfrm>
            <a:off x="2331720" y="4050792"/>
            <a:ext cx="548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−3</a:t>
            </a:r>
            <a:endParaRPr lang="ru-RU" sz="1700" dirty="0"/>
          </a:p>
        </p:txBody>
      </p:sp>
      <p:sp>
        <p:nvSpPr>
          <p:cNvPr id="22" name="Text 19"/>
          <p:cNvSpPr/>
          <p:nvPr/>
        </p:nvSpPr>
        <p:spPr>
          <a:xfrm>
            <a:off x="3200400" y="3575304"/>
            <a:ext cx="822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9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ru-RU" sz="1900" dirty="0"/>
          </a:p>
        </p:txBody>
      </p:sp>
      <p:sp>
        <p:nvSpPr>
          <p:cNvPr id="23" name="Text 20"/>
          <p:cNvSpPr/>
          <p:nvPr/>
        </p:nvSpPr>
        <p:spPr>
          <a:xfrm>
            <a:off x="3200400" y="4050792"/>
            <a:ext cx="822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0,(3)</a:t>
            </a:r>
            <a:endParaRPr lang="ru-RU" sz="1700" dirty="0"/>
          </a:p>
        </p:txBody>
      </p:sp>
      <p:sp>
        <p:nvSpPr>
          <p:cNvPr id="24" name="Text 21"/>
          <p:cNvSpPr/>
          <p:nvPr/>
        </p:nvSpPr>
        <p:spPr>
          <a:xfrm>
            <a:off x="4160520" y="258775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иррациональные</a:t>
            </a:r>
            <a:endParaRPr lang="ru-RU" sz="1300" dirty="0"/>
          </a:p>
        </p:txBody>
      </p:sp>
      <p:sp>
        <p:nvSpPr>
          <p:cNvPr id="25" name="Text 22"/>
          <p:cNvSpPr/>
          <p:nvPr/>
        </p:nvSpPr>
        <p:spPr>
          <a:xfrm>
            <a:off x="4224528" y="2971800"/>
            <a:ext cx="1700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√2 = 1,41421…</a:t>
            </a:r>
            <a:endParaRPr lang="ru-RU" sz="1400" dirty="0"/>
          </a:p>
        </p:txBody>
      </p:sp>
      <p:sp>
        <p:nvSpPr>
          <p:cNvPr id="26" name="Text 23"/>
          <p:cNvSpPr/>
          <p:nvPr/>
        </p:nvSpPr>
        <p:spPr>
          <a:xfrm>
            <a:off x="4224528" y="3355848"/>
            <a:ext cx="1700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4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√2 = 1,25992…</a:t>
            </a:r>
            <a:endParaRPr lang="ru-RU" sz="1400" dirty="0"/>
          </a:p>
        </p:txBody>
      </p:sp>
      <p:sp>
        <p:nvSpPr>
          <p:cNvPr id="27" name="Text 24"/>
          <p:cNvSpPr/>
          <p:nvPr/>
        </p:nvSpPr>
        <p:spPr>
          <a:xfrm>
            <a:off x="4224528" y="3739896"/>
            <a:ext cx="1700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π = 3,14159…</a:t>
            </a:r>
            <a:endParaRPr lang="ru-RU" sz="1400" dirty="0"/>
          </a:p>
        </p:txBody>
      </p:sp>
      <p:sp>
        <p:nvSpPr>
          <p:cNvPr id="28" name="Text 25"/>
          <p:cNvSpPr/>
          <p:nvPr/>
        </p:nvSpPr>
        <p:spPr>
          <a:xfrm>
            <a:off x="4224528" y="4123944"/>
            <a:ext cx="1700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0,1010010001…</a:t>
            </a:r>
            <a:endParaRPr lang="ru-RU" sz="1400" dirty="0"/>
          </a:p>
        </p:txBody>
      </p:sp>
      <p:sp>
        <p:nvSpPr>
          <p:cNvPr id="29" name="Text 26"/>
          <p:cNvSpPr/>
          <p:nvPr/>
        </p:nvSpPr>
        <p:spPr>
          <a:xfrm>
            <a:off x="548640" y="5074920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ℕ ⊂ ℤ ⊂ ℚ ⊂ ℝ</a:t>
            </a:r>
            <a:endParaRPr lang="ru-RU" sz="2500" dirty="0"/>
          </a:p>
        </p:txBody>
      </p:sp>
      <p:sp>
        <p:nvSpPr>
          <p:cNvPr id="30" name="Shape 27"/>
          <p:cNvSpPr/>
          <p:nvPr/>
        </p:nvSpPr>
        <p:spPr>
          <a:xfrm>
            <a:off x="548640" y="5577840"/>
            <a:ext cx="5394960" cy="594360"/>
          </a:xfrm>
          <a:prstGeom prst="roundRect">
            <a:avLst>
              <a:gd name="adj" fmla="val 18462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85800" y="5650992"/>
            <a:ext cx="5120640" cy="4480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4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иррациональные</a:t>
            </a: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числа — бесконечные </a:t>
            </a:r>
            <a:r>
              <a:rPr lang="ru-RU" sz="14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непериодические</a:t>
            </a: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десятичные дроби</a:t>
            </a:r>
            <a:endParaRPr lang="ru-RU" sz="1400" dirty="0"/>
          </a:p>
        </p:txBody>
      </p:sp>
      <p:sp>
        <p:nvSpPr>
          <p:cNvPr id="32" name="Shape 29"/>
          <p:cNvSpPr/>
          <p:nvPr/>
        </p:nvSpPr>
        <p:spPr>
          <a:xfrm>
            <a:off x="6099048" y="1554480"/>
            <a:ext cx="91" cy="4617720"/>
          </a:xfrm>
          <a:prstGeom prst="line">
            <a:avLst/>
          </a:prstGeom>
          <a:noFill/>
          <a:ln w="12700">
            <a:solidFill>
              <a:srgbClr val="C3CFDB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6675120" y="2075688"/>
            <a:ext cx="1051560" cy="1051560"/>
          </a:xfrm>
          <a:prstGeom prst="rect">
            <a:avLst/>
          </a:prstGeom>
          <a:solidFill>
            <a:srgbClr val="EEF3F8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 flipV="1">
            <a:off x="6675120" y="2075688"/>
            <a:ext cx="1051560" cy="1051560"/>
          </a:xfrm>
          <a:prstGeom prst="line">
            <a:avLst/>
          </a:prstGeom>
          <a:noFill/>
          <a:ln w="28575">
            <a:solidFill>
              <a:srgbClr val="D9711C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7726680" y="2075688"/>
            <a:ext cx="435570" cy="1051560"/>
          </a:xfrm>
          <a:custGeom>
            <a:avLst/>
            <a:gdLst/>
            <a:ahLst/>
            <a:cxnLst/>
            <a:rect l="l" t="t" r="r" b="b"/>
            <a:pathLst>
              <a:path w="435570" h="1051560">
                <a:moveTo>
                  <a:pt x="0" y="0"/>
                </a:moveTo>
                <a:lnTo>
                  <a:pt x="20443" y="20849"/>
                </a:lnTo>
                <a:lnTo>
                  <a:pt x="40473" y="42095"/>
                </a:lnTo>
                <a:lnTo>
                  <a:pt x="60082" y="63730"/>
                </a:lnTo>
                <a:lnTo>
                  <a:pt x="79263" y="85746"/>
                </a:lnTo>
                <a:lnTo>
                  <a:pt x="98007" y="108134"/>
                </a:lnTo>
                <a:lnTo>
                  <a:pt x="116309" y="130887"/>
                </a:lnTo>
                <a:lnTo>
                  <a:pt x="134160" y="153994"/>
                </a:lnTo>
                <a:lnTo>
                  <a:pt x="151554" y="177447"/>
                </a:lnTo>
                <a:lnTo>
                  <a:pt x="168484" y="201237"/>
                </a:lnTo>
                <a:lnTo>
                  <a:pt x="184944" y="225355"/>
                </a:lnTo>
                <a:lnTo>
                  <a:pt x="200927" y="249791"/>
                </a:lnTo>
                <a:lnTo>
                  <a:pt x="216427" y="274536"/>
                </a:lnTo>
                <a:lnTo>
                  <a:pt x="231439" y="299582"/>
                </a:lnTo>
                <a:lnTo>
                  <a:pt x="245955" y="324916"/>
                </a:lnTo>
                <a:lnTo>
                  <a:pt x="259972" y="350532"/>
                </a:lnTo>
                <a:lnTo>
                  <a:pt x="273483" y="376417"/>
                </a:lnTo>
                <a:lnTo>
                  <a:pt x="286483" y="402563"/>
                </a:lnTo>
                <a:lnTo>
                  <a:pt x="298967" y="428958"/>
                </a:lnTo>
                <a:lnTo>
                  <a:pt x="310931" y="455594"/>
                </a:lnTo>
                <a:lnTo>
                  <a:pt x="322369" y="482460"/>
                </a:lnTo>
                <a:lnTo>
                  <a:pt x="333278" y="509545"/>
                </a:lnTo>
                <a:lnTo>
                  <a:pt x="343653" y="536839"/>
                </a:lnTo>
                <a:lnTo>
                  <a:pt x="353490" y="564331"/>
                </a:lnTo>
                <a:lnTo>
                  <a:pt x="362785" y="592011"/>
                </a:lnTo>
                <a:lnTo>
                  <a:pt x="371535" y="619869"/>
                </a:lnTo>
                <a:lnTo>
                  <a:pt x="379736" y="647893"/>
                </a:lnTo>
                <a:lnTo>
                  <a:pt x="387386" y="676072"/>
                </a:lnTo>
                <a:lnTo>
                  <a:pt x="394481" y="704396"/>
                </a:lnTo>
                <a:lnTo>
                  <a:pt x="401018" y="732854"/>
                </a:lnTo>
                <a:lnTo>
                  <a:pt x="406996" y="761435"/>
                </a:lnTo>
                <a:lnTo>
                  <a:pt x="412411" y="790128"/>
                </a:lnTo>
                <a:lnTo>
                  <a:pt x="417261" y="818922"/>
                </a:lnTo>
                <a:lnTo>
                  <a:pt x="421546" y="847805"/>
                </a:lnTo>
                <a:lnTo>
                  <a:pt x="425262" y="876767"/>
                </a:lnTo>
                <a:lnTo>
                  <a:pt x="428409" y="905796"/>
                </a:lnTo>
                <a:lnTo>
                  <a:pt x="430986" y="934881"/>
                </a:lnTo>
                <a:lnTo>
                  <a:pt x="432991" y="964011"/>
                </a:lnTo>
                <a:lnTo>
                  <a:pt x="434424" y="993176"/>
                </a:lnTo>
                <a:lnTo>
                  <a:pt x="435284" y="1022362"/>
                </a:lnTo>
                <a:lnTo>
                  <a:pt x="435570" y="1051560"/>
                </a:lnTo>
              </a:path>
            </a:pathLst>
          </a:custGeom>
          <a:ln w="19050">
            <a:solidFill>
              <a:srgbClr val="D9711C"/>
            </a:solidFill>
            <a:prstDash val="dash"/>
          </a:ln>
        </p:spPr>
      </p:sp>
      <p:sp>
        <p:nvSpPr>
          <p:cNvPr id="36" name="Shape 33"/>
          <p:cNvSpPr/>
          <p:nvPr/>
        </p:nvSpPr>
        <p:spPr>
          <a:xfrm>
            <a:off x="6355080" y="3127248"/>
            <a:ext cx="5120640" cy="91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  <a:tailEnd type="triangle"/>
          </a:ln>
        </p:spPr>
      </p:sp>
      <p:sp>
        <p:nvSpPr>
          <p:cNvPr id="37" name="Shape 34"/>
          <p:cNvSpPr/>
          <p:nvPr/>
        </p:nvSpPr>
        <p:spPr>
          <a:xfrm>
            <a:off x="6675120" y="3063240"/>
            <a:ext cx="91" cy="128016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6492240" y="32461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endParaRPr lang="ru-RU" sz="1600" dirty="0"/>
          </a:p>
        </p:txBody>
      </p:sp>
      <p:sp>
        <p:nvSpPr>
          <p:cNvPr id="39" name="Shape 36"/>
          <p:cNvSpPr/>
          <p:nvPr/>
        </p:nvSpPr>
        <p:spPr>
          <a:xfrm>
            <a:off x="7726680" y="3063240"/>
            <a:ext cx="91" cy="128016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7543800" y="32461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600" dirty="0"/>
          </a:p>
        </p:txBody>
      </p:sp>
      <p:sp>
        <p:nvSpPr>
          <p:cNvPr id="41" name="Shape 38"/>
          <p:cNvSpPr/>
          <p:nvPr/>
        </p:nvSpPr>
        <p:spPr>
          <a:xfrm>
            <a:off x="8778240" y="3063240"/>
            <a:ext cx="91" cy="128016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8595360" y="32461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600" dirty="0"/>
          </a:p>
        </p:txBody>
      </p:sp>
      <p:sp>
        <p:nvSpPr>
          <p:cNvPr id="43" name="Shape 40"/>
          <p:cNvSpPr/>
          <p:nvPr/>
        </p:nvSpPr>
        <p:spPr>
          <a:xfrm>
            <a:off x="9829800" y="3063240"/>
            <a:ext cx="91" cy="128016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9646920" y="32461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600" dirty="0"/>
          </a:p>
        </p:txBody>
      </p:sp>
      <p:sp>
        <p:nvSpPr>
          <p:cNvPr id="45" name="Shape 42"/>
          <p:cNvSpPr/>
          <p:nvPr/>
        </p:nvSpPr>
        <p:spPr>
          <a:xfrm>
            <a:off x="10881360" y="3063240"/>
            <a:ext cx="91" cy="128016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10698480" y="32461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ru-RU" sz="1600" dirty="0"/>
          </a:p>
        </p:txBody>
      </p:sp>
      <p:sp>
        <p:nvSpPr>
          <p:cNvPr id="47" name="Shape 44"/>
          <p:cNvSpPr/>
          <p:nvPr/>
        </p:nvSpPr>
        <p:spPr>
          <a:xfrm>
            <a:off x="8098242" y="3063240"/>
            <a:ext cx="128016" cy="128016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7887930" y="3255264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√2</a:t>
            </a:r>
            <a:endParaRPr lang="ru-RU" sz="1700" dirty="0"/>
          </a:p>
        </p:txBody>
      </p:sp>
      <p:sp>
        <p:nvSpPr>
          <p:cNvPr id="49" name="Shape 46"/>
          <p:cNvSpPr/>
          <p:nvPr/>
        </p:nvSpPr>
        <p:spPr>
          <a:xfrm>
            <a:off x="9914685" y="3063240"/>
            <a:ext cx="128016" cy="128016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9795813" y="2734056"/>
            <a:ext cx="365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π</a:t>
            </a:r>
            <a:endParaRPr lang="ru-RU" sz="1900" dirty="0"/>
          </a:p>
        </p:txBody>
      </p:sp>
      <p:sp>
        <p:nvSpPr>
          <p:cNvPr id="51" name="Text 48"/>
          <p:cNvSpPr/>
          <p:nvPr/>
        </p:nvSpPr>
        <p:spPr>
          <a:xfrm>
            <a:off x="6400800" y="246430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600" dirty="0"/>
          </a:p>
        </p:txBody>
      </p:sp>
      <p:sp>
        <p:nvSpPr>
          <p:cNvPr id="52" name="Text 49"/>
          <p:cNvSpPr/>
          <p:nvPr/>
        </p:nvSpPr>
        <p:spPr>
          <a:xfrm>
            <a:off x="6972300" y="2253996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√2</a:t>
            </a:r>
            <a:endParaRPr lang="ru-RU" sz="1600" dirty="0"/>
          </a:p>
        </p:txBody>
      </p:sp>
      <p:sp>
        <p:nvSpPr>
          <p:cNvPr id="53" name="Text 50"/>
          <p:cNvSpPr/>
          <p:nvPr/>
        </p:nvSpPr>
        <p:spPr>
          <a:xfrm>
            <a:off x="6263640" y="3611880"/>
            <a:ext cx="5376672" cy="56692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действительному числу соответствует </a:t>
            </a:r>
            <a:r>
              <a:rPr lang="ru-RU" sz="14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</a:t>
            </a:r>
            <a:r>
              <a:rPr lang="ru-RU" sz="14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числовой прямой, и каждой точке — </a:t>
            </a:r>
            <a:r>
              <a:rPr lang="ru-RU" sz="14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действительное число</a:t>
            </a:r>
            <a:endParaRPr lang="ru-RU" sz="1400" dirty="0"/>
          </a:p>
        </p:txBody>
      </p:sp>
      <p:sp>
        <p:nvSpPr>
          <p:cNvPr id="54" name="Text 51"/>
          <p:cNvSpPr/>
          <p:nvPr/>
        </p:nvSpPr>
        <p:spPr>
          <a:xfrm>
            <a:off x="6263640" y="4224528"/>
            <a:ext cx="5376672" cy="82296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buNone/>
            </a:pPr>
            <a:r>
              <a:rPr lang="ru-RU" sz="14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1872 — Р. Дедекинд:</a:t>
            </a:r>
            <a:r>
              <a:rPr lang="ru-RU" sz="14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действительное число — </a:t>
            </a:r>
            <a:r>
              <a:rPr lang="ru-RU" sz="14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</a:t>
            </a:r>
            <a:r>
              <a:rPr lang="ru-RU" sz="14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разбиение всех рациональных чисел на два класса, где каждое число первого класса меньше каждого числа второго</a:t>
            </a:r>
            <a:endParaRPr lang="ru-RU" sz="1400" dirty="0"/>
          </a:p>
        </p:txBody>
      </p:sp>
      <p:sp>
        <p:nvSpPr>
          <p:cNvPr id="55" name="Shape 52"/>
          <p:cNvSpPr/>
          <p:nvPr/>
        </p:nvSpPr>
        <p:spPr>
          <a:xfrm>
            <a:off x="6400800" y="5413248"/>
            <a:ext cx="2468880" cy="91"/>
          </a:xfrm>
          <a:prstGeom prst="line">
            <a:avLst/>
          </a:prstGeom>
          <a:noFill/>
          <a:ln w="63500">
            <a:solidFill>
              <a:srgbClr val="1F4E79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9052560" y="5413248"/>
            <a:ext cx="2468880" cy="91"/>
          </a:xfrm>
          <a:prstGeom prst="line">
            <a:avLst/>
          </a:prstGeom>
          <a:noFill/>
          <a:ln w="63500">
            <a:solidFill>
              <a:srgbClr val="D9711C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8887968" y="5340096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733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8046720" y="4992624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</a:t>
            </a:r>
            <a:r>
              <a:rPr lang="ru-RU" sz="16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√2</a:t>
            </a:r>
            <a:endParaRPr lang="ru-RU" sz="1500" dirty="0"/>
          </a:p>
        </p:txBody>
      </p:sp>
      <p:sp>
        <p:nvSpPr>
          <p:cNvPr id="59" name="Text 56"/>
          <p:cNvSpPr/>
          <p:nvPr/>
        </p:nvSpPr>
        <p:spPr>
          <a:xfrm>
            <a:off x="6400800" y="5541264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sz="13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класс: отрицательные и неотрицательные с квадратом меньше 2</a:t>
            </a:r>
            <a:endParaRPr lang="ru-RU" sz="1300" dirty="0"/>
          </a:p>
        </p:txBody>
      </p:sp>
      <p:sp>
        <p:nvSpPr>
          <p:cNvPr id="60" name="Text 57"/>
          <p:cNvSpPr/>
          <p:nvPr/>
        </p:nvSpPr>
        <p:spPr>
          <a:xfrm>
            <a:off x="9052560" y="5541264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sz="1300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класс: положительные с квадратом больше 2</a:t>
            </a:r>
            <a:endParaRPr lang="ru-RU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над действительными числами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6 «Степень с рациональным показателем» · тема № 3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481328"/>
            <a:ext cx="5394960" cy="777240"/>
          </a:xfrm>
          <a:prstGeom prst="roundRect">
            <a:avLst>
              <a:gd name="adj" fmla="val 14118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554480"/>
            <a:ext cx="5120640" cy="6309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l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записи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бесконечны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сумму находят через приближения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недостатком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избытком</a:t>
            </a:r>
            <a:endParaRPr lang="ru-RU" sz="1500" dirty="0"/>
          </a:p>
        </p:txBody>
      </p:sp>
      <p:sp>
        <p:nvSpPr>
          <p:cNvPr id="11" name="Text 8"/>
          <p:cNvSpPr/>
          <p:nvPr/>
        </p:nvSpPr>
        <p:spPr>
          <a:xfrm>
            <a:off x="777240" y="226771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1,41 &lt;</a:t>
            </a:r>
            <a:endParaRPr lang="ru-RU" sz="2000" dirty="0"/>
          </a:p>
        </p:txBody>
      </p:sp>
      <p:sp>
        <p:nvSpPr>
          <p:cNvPr id="12" name="Text 9"/>
          <p:cNvSpPr/>
          <p:nvPr/>
        </p:nvSpPr>
        <p:spPr>
          <a:xfrm>
            <a:off x="2670048" y="2267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√2</a:t>
            </a:r>
            <a:endParaRPr lang="ru-RU" sz="2000" dirty="0"/>
          </a:p>
        </p:txBody>
      </p:sp>
      <p:sp>
        <p:nvSpPr>
          <p:cNvPr id="13" name="Text 10"/>
          <p:cNvSpPr/>
          <p:nvPr/>
        </p:nvSpPr>
        <p:spPr>
          <a:xfrm>
            <a:off x="4023360" y="226771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&lt; 1,42</a:t>
            </a:r>
            <a:endParaRPr lang="ru-RU" sz="2000" dirty="0"/>
          </a:p>
        </p:txBody>
      </p:sp>
      <p:sp>
        <p:nvSpPr>
          <p:cNvPr id="14" name="Text 11"/>
          <p:cNvSpPr/>
          <p:nvPr/>
        </p:nvSpPr>
        <p:spPr>
          <a:xfrm>
            <a:off x="777240" y="26517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1,73 &lt;</a:t>
            </a:r>
            <a:endParaRPr lang="ru-RU" sz="2000" dirty="0"/>
          </a:p>
        </p:txBody>
      </p:sp>
      <p:sp>
        <p:nvSpPr>
          <p:cNvPr id="15" name="Text 12"/>
          <p:cNvSpPr/>
          <p:nvPr/>
        </p:nvSpPr>
        <p:spPr>
          <a:xfrm>
            <a:off x="2670048" y="26517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√3</a:t>
            </a:r>
            <a:endParaRPr lang="ru-RU" sz="2000" dirty="0"/>
          </a:p>
        </p:txBody>
      </p:sp>
      <p:sp>
        <p:nvSpPr>
          <p:cNvPr id="16" name="Text 13"/>
          <p:cNvSpPr/>
          <p:nvPr/>
        </p:nvSpPr>
        <p:spPr>
          <a:xfrm>
            <a:off x="4023360" y="26517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&lt; 1,74</a:t>
            </a:r>
            <a:endParaRPr lang="ru-RU" sz="2000" dirty="0"/>
          </a:p>
        </p:txBody>
      </p:sp>
      <p:sp>
        <p:nvSpPr>
          <p:cNvPr id="17" name="Text 14"/>
          <p:cNvSpPr/>
          <p:nvPr/>
        </p:nvSpPr>
        <p:spPr>
          <a:xfrm>
            <a:off x="685800" y="24597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</a:t>
            </a:r>
            <a:endParaRPr lang="ru-RU" sz="2100" dirty="0"/>
          </a:p>
        </p:txBody>
      </p:sp>
      <p:sp>
        <p:nvSpPr>
          <p:cNvPr id="18" name="Shape 15"/>
          <p:cNvSpPr/>
          <p:nvPr/>
        </p:nvSpPr>
        <p:spPr>
          <a:xfrm>
            <a:off x="777240" y="3054096"/>
            <a:ext cx="4617720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77240" y="313639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20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3,14 &lt;</a:t>
            </a:r>
            <a:endParaRPr lang="ru-RU" sz="2000" dirty="0"/>
          </a:p>
        </p:txBody>
      </p:sp>
      <p:sp>
        <p:nvSpPr>
          <p:cNvPr id="20" name="Text 17"/>
          <p:cNvSpPr/>
          <p:nvPr/>
        </p:nvSpPr>
        <p:spPr>
          <a:xfrm>
            <a:off x="2350008" y="3136392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√2 + √3</a:t>
            </a:r>
            <a:endParaRPr lang="ru-RU" sz="2000" dirty="0"/>
          </a:p>
        </p:txBody>
      </p:sp>
      <p:sp>
        <p:nvSpPr>
          <p:cNvPr id="21" name="Text 18"/>
          <p:cNvSpPr/>
          <p:nvPr/>
        </p:nvSpPr>
        <p:spPr>
          <a:xfrm>
            <a:off x="4023360" y="313639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0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&lt; 3,16</a:t>
            </a:r>
            <a:endParaRPr lang="ru-RU" sz="2000" dirty="0"/>
          </a:p>
        </p:txBody>
      </p:sp>
      <p:sp>
        <p:nvSpPr>
          <p:cNvPr id="22" name="Text 19"/>
          <p:cNvSpPr/>
          <p:nvPr/>
        </p:nvSpPr>
        <p:spPr>
          <a:xfrm>
            <a:off x="777240" y="354787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1,414 &lt;</a:t>
            </a:r>
            <a:endParaRPr lang="ru-RU" sz="2000" dirty="0"/>
          </a:p>
        </p:txBody>
      </p:sp>
      <p:sp>
        <p:nvSpPr>
          <p:cNvPr id="23" name="Text 20"/>
          <p:cNvSpPr/>
          <p:nvPr/>
        </p:nvSpPr>
        <p:spPr>
          <a:xfrm>
            <a:off x="2670048" y="354787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√2</a:t>
            </a:r>
            <a:endParaRPr lang="ru-RU" sz="2000" dirty="0"/>
          </a:p>
        </p:txBody>
      </p:sp>
      <p:sp>
        <p:nvSpPr>
          <p:cNvPr id="24" name="Text 21"/>
          <p:cNvSpPr/>
          <p:nvPr/>
        </p:nvSpPr>
        <p:spPr>
          <a:xfrm>
            <a:off x="4023360" y="354787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&lt; 1,415</a:t>
            </a:r>
            <a:endParaRPr lang="ru-RU" sz="2000" dirty="0"/>
          </a:p>
        </p:txBody>
      </p:sp>
      <p:sp>
        <p:nvSpPr>
          <p:cNvPr id="25" name="Text 22"/>
          <p:cNvSpPr/>
          <p:nvPr/>
        </p:nvSpPr>
        <p:spPr>
          <a:xfrm>
            <a:off x="777240" y="39319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1,732 &lt;</a:t>
            </a:r>
            <a:endParaRPr lang="ru-RU" sz="2000" dirty="0"/>
          </a:p>
        </p:txBody>
      </p:sp>
      <p:sp>
        <p:nvSpPr>
          <p:cNvPr id="26" name="Text 23"/>
          <p:cNvSpPr/>
          <p:nvPr/>
        </p:nvSpPr>
        <p:spPr>
          <a:xfrm>
            <a:off x="2670048" y="393192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√3</a:t>
            </a:r>
            <a:endParaRPr lang="ru-RU" sz="2000" dirty="0"/>
          </a:p>
        </p:txBody>
      </p:sp>
      <p:sp>
        <p:nvSpPr>
          <p:cNvPr id="27" name="Text 24"/>
          <p:cNvSpPr/>
          <p:nvPr/>
        </p:nvSpPr>
        <p:spPr>
          <a:xfrm>
            <a:off x="4023360" y="39319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&lt; 1,733</a:t>
            </a:r>
            <a:endParaRPr lang="ru-RU" sz="2000" dirty="0"/>
          </a:p>
        </p:txBody>
      </p:sp>
      <p:sp>
        <p:nvSpPr>
          <p:cNvPr id="28" name="Text 25"/>
          <p:cNvSpPr/>
          <p:nvPr/>
        </p:nvSpPr>
        <p:spPr>
          <a:xfrm>
            <a:off x="685800" y="37398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</a:t>
            </a:r>
            <a:endParaRPr lang="ru-RU" sz="2100" dirty="0"/>
          </a:p>
        </p:txBody>
      </p:sp>
      <p:sp>
        <p:nvSpPr>
          <p:cNvPr id="29" name="Shape 26"/>
          <p:cNvSpPr/>
          <p:nvPr/>
        </p:nvSpPr>
        <p:spPr>
          <a:xfrm>
            <a:off x="777240" y="4334256"/>
            <a:ext cx="4617720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77240" y="441655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20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3,146 &lt;</a:t>
            </a:r>
            <a:endParaRPr lang="ru-RU" sz="2000" dirty="0"/>
          </a:p>
        </p:txBody>
      </p:sp>
      <p:sp>
        <p:nvSpPr>
          <p:cNvPr id="31" name="Text 28"/>
          <p:cNvSpPr/>
          <p:nvPr/>
        </p:nvSpPr>
        <p:spPr>
          <a:xfrm>
            <a:off x="2350008" y="4416552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√2 + √3</a:t>
            </a:r>
            <a:endParaRPr lang="ru-RU" sz="2000" dirty="0"/>
          </a:p>
        </p:txBody>
      </p:sp>
      <p:sp>
        <p:nvSpPr>
          <p:cNvPr id="32" name="Text 29"/>
          <p:cNvSpPr/>
          <p:nvPr/>
        </p:nvSpPr>
        <p:spPr>
          <a:xfrm>
            <a:off x="4023360" y="441655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0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&lt; 3,148</a:t>
            </a:r>
            <a:endParaRPr lang="ru-RU" sz="2000" dirty="0"/>
          </a:p>
        </p:txBody>
      </p:sp>
      <p:sp>
        <p:nvSpPr>
          <p:cNvPr id="33" name="Shape 30"/>
          <p:cNvSpPr/>
          <p:nvPr/>
        </p:nvSpPr>
        <p:spPr>
          <a:xfrm>
            <a:off x="548640" y="5120640"/>
            <a:ext cx="5394960" cy="1051560"/>
          </a:xfrm>
          <a:prstGeom prst="roundRect">
            <a:avLst>
              <a:gd name="adj" fmla="val 10435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85800" y="5193792"/>
            <a:ext cx="5120640" cy="9052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√2 + √3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число, которое лежит между суммами всех таких приближений</a:t>
            </a:r>
            <a:endParaRPr lang="ru-RU" sz="1800" dirty="0"/>
          </a:p>
        </p:txBody>
      </p:sp>
      <p:sp>
        <p:nvSpPr>
          <p:cNvPr id="35" name="Shape 32"/>
          <p:cNvSpPr/>
          <p:nvPr/>
        </p:nvSpPr>
        <p:spPr>
          <a:xfrm>
            <a:off x="6099048" y="1554480"/>
            <a:ext cx="91" cy="4617720"/>
          </a:xfrm>
          <a:prstGeom prst="line">
            <a:avLst/>
          </a:prstGeom>
          <a:noFill/>
          <a:ln w="12700">
            <a:solidFill>
              <a:srgbClr val="C3CFDB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263640" y="1517904"/>
            <a:ext cx="5376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</a:t>
            </a:r>
            <a:r>
              <a:rPr lang="ru-RU" sz="17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находят так же</a:t>
            </a:r>
            <a:endParaRPr lang="ru-RU" sz="1700" dirty="0"/>
          </a:p>
        </p:txBody>
      </p:sp>
      <p:sp>
        <p:nvSpPr>
          <p:cNvPr id="37" name="Text 34"/>
          <p:cNvSpPr/>
          <p:nvPr/>
        </p:nvSpPr>
        <p:spPr>
          <a:xfrm>
            <a:off x="6263640" y="1911096"/>
            <a:ext cx="5376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1,41 · 1,73 &lt; √2 · √3 &lt; 1,42 · 1,74</a:t>
            </a:r>
            <a:endParaRPr lang="ru-RU" sz="2000" dirty="0"/>
          </a:p>
        </p:txBody>
      </p:sp>
      <p:sp>
        <p:nvSpPr>
          <p:cNvPr id="38" name="Shape 35"/>
          <p:cNvSpPr/>
          <p:nvPr/>
        </p:nvSpPr>
        <p:spPr>
          <a:xfrm>
            <a:off x="7178040" y="2423160"/>
            <a:ext cx="3547872" cy="512064"/>
          </a:xfrm>
          <a:prstGeom prst="roundRect">
            <a:avLst>
              <a:gd name="adj" fmla="val 50000"/>
            </a:avLst>
          </a:prstGeom>
          <a:solidFill>
            <a:srgbClr val="E3F1E4"/>
          </a:solidFill>
          <a:ln w="15875">
            <a:solidFill>
              <a:srgbClr val="2E7D32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7223760" y="2450592"/>
            <a:ext cx="3456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2,4393 &lt; √6 &lt; 2,4708</a:t>
            </a:r>
            <a:endParaRPr lang="ru-RU" sz="2100" dirty="0"/>
          </a:p>
        </p:txBody>
      </p:sp>
      <p:sp>
        <p:nvSpPr>
          <p:cNvPr id="40" name="Text 37"/>
          <p:cNvSpPr/>
          <p:nvPr/>
        </p:nvSpPr>
        <p:spPr>
          <a:xfrm>
            <a:off x="6263640" y="2990088"/>
            <a:ext cx="5376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законы арифметики и свойства неравенств</a:t>
            </a:r>
            <a:endParaRPr lang="ru-RU" sz="13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63640" y="3291840"/>
          <a:ext cx="5376672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364992"/>
              </a:tblGrid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закон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запись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переместительный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b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b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,   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ab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ba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сочетательный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(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b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) + 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c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(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b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c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)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распределительный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(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b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c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) = 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ab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ac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2" name="Shape 38"/>
          <p:cNvSpPr/>
          <p:nvPr/>
        </p:nvSpPr>
        <p:spPr>
          <a:xfrm>
            <a:off x="6263640" y="4645152"/>
            <a:ext cx="2633472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43" name="Text 39"/>
          <p:cNvSpPr/>
          <p:nvPr/>
        </p:nvSpPr>
        <p:spPr>
          <a:xfrm>
            <a:off x="6309360" y="4672584"/>
            <a:ext cx="25420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</a:t>
            </a:r>
            <a:r>
              <a:rPr lang="ru-RU" sz="13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нечётной</a:t>
            </a:r>
            <a:r>
              <a:rPr lang="ru-RU" sz="13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степени — из </a:t>
            </a:r>
            <a:r>
              <a:rPr lang="ru-RU" sz="13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любого</a:t>
            </a:r>
            <a:r>
              <a:rPr lang="ru-RU" sz="13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действительного числа</a:t>
            </a:r>
            <a:endParaRPr lang="ru-RU" sz="1300" dirty="0"/>
          </a:p>
        </p:txBody>
      </p:sp>
      <p:sp>
        <p:nvSpPr>
          <p:cNvPr id="44" name="Shape 40"/>
          <p:cNvSpPr/>
          <p:nvPr/>
        </p:nvSpPr>
        <p:spPr>
          <a:xfrm>
            <a:off x="9006840" y="4645152"/>
            <a:ext cx="2633472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45" name="Text 41"/>
          <p:cNvSpPr/>
          <p:nvPr/>
        </p:nvSpPr>
        <p:spPr>
          <a:xfrm>
            <a:off x="9052560" y="4672584"/>
            <a:ext cx="25420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</a:t>
            </a:r>
            <a:r>
              <a:rPr lang="ru-RU" sz="13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чётной</a:t>
            </a:r>
            <a:r>
              <a:rPr lang="ru-RU" sz="13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степени — из </a:t>
            </a:r>
            <a:r>
              <a:rPr lang="ru-RU" sz="13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неотрицательного</a:t>
            </a:r>
            <a:r>
              <a:rPr lang="ru-RU" sz="13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числа</a:t>
            </a:r>
            <a:endParaRPr lang="ru-RU" sz="1300" dirty="0"/>
          </a:p>
        </p:txBody>
      </p:sp>
      <p:sp>
        <p:nvSpPr>
          <p:cNvPr id="46" name="Shape 42"/>
          <p:cNvSpPr/>
          <p:nvPr/>
        </p:nvSpPr>
        <p:spPr>
          <a:xfrm>
            <a:off x="6263640" y="5321808"/>
            <a:ext cx="5376672" cy="850392"/>
          </a:xfrm>
          <a:prstGeom prst="roundRect">
            <a:avLst>
              <a:gd name="adj" fmla="val 12903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47" name="Text 43"/>
          <p:cNvSpPr/>
          <p:nvPr/>
        </p:nvSpPr>
        <p:spPr>
          <a:xfrm>
            <a:off x="6400800" y="5394960"/>
            <a:ext cx="5102352" cy="7040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 произведение иррациональных чисел могут оказаться </a:t>
            </a:r>
            <a:r>
              <a:rPr lang="ru-RU" sz="14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рациональными</a:t>
            </a: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4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(1 + √2) + (1 − √2) = 2</a:t>
            </a: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   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√2 · √8 = 4</a:t>
            </a:r>
            <a:endParaRPr lang="ru-RU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2588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74320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</a:t>
            </a:r>
            <a:endParaRPr lang="ru-RU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6 «Степень с рациональным показателем» · тема № 3</a:t>
            </a:r>
            <a:endParaRPr lang="ru-RU" sz="1100" dirty="0"/>
          </a:p>
        </p:txBody>
      </p:sp>
      <p:sp>
        <p:nvSpPr>
          <p:cNvPr id="5" name="Text 3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7</a:t>
            </a:r>
            <a:endParaRPr lang="ru-RU" sz="1100" dirty="0"/>
          </a:p>
        </p:txBody>
      </p:sp>
      <p:sp>
        <p:nvSpPr>
          <p:cNvPr id="7" name="Text 4"/>
          <p:cNvSpPr/>
          <p:nvPr/>
        </p:nvSpPr>
        <p:spPr>
          <a:xfrm>
            <a:off x="548640" y="146304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числа расширялось вместе с потребностями практики и самой математики</a:t>
            </a:r>
            <a:endParaRPr lang="ru-RU" sz="1800" dirty="0"/>
          </a:p>
        </p:txBody>
      </p:sp>
      <p:sp>
        <p:nvSpPr>
          <p:cNvPr id="8" name="Shape 5"/>
          <p:cNvSpPr/>
          <p:nvPr/>
        </p:nvSpPr>
        <p:spPr>
          <a:xfrm>
            <a:off x="548640" y="3154680"/>
            <a:ext cx="2697480" cy="1417320"/>
          </a:xfrm>
          <a:prstGeom prst="rect">
            <a:avLst/>
          </a:prstGeom>
          <a:solidFill>
            <a:srgbClr val="E4EE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58368" y="3264408"/>
            <a:ext cx="658368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04088" y="3291840"/>
            <a:ext cx="5669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ℕ</a:t>
            </a:r>
            <a:endParaRPr lang="ru-RU" sz="2500" dirty="0"/>
          </a:p>
        </p:txBody>
      </p:sp>
      <p:sp>
        <p:nvSpPr>
          <p:cNvPr id="11" name="Text 8"/>
          <p:cNvSpPr/>
          <p:nvPr/>
        </p:nvSpPr>
        <p:spPr>
          <a:xfrm>
            <a:off x="1417320" y="3364992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b="1" dirty="0">
                <a:solidFill>
                  <a:srgbClr val="16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</a:t>
            </a:r>
            <a:endParaRPr lang="ru-RU" sz="1500" dirty="0"/>
          </a:p>
        </p:txBody>
      </p:sp>
      <p:sp>
        <p:nvSpPr>
          <p:cNvPr id="12" name="Text 9"/>
          <p:cNvSpPr/>
          <p:nvPr/>
        </p:nvSpPr>
        <p:spPr>
          <a:xfrm>
            <a:off x="676656" y="3849624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sz="13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</a:t>
            </a:r>
            <a:endParaRPr lang="ru-RU" sz="1300" dirty="0"/>
          </a:p>
        </p:txBody>
      </p:sp>
      <p:sp>
        <p:nvSpPr>
          <p:cNvPr id="13" name="Text 10"/>
          <p:cNvSpPr/>
          <p:nvPr/>
        </p:nvSpPr>
        <p:spPr>
          <a:xfrm>
            <a:off x="617220" y="416052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…</a:t>
            </a:r>
            <a:endParaRPr lang="ru-RU" sz="1800" dirty="0"/>
          </a:p>
        </p:txBody>
      </p:sp>
      <p:sp>
        <p:nvSpPr>
          <p:cNvPr id="14" name="Shape 11"/>
          <p:cNvSpPr/>
          <p:nvPr/>
        </p:nvSpPr>
        <p:spPr>
          <a:xfrm>
            <a:off x="3346704" y="2788920"/>
            <a:ext cx="2697480" cy="1783080"/>
          </a:xfrm>
          <a:prstGeom prst="rect">
            <a:avLst/>
          </a:prstGeom>
          <a:solidFill>
            <a:srgbClr val="D3E3F3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456432" y="2898648"/>
            <a:ext cx="658368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502152" y="2926080"/>
            <a:ext cx="5669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ℤ</a:t>
            </a:r>
            <a:endParaRPr lang="ru-RU" sz="2500" dirty="0"/>
          </a:p>
        </p:txBody>
      </p:sp>
      <p:sp>
        <p:nvSpPr>
          <p:cNvPr id="17" name="Text 14"/>
          <p:cNvSpPr/>
          <p:nvPr/>
        </p:nvSpPr>
        <p:spPr>
          <a:xfrm>
            <a:off x="4215384" y="2999232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b="1" dirty="0">
                <a:solidFill>
                  <a:srgbClr val="16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</a:t>
            </a:r>
            <a:endParaRPr lang="ru-RU" sz="1500" dirty="0"/>
          </a:p>
        </p:txBody>
      </p:sp>
      <p:sp>
        <p:nvSpPr>
          <p:cNvPr id="18" name="Text 15"/>
          <p:cNvSpPr/>
          <p:nvPr/>
        </p:nvSpPr>
        <p:spPr>
          <a:xfrm>
            <a:off x="3474720" y="3483864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sz="13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и учёт долгов</a:t>
            </a:r>
            <a:r>
              <a:rPr lang="ru-RU" sz="13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отрицательные числа и нуль</a:t>
            </a:r>
            <a:endParaRPr lang="ru-RU" sz="1300" dirty="0"/>
          </a:p>
        </p:txBody>
      </p:sp>
      <p:sp>
        <p:nvSpPr>
          <p:cNvPr id="19" name="Text 16"/>
          <p:cNvSpPr/>
          <p:nvPr/>
        </p:nvSpPr>
        <p:spPr>
          <a:xfrm>
            <a:off x="3415284" y="3950208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−3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ru-RU" sz="1800" dirty="0"/>
          </a:p>
        </p:txBody>
      </p:sp>
      <p:sp>
        <p:nvSpPr>
          <p:cNvPr id="20" name="Shape 17"/>
          <p:cNvSpPr/>
          <p:nvPr/>
        </p:nvSpPr>
        <p:spPr>
          <a:xfrm>
            <a:off x="6144768" y="2423160"/>
            <a:ext cx="2697480" cy="2148840"/>
          </a:xfrm>
          <a:prstGeom prst="rect">
            <a:avLst/>
          </a:prstGeom>
          <a:solidFill>
            <a:srgbClr val="BFD7EE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54496" y="2532888"/>
            <a:ext cx="658368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00216" y="2560320"/>
            <a:ext cx="5669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ℚ</a:t>
            </a:r>
            <a:endParaRPr lang="ru-RU" sz="2500" dirty="0"/>
          </a:p>
        </p:txBody>
      </p:sp>
      <p:sp>
        <p:nvSpPr>
          <p:cNvPr id="23" name="Text 20"/>
          <p:cNvSpPr/>
          <p:nvPr/>
        </p:nvSpPr>
        <p:spPr>
          <a:xfrm>
            <a:off x="7013448" y="2633472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b="1" dirty="0">
                <a:solidFill>
                  <a:srgbClr val="16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</a:t>
            </a:r>
            <a:endParaRPr lang="ru-RU" sz="1500" dirty="0"/>
          </a:p>
        </p:txBody>
      </p:sp>
      <p:sp>
        <p:nvSpPr>
          <p:cNvPr id="24" name="Text 21"/>
          <p:cNvSpPr/>
          <p:nvPr/>
        </p:nvSpPr>
        <p:spPr>
          <a:xfrm>
            <a:off x="6272784" y="3118104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sz="13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</a:t>
            </a:r>
            <a:r>
              <a:rPr lang="ru-RU" sz="13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дроби</a:t>
            </a:r>
            <a:endParaRPr lang="ru-RU" sz="1300" dirty="0"/>
          </a:p>
        </p:txBody>
      </p:sp>
      <p:sp>
        <p:nvSpPr>
          <p:cNvPr id="25" name="Text 22"/>
          <p:cNvSpPr/>
          <p:nvPr/>
        </p:nvSpPr>
        <p:spPr>
          <a:xfrm>
            <a:off x="6213348" y="342900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8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0,25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0,(3)</a:t>
            </a:r>
            <a:endParaRPr lang="ru-RU" sz="1800" dirty="0"/>
          </a:p>
        </p:txBody>
      </p:sp>
      <p:sp>
        <p:nvSpPr>
          <p:cNvPr id="26" name="Shape 23"/>
          <p:cNvSpPr/>
          <p:nvPr/>
        </p:nvSpPr>
        <p:spPr>
          <a:xfrm>
            <a:off x="8942832" y="2057400"/>
            <a:ext cx="2697480" cy="2514600"/>
          </a:xfrm>
          <a:prstGeom prst="rect">
            <a:avLst/>
          </a:prstGeom>
          <a:solidFill>
            <a:srgbClr val="A9C8E6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9052560" y="2167128"/>
            <a:ext cx="658368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9098280" y="2194560"/>
            <a:ext cx="5669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ℝ</a:t>
            </a:r>
            <a:endParaRPr lang="ru-RU" sz="2500" dirty="0"/>
          </a:p>
        </p:txBody>
      </p:sp>
      <p:sp>
        <p:nvSpPr>
          <p:cNvPr id="29" name="Text 26"/>
          <p:cNvSpPr/>
          <p:nvPr/>
        </p:nvSpPr>
        <p:spPr>
          <a:xfrm>
            <a:off x="9811512" y="2267712"/>
            <a:ext cx="1783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b="1" dirty="0">
                <a:solidFill>
                  <a:srgbClr val="163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</a:t>
            </a:r>
            <a:endParaRPr lang="ru-RU" sz="1500" dirty="0"/>
          </a:p>
        </p:txBody>
      </p:sp>
      <p:sp>
        <p:nvSpPr>
          <p:cNvPr id="30" name="Text 27"/>
          <p:cNvSpPr/>
          <p:nvPr/>
        </p:nvSpPr>
        <p:spPr>
          <a:xfrm>
            <a:off x="9070848" y="2752344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sz="13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несоизмеримые отрезки</a:t>
            </a:r>
            <a:r>
              <a:rPr lang="ru-RU" sz="13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иррациональные числа</a:t>
            </a:r>
            <a:endParaRPr lang="ru-RU" sz="1300" dirty="0"/>
          </a:p>
        </p:txBody>
      </p:sp>
      <p:sp>
        <p:nvSpPr>
          <p:cNvPr id="31" name="Text 28"/>
          <p:cNvSpPr/>
          <p:nvPr/>
        </p:nvSpPr>
        <p:spPr>
          <a:xfrm>
            <a:off x="9011412" y="3218688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√2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√2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π</a:t>
            </a:r>
            <a:endParaRPr lang="ru-RU" sz="1800" dirty="0"/>
          </a:p>
        </p:txBody>
      </p:sp>
      <p:sp>
        <p:nvSpPr>
          <p:cNvPr id="32" name="Shape 29"/>
          <p:cNvSpPr/>
          <p:nvPr/>
        </p:nvSpPr>
        <p:spPr>
          <a:xfrm>
            <a:off x="685800" y="4700016"/>
            <a:ext cx="10789920" cy="91"/>
          </a:xfrm>
          <a:prstGeom prst="line">
            <a:avLst/>
          </a:prstGeom>
          <a:noFill/>
          <a:ln w="25400">
            <a:solidFill>
              <a:srgbClr val="1F4E79"/>
            </a:solidFill>
            <a:prstDash val="solid"/>
            <a:tailEnd type="triangle"/>
          </a:ln>
        </p:spPr>
      </p:sp>
      <p:sp>
        <p:nvSpPr>
          <p:cNvPr id="33" name="Text 30"/>
          <p:cNvSpPr/>
          <p:nvPr/>
        </p:nvSpPr>
        <p:spPr>
          <a:xfrm>
            <a:off x="553212" y="4791456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множество — часть следующего:   </a:t>
            </a:r>
            <a:r>
              <a:rPr lang="ru-RU" sz="16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ℕ ⊂ ℤ ⊂ ℚ ⊂ ℝ</a:t>
            </a:r>
            <a:endParaRPr lang="ru-RU" sz="1500" dirty="0"/>
          </a:p>
        </p:txBody>
      </p:sp>
      <p:sp>
        <p:nvSpPr>
          <p:cNvPr id="34" name="Shape 31"/>
          <p:cNvSpPr/>
          <p:nvPr/>
        </p:nvSpPr>
        <p:spPr>
          <a:xfrm>
            <a:off x="548640" y="5257800"/>
            <a:ext cx="6903720" cy="914400"/>
          </a:xfrm>
          <a:prstGeom prst="roundRect">
            <a:avLst>
              <a:gd name="adj" fmla="val 12000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85800" y="5330952"/>
            <a:ext cx="6629400" cy="7680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каждой точке числовой прямой соответствует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действительное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число; действия — через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приближения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законы арифметики сохраняются</a:t>
            </a:r>
            <a:endParaRPr lang="ru-RU" sz="1500" dirty="0"/>
          </a:p>
        </p:txBody>
      </p:sp>
      <p:sp>
        <p:nvSpPr>
          <p:cNvPr id="36" name="Shape 33"/>
          <p:cNvSpPr/>
          <p:nvPr/>
        </p:nvSpPr>
        <p:spPr>
          <a:xfrm>
            <a:off x="7635240" y="5257800"/>
            <a:ext cx="4005072" cy="914400"/>
          </a:xfrm>
          <a:prstGeom prst="roundRect">
            <a:avLst>
              <a:gd name="adj" fmla="val 12000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7772400" y="5330952"/>
            <a:ext cx="3730752" cy="7680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теория действительных чисел —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 Дедекинд, 1872</a:t>
            </a:r>
            <a:endParaRPr lang="ru-RU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понятия числа. Понятие о действительных числах и действиях над ними</dc:title>
  <dc:subject>Алгебра, 9 класс. Тема исследовательской работы к главе 6, № 3</dc:subject>
  <dc:creator>pomogalka.me</dc:creator>
  <cp:lastModifiedBy>pomogalka.me</cp:lastModifiedBy>
  <cp:revision>1</cp:revision>
  <dcterms:created xsi:type="dcterms:W3CDTF">2026-10-05T09:02:45Z</dcterms:created>
  <dcterms:modified xsi:type="dcterms:W3CDTF">2026-10-05T09:02:45Z</dcterms:modified>
</cp:coreProperties>
</file>