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Парабола.
План доклада:
1. Вершина, ось и ветви параболы.
2. Параболы с одинаковым коэффициентом при x².
3. Ключевые точки и знаки коэффициентов.
4. Фокус и директриса.
5. Парабола в природе и технике.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График квадратичной функции y = ax² + bx + c, где a ≠ 0, — парабола. Выделив полный квадрат, получим y = a(x − x₀)² + y₀, где x₀ = −b/(2a), а y₀ — значение функции при x = x₀; точка (x₀; y₀) — вершина параболы. В точках x₀ + t и x₀ − t функция принимает одно и то же значение at² + y₀, поэтому прямая x = x₀ — ось симметрии параболы. Ветви направлены вверх при a &gt; 0 и вниз при a &lt; 0. Число |a| отвечает за «ширину» параболы: парабола y = ax² получается из параболы y = x² (при a &lt; 0 — из параболы y = −x²) растяжением вдоль оси ординат, если |a| &gt; 1, и сжатием, если |a| &lt; 1. Хорда, перпендикулярная оси и удалённая от вершины на 1 в сторону ветвей, имеет длину 2/√(|a|): у параболы y = x² она равна 2, у параболы y = 4x² — 1.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Из равенства y = a(x − x₀)² + y₀ следует, что параболу y = ax² + bx + c можно получить из параболы y = ax² сдвигом на |x₀| единиц вдоль оси x (вправо при x₀ &gt; 0, влево при x₀ &lt; 0) и на |y₀| единиц вдоль оси y (вверх при y₀ &gt; 0, вниз при y₀ &lt; 0). При сдвиге фигура не меняет ни формы, ни размеров, поэтому все параболы с одним и тем же коэффициентом a равны между собой. Например, 2x² − 12x + 13 = 2(x − 3)² − 5, и парабола y = 2x² − 12x + 13 — это парабола y = 2x², сдвинутая на 3 единицы вправо и на 5 единиц вниз. Параболы y = ax² и y = −ax² симметричны относительно оси x и тоже равны. Параболы с разными значениями |a| не равны: у них разная длина хорды, удалённой от вершины на 1. Известен и более общий факт: все параболы подобны друг другу, как все окружности.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 ключевым точкам параболы относят вершину и точки пересечения с осями координат. Ось y парабола пересекает в точке (0; c). Абсциссы точек пересечения с осью x — корни уравнения ax² + bx + c = 0: при D &gt; 0 таких точек две, при D = 0 парабола касается оси x в вершине, при D &lt; 0 не пересекает её. Точка (2x₀; c) симметрична точке (0; c) относительно оси параболы. Для проверки удобно, что абсцисса вершины — середина отрезка между нулями.
По графику можно определить знаки коэффициентов: знак a — по направлению ветвей, знак c — по точке пересечения с осью y, знак b — по положению вершины. Так как x₀ = −b/(2a), при a &gt; 0 числа b и x₀ имеют противоположные знаки, а при a &lt; 0 — одинаковые. Например, если ветви направлены вниз, вершина лежит правее оси y, а ось y пересечена ниже начала координат, то a &lt; 0, b &gt; 0, c &lt; 0.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 параболы есть точка (фокус) и прямая (директриса), от которых каждая точка параболы находится на одинаковом расстоянии. У параболы y = x² фокус — точка F(0; 1/4), директриса — прямая y = −1/4. Проверим это. Пусть M(x; x²) — точка параболы. По теореме Пифагора
MF² = x² + (x² − 1/4)² = x⁴ + ½x² + 1/16 = (x² + 1/4)².
Расстояние от точки M до директрисы равно x² + 1/4, поэтому оба расстояния равны. Верно и обратное: если точка (x; y) равноудалена от F и от директрисы, то, приравняв квадраты расстояний, получим x² + (y − 1/4)² = (y + 1/4)², откуда x² = y. У параболы y = ax² при a &gt; 0 фокус — точка (0; 1/(4a)), директриса — прямая y = −1/(4a). Параболическое зеркало (поверхность, полученная вращением параболы вокруг её оси) собирает в фокусе лучи, идущие параллельно оси, а лучи от источника в фокусе отражает параллельным пучком — это известное оптическое свойство параболы; слово «фокус» по-латыни означает «очаг».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Тело, брошенное под углом к горизонту, при отсутствии сопротивления воздуха движется по параболе — это установил Галилей. Высота тела, брошенного вертикально вверх со скоростью v₀, меняется со временем по известному из физики закону h = v₀ t − (gt²)/2 (сопротивление воздуха не учитываем) — это квадратичная функция от t. При v₀ = 20 м/с и g ≈ 10 м/с² получаем h = 20t − 5t²; наибольшая высота достигается в вершине параболы, при t₀ = −20/(2 · (−5)) = 2 (с), и равна 20 · 2 − 5 · 2² = 20 (м). По параболам летят струи фонтанов, а параболические зеркала применяют в прожекторах, автомобильных фарах, спутниковых антеннах и солнечных печах. Парабола — одно из конических сечений: она получается при пересечении поверхности конуса плоскостью, которая параллельна одной из его образующих и не проходит через вершину конуса (известный факт). Название «парабола» ввёл древнегреческий математик Аполлоний Пергский.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Подводя итоги, можно сказать, что парабола — график квадратичной функции — симметрична относительно прямой, которая проходит через вершину параллельно оси y; знак коэффициента a задаёт направление её ветвей, а число |a| — её «ширину», причём все параболы с одинаковым a равны, так как получаются друг из друга сдвигами. Параболу удобно строить по ключевым точкам, а по её виду можно определить знаки коэффициентов. Каждая точка параболы равноудалена от фокуса и директрисы, и это свойство объясняет работу параболических зеркал; по параболе движется тело, брошенное под углом к горизонту, а сама парабола — одно из конических сечений.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4000" i="1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x²</a:t>
            </a:r>
            <a:endParaRPr lang="ru-RU" sz="14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</a:t>
            </a:r>
            <a:endParaRPr lang="ru-RU" sz="34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«Квадратичная функция»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Вершина, ось и ветви параболы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Параболы с одинаковым коэффициентом при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и знаки коэффициентов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и директриса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 природе и технике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0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2</a:t>
            </a:r>
            <a:endParaRPr lang="ru-RU" sz="10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Вершина, ось и ветви параболы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5394960" cy="1005840"/>
          </a:xfrm>
          <a:prstGeom prst="roundRect">
            <a:avLst>
              <a:gd name="adj" fmla="val 10909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81912"/>
            <a:ext cx="5120640" cy="8595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22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bx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2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22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2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endParaRPr lang="ru-RU" sz="22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2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/(2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20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вершина — точка 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2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 </a:t>
            </a:r>
            <a:r>
              <a:rPr lang="ru-RU" sz="22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2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22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ru-RU" sz="2200" dirty="0"/>
          </a:p>
        </p:txBody>
      </p:sp>
      <p:sp>
        <p:nvSpPr>
          <p:cNvPr id="11" name="Text 8"/>
          <p:cNvSpPr/>
          <p:nvPr/>
        </p:nvSpPr>
        <p:spPr>
          <a:xfrm>
            <a:off x="548640" y="2651760"/>
            <a:ext cx="5394960" cy="219456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точках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значение одно и то же,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</a:t>
            </a:r>
            <a:r>
              <a:rPr lang="ru-RU" sz="20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0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⇒ прямая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</a:t>
            </a:r>
            <a:r>
              <a:rPr lang="ru-RU" sz="18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</a:t>
            </a:r>
            <a:endParaRPr lang="ru-RU" sz="18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вверх при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вниз при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endParaRPr lang="ru-RU" sz="1800" dirty="0"/>
          </a:p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20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это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(при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), растянутая вдоль оси 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при 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&gt; 1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сжатая при 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20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&lt; 1</a:t>
            </a:r>
            <a:endParaRPr lang="ru-RU" sz="1800" dirty="0"/>
          </a:p>
        </p:txBody>
      </p:sp>
      <p:sp>
        <p:nvSpPr>
          <p:cNvPr id="12" name="Shape 9"/>
          <p:cNvSpPr/>
          <p:nvPr/>
        </p:nvSpPr>
        <p:spPr>
          <a:xfrm>
            <a:off x="548640" y="4983480"/>
            <a:ext cx="5394960" cy="1143000"/>
          </a:xfrm>
          <a:prstGeom prst="roundRect">
            <a:avLst>
              <a:gd name="adj" fmla="val 96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85800" y="5056632"/>
            <a:ext cx="5120640" cy="996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в 1 от вершины, перпендикулярная оси:</a:t>
            </a:r>
            <a:endParaRPr lang="ru-RU" sz="18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2/√|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для 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2,  для 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1</a:t>
            </a:r>
            <a:endParaRPr lang="ru-RU" sz="1800" dirty="0"/>
          </a:p>
        </p:txBody>
      </p:sp>
      <p:sp>
        <p:nvSpPr>
          <p:cNvPr id="14" name="Shape 11"/>
          <p:cNvSpPr/>
          <p:nvPr/>
        </p:nvSpPr>
        <p:spPr>
          <a:xfrm>
            <a:off x="7103225" y="1691640"/>
            <a:ext cx="91" cy="3593592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601989" y="1691640"/>
            <a:ext cx="91" cy="3593592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100753" y="1691640"/>
            <a:ext cx="91" cy="3593592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599516" y="1691640"/>
            <a:ext cx="91" cy="3593592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098280" y="1691640"/>
            <a:ext cx="91" cy="3593592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597044" y="1691640"/>
            <a:ext cx="91" cy="3593592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0095807" y="1691640"/>
            <a:ext cx="91" cy="3593592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0594571" y="1691640"/>
            <a:ext cx="91" cy="3593592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1093335" y="1691640"/>
            <a:ext cx="91" cy="3593592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903720" y="4885944"/>
            <a:ext cx="4389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903720" y="4386834"/>
            <a:ext cx="4389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3887724"/>
            <a:ext cx="4389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903720" y="3388614"/>
            <a:ext cx="4389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903720" y="2889504"/>
            <a:ext cx="4389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903720" y="2390394"/>
            <a:ext cx="4389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903720" y="1891284"/>
            <a:ext cx="438912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903720" y="4885944"/>
            <a:ext cx="457200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9098280" y="1508760"/>
            <a:ext cx="91" cy="3776472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32" name="Text 29"/>
          <p:cNvSpPr/>
          <p:nvPr/>
        </p:nvSpPr>
        <p:spPr>
          <a:xfrm>
            <a:off x="11173968" y="494080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33" name="Text 30"/>
          <p:cNvSpPr/>
          <p:nvPr/>
        </p:nvSpPr>
        <p:spPr>
          <a:xfrm>
            <a:off x="9089136" y="13807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34" name="Shape 31"/>
          <p:cNvSpPr/>
          <p:nvPr/>
        </p:nvSpPr>
        <p:spPr>
          <a:xfrm>
            <a:off x="8100753" y="4840224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780713" y="49499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endParaRPr lang="ru-RU" sz="1400" dirty="0"/>
          </a:p>
        </p:txBody>
      </p:sp>
      <p:sp>
        <p:nvSpPr>
          <p:cNvPr id="36" name="Shape 33"/>
          <p:cNvSpPr/>
          <p:nvPr/>
        </p:nvSpPr>
        <p:spPr>
          <a:xfrm>
            <a:off x="8599516" y="4840224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279476" y="49499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</a:t>
            </a:r>
            <a:r>
              <a:rPr lang="ru-RU" sz="1400" baseline="3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400" baseline="-4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400" dirty="0"/>
          </a:p>
        </p:txBody>
      </p:sp>
      <p:sp>
        <p:nvSpPr>
          <p:cNvPr id="38" name="Shape 35"/>
          <p:cNvSpPr/>
          <p:nvPr/>
        </p:nvSpPr>
        <p:spPr>
          <a:xfrm>
            <a:off x="9597044" y="4840224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9277004" y="49499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baseline="3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400" baseline="-4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400" dirty="0"/>
          </a:p>
        </p:txBody>
      </p:sp>
      <p:sp>
        <p:nvSpPr>
          <p:cNvPr id="40" name="Shape 37"/>
          <p:cNvSpPr/>
          <p:nvPr/>
        </p:nvSpPr>
        <p:spPr>
          <a:xfrm>
            <a:off x="10095807" y="4840224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9775767" y="49499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400" dirty="0"/>
          </a:p>
        </p:txBody>
      </p:sp>
      <p:sp>
        <p:nvSpPr>
          <p:cNvPr id="42" name="Shape 39"/>
          <p:cNvSpPr/>
          <p:nvPr/>
        </p:nvSpPr>
        <p:spPr>
          <a:xfrm>
            <a:off x="9052560" y="2889504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366760" y="27523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400" dirty="0"/>
          </a:p>
        </p:txBody>
      </p:sp>
      <p:sp>
        <p:nvSpPr>
          <p:cNvPr id="44" name="Shape 41"/>
          <p:cNvSpPr/>
          <p:nvPr/>
        </p:nvSpPr>
        <p:spPr>
          <a:xfrm>
            <a:off x="9052560" y="1891284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8366760" y="175412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400" dirty="0"/>
          </a:p>
        </p:txBody>
      </p:sp>
      <p:sp>
        <p:nvSpPr>
          <p:cNvPr id="46" name="Text 43"/>
          <p:cNvSpPr/>
          <p:nvPr/>
        </p:nvSpPr>
        <p:spPr>
          <a:xfrm>
            <a:off x="8814816" y="493166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  <p:sp>
        <p:nvSpPr>
          <p:cNvPr id="47" name="Shape 44"/>
          <p:cNvSpPr/>
          <p:nvPr/>
        </p:nvSpPr>
        <p:spPr>
          <a:xfrm>
            <a:off x="6903720" y="3887724"/>
            <a:ext cx="438912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dash"/>
          </a:ln>
        </p:spPr>
      </p:sp>
      <p:sp>
        <p:nvSpPr>
          <p:cNvPr id="48" name="Text 45"/>
          <p:cNvSpPr/>
          <p:nvPr/>
        </p:nvSpPr>
        <p:spPr>
          <a:xfrm>
            <a:off x="10607040" y="3521964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endParaRPr lang="ru-RU" sz="1500" dirty="0"/>
          </a:p>
        </p:txBody>
      </p:sp>
      <p:sp>
        <p:nvSpPr>
          <p:cNvPr id="49" name="Shape 46"/>
          <p:cNvSpPr/>
          <p:nvPr/>
        </p:nvSpPr>
        <p:spPr>
          <a:xfrm>
            <a:off x="7313870" y="1691640"/>
            <a:ext cx="3568820" cy="3194304"/>
          </a:xfrm>
          <a:custGeom>
            <a:avLst/>
            <a:gdLst/>
            <a:ahLst/>
            <a:cxnLst/>
            <a:rect l="l" t="t" r="r" b="b"/>
            <a:pathLst>
              <a:path w="3568820" h="3194304">
                <a:moveTo>
                  <a:pt x="0" y="0"/>
                </a:moveTo>
                <a:lnTo>
                  <a:pt x="6816" y="24432"/>
                </a:lnTo>
                <a:lnTo>
                  <a:pt x="24772" y="88147"/>
                </a:lnTo>
                <a:lnTo>
                  <a:pt x="42727" y="151214"/>
                </a:lnTo>
                <a:lnTo>
                  <a:pt x="60683" y="213635"/>
                </a:lnTo>
                <a:lnTo>
                  <a:pt x="78638" y="275409"/>
                </a:lnTo>
                <a:lnTo>
                  <a:pt x="96594" y="336536"/>
                </a:lnTo>
                <a:lnTo>
                  <a:pt x="114549" y="397016"/>
                </a:lnTo>
                <a:lnTo>
                  <a:pt x="132505" y="456849"/>
                </a:lnTo>
                <a:lnTo>
                  <a:pt x="150460" y="516036"/>
                </a:lnTo>
                <a:lnTo>
                  <a:pt x="168416" y="574575"/>
                </a:lnTo>
                <a:lnTo>
                  <a:pt x="186371" y="632468"/>
                </a:lnTo>
                <a:lnTo>
                  <a:pt x="204327" y="689714"/>
                </a:lnTo>
                <a:lnTo>
                  <a:pt x="222282" y="746313"/>
                </a:lnTo>
                <a:lnTo>
                  <a:pt x="240238" y="802265"/>
                </a:lnTo>
                <a:lnTo>
                  <a:pt x="258193" y="857571"/>
                </a:lnTo>
                <a:lnTo>
                  <a:pt x="276149" y="912229"/>
                </a:lnTo>
                <a:lnTo>
                  <a:pt x="294104" y="966241"/>
                </a:lnTo>
                <a:lnTo>
                  <a:pt x="312060" y="1019606"/>
                </a:lnTo>
                <a:lnTo>
                  <a:pt x="330015" y="1072324"/>
                </a:lnTo>
                <a:lnTo>
                  <a:pt x="347970" y="1124395"/>
                </a:lnTo>
                <a:lnTo>
                  <a:pt x="365926" y="1175819"/>
                </a:lnTo>
                <a:lnTo>
                  <a:pt x="383881" y="1226597"/>
                </a:lnTo>
                <a:lnTo>
                  <a:pt x="401837" y="1276727"/>
                </a:lnTo>
                <a:lnTo>
                  <a:pt x="419792" y="1326211"/>
                </a:lnTo>
                <a:lnTo>
                  <a:pt x="437748" y="1375048"/>
                </a:lnTo>
                <a:lnTo>
                  <a:pt x="455703" y="1423238"/>
                </a:lnTo>
                <a:lnTo>
                  <a:pt x="473659" y="1470781"/>
                </a:lnTo>
                <a:lnTo>
                  <a:pt x="491614" y="1517678"/>
                </a:lnTo>
                <a:lnTo>
                  <a:pt x="509570" y="1563927"/>
                </a:lnTo>
                <a:lnTo>
                  <a:pt x="527525" y="1609530"/>
                </a:lnTo>
                <a:lnTo>
                  <a:pt x="545481" y="1654486"/>
                </a:lnTo>
                <a:lnTo>
                  <a:pt x="563436" y="1698795"/>
                </a:lnTo>
                <a:lnTo>
                  <a:pt x="581392" y="1742457"/>
                </a:lnTo>
                <a:lnTo>
                  <a:pt x="599347" y="1785472"/>
                </a:lnTo>
                <a:lnTo>
                  <a:pt x="617303" y="1827841"/>
                </a:lnTo>
                <a:lnTo>
                  <a:pt x="635258" y="1869562"/>
                </a:lnTo>
                <a:lnTo>
                  <a:pt x="653214" y="1910637"/>
                </a:lnTo>
                <a:lnTo>
                  <a:pt x="671169" y="1951065"/>
                </a:lnTo>
                <a:lnTo>
                  <a:pt x="689125" y="1990846"/>
                </a:lnTo>
                <a:lnTo>
                  <a:pt x="707080" y="2029980"/>
                </a:lnTo>
                <a:lnTo>
                  <a:pt x="725036" y="2068468"/>
                </a:lnTo>
                <a:lnTo>
                  <a:pt x="742991" y="2106308"/>
                </a:lnTo>
                <a:lnTo>
                  <a:pt x="760947" y="2143502"/>
                </a:lnTo>
                <a:lnTo>
                  <a:pt x="778902" y="2180049"/>
                </a:lnTo>
                <a:lnTo>
                  <a:pt x="796858" y="2215949"/>
                </a:lnTo>
                <a:lnTo>
                  <a:pt x="814813" y="2251202"/>
                </a:lnTo>
                <a:lnTo>
                  <a:pt x="832769" y="2285808"/>
                </a:lnTo>
                <a:lnTo>
                  <a:pt x="850724" y="2319767"/>
                </a:lnTo>
                <a:lnTo>
                  <a:pt x="868680" y="2353080"/>
                </a:lnTo>
                <a:lnTo>
                  <a:pt x="886635" y="2385746"/>
                </a:lnTo>
                <a:lnTo>
                  <a:pt x="904591" y="2417765"/>
                </a:lnTo>
                <a:lnTo>
                  <a:pt x="922546" y="2449137"/>
                </a:lnTo>
                <a:lnTo>
                  <a:pt x="940502" y="2479862"/>
                </a:lnTo>
                <a:lnTo>
                  <a:pt x="958457" y="2509940"/>
                </a:lnTo>
                <a:lnTo>
                  <a:pt x="976413" y="2539372"/>
                </a:lnTo>
                <a:lnTo>
                  <a:pt x="994368" y="2568157"/>
                </a:lnTo>
                <a:lnTo>
                  <a:pt x="1012324" y="2596294"/>
                </a:lnTo>
                <a:lnTo>
                  <a:pt x="1030279" y="2623785"/>
                </a:lnTo>
                <a:lnTo>
                  <a:pt x="1048235" y="2650629"/>
                </a:lnTo>
                <a:lnTo>
                  <a:pt x="1066190" y="2676827"/>
                </a:lnTo>
                <a:lnTo>
                  <a:pt x="1084146" y="2702377"/>
                </a:lnTo>
                <a:lnTo>
                  <a:pt x="1102101" y="2727281"/>
                </a:lnTo>
                <a:lnTo>
                  <a:pt x="1120057" y="2751538"/>
                </a:lnTo>
                <a:lnTo>
                  <a:pt x="1138012" y="2775147"/>
                </a:lnTo>
                <a:lnTo>
                  <a:pt x="1155968" y="2798110"/>
                </a:lnTo>
                <a:lnTo>
                  <a:pt x="1173923" y="2820427"/>
                </a:lnTo>
                <a:lnTo>
                  <a:pt x="1191879" y="2842096"/>
                </a:lnTo>
                <a:lnTo>
                  <a:pt x="1209834" y="2863119"/>
                </a:lnTo>
                <a:lnTo>
                  <a:pt x="1227790" y="2883494"/>
                </a:lnTo>
                <a:lnTo>
                  <a:pt x="1245745" y="2903223"/>
                </a:lnTo>
                <a:lnTo>
                  <a:pt x="1263701" y="2922305"/>
                </a:lnTo>
                <a:lnTo>
                  <a:pt x="1281656" y="2940740"/>
                </a:lnTo>
                <a:lnTo>
                  <a:pt x="1299612" y="2958528"/>
                </a:lnTo>
                <a:lnTo>
                  <a:pt x="1317567" y="2975670"/>
                </a:lnTo>
                <a:lnTo>
                  <a:pt x="1335522" y="2992164"/>
                </a:lnTo>
                <a:lnTo>
                  <a:pt x="1353478" y="3008012"/>
                </a:lnTo>
                <a:lnTo>
                  <a:pt x="1371433" y="3023213"/>
                </a:lnTo>
                <a:lnTo>
                  <a:pt x="1389389" y="3037767"/>
                </a:lnTo>
                <a:lnTo>
                  <a:pt x="1407344" y="3051674"/>
                </a:lnTo>
                <a:lnTo>
                  <a:pt x="1425300" y="3064935"/>
                </a:lnTo>
                <a:lnTo>
                  <a:pt x="1443255" y="3077548"/>
                </a:lnTo>
                <a:lnTo>
                  <a:pt x="1461211" y="3089515"/>
                </a:lnTo>
                <a:lnTo>
                  <a:pt x="1479166" y="3100835"/>
                </a:lnTo>
                <a:lnTo>
                  <a:pt x="1497122" y="3111508"/>
                </a:lnTo>
                <a:lnTo>
                  <a:pt x="1515077" y="3121534"/>
                </a:lnTo>
                <a:lnTo>
                  <a:pt x="1533033" y="3130913"/>
                </a:lnTo>
                <a:lnTo>
                  <a:pt x="1550988" y="3139645"/>
                </a:lnTo>
                <a:lnTo>
                  <a:pt x="1568944" y="3147731"/>
                </a:lnTo>
                <a:lnTo>
                  <a:pt x="1586899" y="3155170"/>
                </a:lnTo>
                <a:lnTo>
                  <a:pt x="1604855" y="3161962"/>
                </a:lnTo>
                <a:lnTo>
                  <a:pt x="1622810" y="3168107"/>
                </a:lnTo>
                <a:lnTo>
                  <a:pt x="1640766" y="3173605"/>
                </a:lnTo>
                <a:lnTo>
                  <a:pt x="1658721" y="3178456"/>
                </a:lnTo>
                <a:lnTo>
                  <a:pt x="1676677" y="3182661"/>
                </a:lnTo>
                <a:lnTo>
                  <a:pt x="1694632" y="3186218"/>
                </a:lnTo>
                <a:lnTo>
                  <a:pt x="1712588" y="3189129"/>
                </a:lnTo>
                <a:lnTo>
                  <a:pt x="1730543" y="3191393"/>
                </a:lnTo>
                <a:lnTo>
                  <a:pt x="1748499" y="3193010"/>
                </a:lnTo>
                <a:lnTo>
                  <a:pt x="1766454" y="3193981"/>
                </a:lnTo>
                <a:lnTo>
                  <a:pt x="1784410" y="3194304"/>
                </a:lnTo>
                <a:lnTo>
                  <a:pt x="1802365" y="3193981"/>
                </a:lnTo>
                <a:lnTo>
                  <a:pt x="1820321" y="3193010"/>
                </a:lnTo>
                <a:lnTo>
                  <a:pt x="1838276" y="3191393"/>
                </a:lnTo>
                <a:lnTo>
                  <a:pt x="1856232" y="3189129"/>
                </a:lnTo>
                <a:lnTo>
                  <a:pt x="1874187" y="3186218"/>
                </a:lnTo>
                <a:lnTo>
                  <a:pt x="1892143" y="3182661"/>
                </a:lnTo>
                <a:lnTo>
                  <a:pt x="1910098" y="3178456"/>
                </a:lnTo>
                <a:lnTo>
                  <a:pt x="1928054" y="3173605"/>
                </a:lnTo>
                <a:lnTo>
                  <a:pt x="1946009" y="3168107"/>
                </a:lnTo>
                <a:lnTo>
                  <a:pt x="1963965" y="3161962"/>
                </a:lnTo>
                <a:lnTo>
                  <a:pt x="1981920" y="3155170"/>
                </a:lnTo>
                <a:lnTo>
                  <a:pt x="1999876" y="3147731"/>
                </a:lnTo>
                <a:lnTo>
                  <a:pt x="2017831" y="3139645"/>
                </a:lnTo>
                <a:lnTo>
                  <a:pt x="2035787" y="3130913"/>
                </a:lnTo>
                <a:lnTo>
                  <a:pt x="2053742" y="3121534"/>
                </a:lnTo>
                <a:lnTo>
                  <a:pt x="2071698" y="3111508"/>
                </a:lnTo>
                <a:lnTo>
                  <a:pt x="2089653" y="3100835"/>
                </a:lnTo>
                <a:lnTo>
                  <a:pt x="2107609" y="3089515"/>
                </a:lnTo>
                <a:lnTo>
                  <a:pt x="2125564" y="3077548"/>
                </a:lnTo>
                <a:lnTo>
                  <a:pt x="2143520" y="3064935"/>
                </a:lnTo>
                <a:lnTo>
                  <a:pt x="2161475" y="3051674"/>
                </a:lnTo>
                <a:lnTo>
                  <a:pt x="2179431" y="3037767"/>
                </a:lnTo>
                <a:lnTo>
                  <a:pt x="2197386" y="3023213"/>
                </a:lnTo>
                <a:lnTo>
                  <a:pt x="2215342" y="3008012"/>
                </a:lnTo>
                <a:lnTo>
                  <a:pt x="2233297" y="2992164"/>
                </a:lnTo>
                <a:lnTo>
                  <a:pt x="2251253" y="2975670"/>
                </a:lnTo>
                <a:lnTo>
                  <a:pt x="2269208" y="2958528"/>
                </a:lnTo>
                <a:lnTo>
                  <a:pt x="2287164" y="2940740"/>
                </a:lnTo>
                <a:lnTo>
                  <a:pt x="2305119" y="2922305"/>
                </a:lnTo>
                <a:lnTo>
                  <a:pt x="2323074" y="2903223"/>
                </a:lnTo>
                <a:lnTo>
                  <a:pt x="2341030" y="2883494"/>
                </a:lnTo>
                <a:lnTo>
                  <a:pt x="2358985" y="2863119"/>
                </a:lnTo>
                <a:lnTo>
                  <a:pt x="2376941" y="2842096"/>
                </a:lnTo>
                <a:lnTo>
                  <a:pt x="2394896" y="2820427"/>
                </a:lnTo>
                <a:lnTo>
                  <a:pt x="2412852" y="2798110"/>
                </a:lnTo>
                <a:lnTo>
                  <a:pt x="2430807" y="2775147"/>
                </a:lnTo>
                <a:lnTo>
                  <a:pt x="2448763" y="2751538"/>
                </a:lnTo>
                <a:lnTo>
                  <a:pt x="2466718" y="2727281"/>
                </a:lnTo>
                <a:lnTo>
                  <a:pt x="2484674" y="2702377"/>
                </a:lnTo>
                <a:lnTo>
                  <a:pt x="2502629" y="2676827"/>
                </a:lnTo>
                <a:lnTo>
                  <a:pt x="2520585" y="2650629"/>
                </a:lnTo>
                <a:lnTo>
                  <a:pt x="2538540" y="2623785"/>
                </a:lnTo>
                <a:lnTo>
                  <a:pt x="2556496" y="2596294"/>
                </a:lnTo>
                <a:lnTo>
                  <a:pt x="2574451" y="2568157"/>
                </a:lnTo>
                <a:lnTo>
                  <a:pt x="2592407" y="2539372"/>
                </a:lnTo>
                <a:lnTo>
                  <a:pt x="2610362" y="2509940"/>
                </a:lnTo>
                <a:lnTo>
                  <a:pt x="2628318" y="2479862"/>
                </a:lnTo>
                <a:lnTo>
                  <a:pt x="2646273" y="2449137"/>
                </a:lnTo>
                <a:lnTo>
                  <a:pt x="2664229" y="2417765"/>
                </a:lnTo>
                <a:lnTo>
                  <a:pt x="2682184" y="2385746"/>
                </a:lnTo>
                <a:lnTo>
                  <a:pt x="2700140" y="2353080"/>
                </a:lnTo>
                <a:lnTo>
                  <a:pt x="2718095" y="2319767"/>
                </a:lnTo>
                <a:lnTo>
                  <a:pt x="2736051" y="2285808"/>
                </a:lnTo>
                <a:lnTo>
                  <a:pt x="2754006" y="2251202"/>
                </a:lnTo>
                <a:lnTo>
                  <a:pt x="2771962" y="2215949"/>
                </a:lnTo>
                <a:lnTo>
                  <a:pt x="2789917" y="2180049"/>
                </a:lnTo>
                <a:lnTo>
                  <a:pt x="2807873" y="2143502"/>
                </a:lnTo>
                <a:lnTo>
                  <a:pt x="2825828" y="2106308"/>
                </a:lnTo>
                <a:lnTo>
                  <a:pt x="2843784" y="2068468"/>
                </a:lnTo>
                <a:lnTo>
                  <a:pt x="2861739" y="2029980"/>
                </a:lnTo>
                <a:lnTo>
                  <a:pt x="2879695" y="1990846"/>
                </a:lnTo>
                <a:lnTo>
                  <a:pt x="2897650" y="1951065"/>
                </a:lnTo>
                <a:lnTo>
                  <a:pt x="2915606" y="1910637"/>
                </a:lnTo>
                <a:lnTo>
                  <a:pt x="2933561" y="1869562"/>
                </a:lnTo>
                <a:lnTo>
                  <a:pt x="2951517" y="1827841"/>
                </a:lnTo>
                <a:lnTo>
                  <a:pt x="2969472" y="1785472"/>
                </a:lnTo>
                <a:lnTo>
                  <a:pt x="2987428" y="1742457"/>
                </a:lnTo>
                <a:lnTo>
                  <a:pt x="3005383" y="1698795"/>
                </a:lnTo>
                <a:lnTo>
                  <a:pt x="3023339" y="1654486"/>
                </a:lnTo>
                <a:lnTo>
                  <a:pt x="3041294" y="1609530"/>
                </a:lnTo>
                <a:lnTo>
                  <a:pt x="3059250" y="1563927"/>
                </a:lnTo>
                <a:lnTo>
                  <a:pt x="3077205" y="1517678"/>
                </a:lnTo>
                <a:lnTo>
                  <a:pt x="3095161" y="1470781"/>
                </a:lnTo>
                <a:lnTo>
                  <a:pt x="3113116" y="1423238"/>
                </a:lnTo>
                <a:lnTo>
                  <a:pt x="3131072" y="1375048"/>
                </a:lnTo>
                <a:lnTo>
                  <a:pt x="3149027" y="1326211"/>
                </a:lnTo>
                <a:lnTo>
                  <a:pt x="3166983" y="1276727"/>
                </a:lnTo>
                <a:lnTo>
                  <a:pt x="3184938" y="1226597"/>
                </a:lnTo>
                <a:lnTo>
                  <a:pt x="3202894" y="1175819"/>
                </a:lnTo>
                <a:lnTo>
                  <a:pt x="3220849" y="1124395"/>
                </a:lnTo>
                <a:lnTo>
                  <a:pt x="3238805" y="1072324"/>
                </a:lnTo>
                <a:lnTo>
                  <a:pt x="3256760" y="1019606"/>
                </a:lnTo>
                <a:lnTo>
                  <a:pt x="3274716" y="966241"/>
                </a:lnTo>
                <a:lnTo>
                  <a:pt x="3292671" y="912229"/>
                </a:lnTo>
                <a:lnTo>
                  <a:pt x="3310626" y="857571"/>
                </a:lnTo>
                <a:lnTo>
                  <a:pt x="3328582" y="802265"/>
                </a:lnTo>
                <a:lnTo>
                  <a:pt x="3346537" y="746313"/>
                </a:lnTo>
                <a:lnTo>
                  <a:pt x="3364493" y="689714"/>
                </a:lnTo>
                <a:lnTo>
                  <a:pt x="3382448" y="632468"/>
                </a:lnTo>
                <a:lnTo>
                  <a:pt x="3400404" y="574575"/>
                </a:lnTo>
                <a:lnTo>
                  <a:pt x="3418359" y="516036"/>
                </a:lnTo>
                <a:lnTo>
                  <a:pt x="3436315" y="456849"/>
                </a:lnTo>
                <a:lnTo>
                  <a:pt x="3454270" y="397016"/>
                </a:lnTo>
                <a:lnTo>
                  <a:pt x="3472226" y="336536"/>
                </a:lnTo>
                <a:lnTo>
                  <a:pt x="3490181" y="275409"/>
                </a:lnTo>
                <a:lnTo>
                  <a:pt x="3508137" y="213635"/>
                </a:lnTo>
                <a:lnTo>
                  <a:pt x="3526092" y="151214"/>
                </a:lnTo>
                <a:lnTo>
                  <a:pt x="3544048" y="88147"/>
                </a:lnTo>
                <a:lnTo>
                  <a:pt x="3562003" y="24432"/>
                </a:lnTo>
                <a:lnTo>
                  <a:pt x="3568820" y="0"/>
                </a:lnTo>
              </a:path>
            </a:pathLst>
          </a:custGeom>
          <a:ln w="38100">
            <a:solidFill>
              <a:srgbClr val="1F4E79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8206075" y="1691640"/>
            <a:ext cx="1784410" cy="3194304"/>
          </a:xfrm>
          <a:custGeom>
            <a:avLst/>
            <a:gdLst/>
            <a:ahLst/>
            <a:cxnLst/>
            <a:rect l="l" t="t" r="r" b="b"/>
            <a:pathLst>
              <a:path w="1784410" h="3194304">
                <a:moveTo>
                  <a:pt x="0" y="0"/>
                </a:moveTo>
                <a:lnTo>
                  <a:pt x="3408" y="24432"/>
                </a:lnTo>
                <a:lnTo>
                  <a:pt x="12386" y="88147"/>
                </a:lnTo>
                <a:lnTo>
                  <a:pt x="21364" y="151214"/>
                </a:lnTo>
                <a:lnTo>
                  <a:pt x="30341" y="213635"/>
                </a:lnTo>
                <a:lnTo>
                  <a:pt x="39319" y="275409"/>
                </a:lnTo>
                <a:lnTo>
                  <a:pt x="48297" y="336536"/>
                </a:lnTo>
                <a:lnTo>
                  <a:pt x="57275" y="397016"/>
                </a:lnTo>
                <a:lnTo>
                  <a:pt x="66252" y="456849"/>
                </a:lnTo>
                <a:lnTo>
                  <a:pt x="75230" y="516036"/>
                </a:lnTo>
                <a:lnTo>
                  <a:pt x="84208" y="574575"/>
                </a:lnTo>
                <a:lnTo>
                  <a:pt x="93186" y="632468"/>
                </a:lnTo>
                <a:lnTo>
                  <a:pt x="102163" y="689714"/>
                </a:lnTo>
                <a:lnTo>
                  <a:pt x="111141" y="746313"/>
                </a:lnTo>
                <a:lnTo>
                  <a:pt x="120119" y="802265"/>
                </a:lnTo>
                <a:lnTo>
                  <a:pt x="129097" y="857571"/>
                </a:lnTo>
                <a:lnTo>
                  <a:pt x="138074" y="912229"/>
                </a:lnTo>
                <a:lnTo>
                  <a:pt x="147052" y="966241"/>
                </a:lnTo>
                <a:lnTo>
                  <a:pt x="156030" y="1019606"/>
                </a:lnTo>
                <a:lnTo>
                  <a:pt x="165007" y="1072324"/>
                </a:lnTo>
                <a:lnTo>
                  <a:pt x="173985" y="1124395"/>
                </a:lnTo>
                <a:lnTo>
                  <a:pt x="182963" y="1175819"/>
                </a:lnTo>
                <a:lnTo>
                  <a:pt x="191941" y="1226597"/>
                </a:lnTo>
                <a:lnTo>
                  <a:pt x="200918" y="1276727"/>
                </a:lnTo>
                <a:lnTo>
                  <a:pt x="209896" y="1326211"/>
                </a:lnTo>
                <a:lnTo>
                  <a:pt x="218874" y="1375048"/>
                </a:lnTo>
                <a:lnTo>
                  <a:pt x="227852" y="1423238"/>
                </a:lnTo>
                <a:lnTo>
                  <a:pt x="236829" y="1470781"/>
                </a:lnTo>
                <a:lnTo>
                  <a:pt x="245807" y="1517678"/>
                </a:lnTo>
                <a:lnTo>
                  <a:pt x="254785" y="1563927"/>
                </a:lnTo>
                <a:lnTo>
                  <a:pt x="263763" y="1609530"/>
                </a:lnTo>
                <a:lnTo>
                  <a:pt x="272740" y="1654486"/>
                </a:lnTo>
                <a:lnTo>
                  <a:pt x="281718" y="1698795"/>
                </a:lnTo>
                <a:lnTo>
                  <a:pt x="290696" y="1742457"/>
                </a:lnTo>
                <a:lnTo>
                  <a:pt x="299674" y="1785472"/>
                </a:lnTo>
                <a:lnTo>
                  <a:pt x="308651" y="1827841"/>
                </a:lnTo>
                <a:lnTo>
                  <a:pt x="317629" y="1869562"/>
                </a:lnTo>
                <a:lnTo>
                  <a:pt x="326607" y="1910637"/>
                </a:lnTo>
                <a:lnTo>
                  <a:pt x="335585" y="1951065"/>
                </a:lnTo>
                <a:lnTo>
                  <a:pt x="344562" y="1990846"/>
                </a:lnTo>
                <a:lnTo>
                  <a:pt x="353540" y="2029980"/>
                </a:lnTo>
                <a:lnTo>
                  <a:pt x="362518" y="2068468"/>
                </a:lnTo>
                <a:lnTo>
                  <a:pt x="371496" y="2106308"/>
                </a:lnTo>
                <a:lnTo>
                  <a:pt x="380473" y="2143502"/>
                </a:lnTo>
                <a:lnTo>
                  <a:pt x="389451" y="2180049"/>
                </a:lnTo>
                <a:lnTo>
                  <a:pt x="398429" y="2215949"/>
                </a:lnTo>
                <a:lnTo>
                  <a:pt x="407407" y="2251202"/>
                </a:lnTo>
                <a:lnTo>
                  <a:pt x="416384" y="2285808"/>
                </a:lnTo>
                <a:lnTo>
                  <a:pt x="425362" y="2319767"/>
                </a:lnTo>
                <a:lnTo>
                  <a:pt x="434340" y="2353080"/>
                </a:lnTo>
                <a:lnTo>
                  <a:pt x="443318" y="2385746"/>
                </a:lnTo>
                <a:lnTo>
                  <a:pt x="452295" y="2417765"/>
                </a:lnTo>
                <a:lnTo>
                  <a:pt x="461273" y="2449137"/>
                </a:lnTo>
                <a:lnTo>
                  <a:pt x="470251" y="2479862"/>
                </a:lnTo>
                <a:lnTo>
                  <a:pt x="479229" y="2509940"/>
                </a:lnTo>
                <a:lnTo>
                  <a:pt x="488206" y="2539372"/>
                </a:lnTo>
                <a:lnTo>
                  <a:pt x="497184" y="2568157"/>
                </a:lnTo>
                <a:lnTo>
                  <a:pt x="506162" y="2596294"/>
                </a:lnTo>
                <a:lnTo>
                  <a:pt x="515140" y="2623785"/>
                </a:lnTo>
                <a:lnTo>
                  <a:pt x="524117" y="2650629"/>
                </a:lnTo>
                <a:lnTo>
                  <a:pt x="533095" y="2676827"/>
                </a:lnTo>
                <a:lnTo>
                  <a:pt x="542073" y="2702377"/>
                </a:lnTo>
                <a:lnTo>
                  <a:pt x="551051" y="2727281"/>
                </a:lnTo>
                <a:lnTo>
                  <a:pt x="560028" y="2751538"/>
                </a:lnTo>
                <a:lnTo>
                  <a:pt x="569006" y="2775147"/>
                </a:lnTo>
                <a:lnTo>
                  <a:pt x="577984" y="2798110"/>
                </a:lnTo>
                <a:lnTo>
                  <a:pt x="586962" y="2820427"/>
                </a:lnTo>
                <a:lnTo>
                  <a:pt x="595939" y="2842096"/>
                </a:lnTo>
                <a:lnTo>
                  <a:pt x="604917" y="2863119"/>
                </a:lnTo>
                <a:lnTo>
                  <a:pt x="613895" y="2883494"/>
                </a:lnTo>
                <a:lnTo>
                  <a:pt x="622873" y="2903223"/>
                </a:lnTo>
                <a:lnTo>
                  <a:pt x="631850" y="2922305"/>
                </a:lnTo>
                <a:lnTo>
                  <a:pt x="640828" y="2940740"/>
                </a:lnTo>
                <a:lnTo>
                  <a:pt x="649806" y="2958528"/>
                </a:lnTo>
                <a:lnTo>
                  <a:pt x="658783" y="2975670"/>
                </a:lnTo>
                <a:lnTo>
                  <a:pt x="667761" y="2992164"/>
                </a:lnTo>
                <a:lnTo>
                  <a:pt x="676739" y="3008012"/>
                </a:lnTo>
                <a:lnTo>
                  <a:pt x="685717" y="3023213"/>
                </a:lnTo>
                <a:lnTo>
                  <a:pt x="694694" y="3037767"/>
                </a:lnTo>
                <a:lnTo>
                  <a:pt x="703672" y="3051674"/>
                </a:lnTo>
                <a:lnTo>
                  <a:pt x="712650" y="3064935"/>
                </a:lnTo>
                <a:lnTo>
                  <a:pt x="721628" y="3077548"/>
                </a:lnTo>
                <a:lnTo>
                  <a:pt x="730605" y="3089515"/>
                </a:lnTo>
                <a:lnTo>
                  <a:pt x="739583" y="3100835"/>
                </a:lnTo>
                <a:lnTo>
                  <a:pt x="748561" y="3111508"/>
                </a:lnTo>
                <a:lnTo>
                  <a:pt x="757539" y="3121534"/>
                </a:lnTo>
                <a:lnTo>
                  <a:pt x="766516" y="3130913"/>
                </a:lnTo>
                <a:lnTo>
                  <a:pt x="775494" y="3139645"/>
                </a:lnTo>
                <a:lnTo>
                  <a:pt x="784472" y="3147731"/>
                </a:lnTo>
                <a:lnTo>
                  <a:pt x="793450" y="3155170"/>
                </a:lnTo>
                <a:lnTo>
                  <a:pt x="802427" y="3161962"/>
                </a:lnTo>
                <a:lnTo>
                  <a:pt x="811405" y="3168107"/>
                </a:lnTo>
                <a:lnTo>
                  <a:pt x="820383" y="3173605"/>
                </a:lnTo>
                <a:lnTo>
                  <a:pt x="829361" y="3178456"/>
                </a:lnTo>
                <a:lnTo>
                  <a:pt x="838338" y="3182661"/>
                </a:lnTo>
                <a:lnTo>
                  <a:pt x="847316" y="3186218"/>
                </a:lnTo>
                <a:lnTo>
                  <a:pt x="856294" y="3189129"/>
                </a:lnTo>
                <a:lnTo>
                  <a:pt x="865272" y="3191393"/>
                </a:lnTo>
                <a:lnTo>
                  <a:pt x="874249" y="3193010"/>
                </a:lnTo>
                <a:lnTo>
                  <a:pt x="883227" y="3193981"/>
                </a:lnTo>
                <a:lnTo>
                  <a:pt x="892205" y="3194304"/>
                </a:lnTo>
                <a:lnTo>
                  <a:pt x="901183" y="3193981"/>
                </a:lnTo>
                <a:lnTo>
                  <a:pt x="910160" y="3193010"/>
                </a:lnTo>
                <a:lnTo>
                  <a:pt x="919138" y="3191393"/>
                </a:lnTo>
                <a:lnTo>
                  <a:pt x="928116" y="3189129"/>
                </a:lnTo>
                <a:lnTo>
                  <a:pt x="937094" y="3186218"/>
                </a:lnTo>
                <a:lnTo>
                  <a:pt x="946071" y="3182661"/>
                </a:lnTo>
                <a:lnTo>
                  <a:pt x="955049" y="3178456"/>
                </a:lnTo>
                <a:lnTo>
                  <a:pt x="964027" y="3173605"/>
                </a:lnTo>
                <a:lnTo>
                  <a:pt x="973005" y="3168107"/>
                </a:lnTo>
                <a:lnTo>
                  <a:pt x="981982" y="3161962"/>
                </a:lnTo>
                <a:lnTo>
                  <a:pt x="990960" y="3155170"/>
                </a:lnTo>
                <a:lnTo>
                  <a:pt x="999938" y="3147731"/>
                </a:lnTo>
                <a:lnTo>
                  <a:pt x="1008916" y="3139645"/>
                </a:lnTo>
                <a:lnTo>
                  <a:pt x="1017893" y="3130913"/>
                </a:lnTo>
                <a:lnTo>
                  <a:pt x="1026871" y="3121534"/>
                </a:lnTo>
                <a:lnTo>
                  <a:pt x="1035849" y="3111508"/>
                </a:lnTo>
                <a:lnTo>
                  <a:pt x="1044827" y="3100835"/>
                </a:lnTo>
                <a:lnTo>
                  <a:pt x="1053804" y="3089515"/>
                </a:lnTo>
                <a:lnTo>
                  <a:pt x="1062782" y="3077548"/>
                </a:lnTo>
                <a:lnTo>
                  <a:pt x="1071760" y="3064935"/>
                </a:lnTo>
                <a:lnTo>
                  <a:pt x="1080738" y="3051674"/>
                </a:lnTo>
                <a:lnTo>
                  <a:pt x="1089715" y="3037767"/>
                </a:lnTo>
                <a:lnTo>
                  <a:pt x="1098693" y="3023213"/>
                </a:lnTo>
                <a:lnTo>
                  <a:pt x="1107671" y="3008012"/>
                </a:lnTo>
                <a:lnTo>
                  <a:pt x="1116649" y="2992164"/>
                </a:lnTo>
                <a:lnTo>
                  <a:pt x="1125626" y="2975670"/>
                </a:lnTo>
                <a:lnTo>
                  <a:pt x="1134604" y="2958528"/>
                </a:lnTo>
                <a:lnTo>
                  <a:pt x="1143582" y="2940740"/>
                </a:lnTo>
                <a:lnTo>
                  <a:pt x="1152559" y="2922305"/>
                </a:lnTo>
                <a:lnTo>
                  <a:pt x="1161537" y="2903223"/>
                </a:lnTo>
                <a:lnTo>
                  <a:pt x="1170515" y="2883494"/>
                </a:lnTo>
                <a:lnTo>
                  <a:pt x="1179493" y="2863119"/>
                </a:lnTo>
                <a:lnTo>
                  <a:pt x="1188470" y="2842096"/>
                </a:lnTo>
                <a:lnTo>
                  <a:pt x="1197448" y="2820427"/>
                </a:lnTo>
                <a:lnTo>
                  <a:pt x="1206426" y="2798110"/>
                </a:lnTo>
                <a:lnTo>
                  <a:pt x="1215404" y="2775147"/>
                </a:lnTo>
                <a:lnTo>
                  <a:pt x="1224381" y="2751538"/>
                </a:lnTo>
                <a:lnTo>
                  <a:pt x="1233359" y="2727281"/>
                </a:lnTo>
                <a:lnTo>
                  <a:pt x="1242337" y="2702377"/>
                </a:lnTo>
                <a:lnTo>
                  <a:pt x="1251315" y="2676827"/>
                </a:lnTo>
                <a:lnTo>
                  <a:pt x="1260292" y="2650629"/>
                </a:lnTo>
                <a:lnTo>
                  <a:pt x="1269270" y="2623785"/>
                </a:lnTo>
                <a:lnTo>
                  <a:pt x="1278248" y="2596294"/>
                </a:lnTo>
                <a:lnTo>
                  <a:pt x="1287226" y="2568157"/>
                </a:lnTo>
                <a:lnTo>
                  <a:pt x="1296203" y="2539372"/>
                </a:lnTo>
                <a:lnTo>
                  <a:pt x="1305181" y="2509940"/>
                </a:lnTo>
                <a:lnTo>
                  <a:pt x="1314159" y="2479862"/>
                </a:lnTo>
                <a:lnTo>
                  <a:pt x="1323137" y="2449137"/>
                </a:lnTo>
                <a:lnTo>
                  <a:pt x="1332114" y="2417765"/>
                </a:lnTo>
                <a:lnTo>
                  <a:pt x="1341092" y="2385746"/>
                </a:lnTo>
                <a:lnTo>
                  <a:pt x="1350070" y="2353080"/>
                </a:lnTo>
                <a:lnTo>
                  <a:pt x="1359048" y="2319767"/>
                </a:lnTo>
                <a:lnTo>
                  <a:pt x="1368025" y="2285808"/>
                </a:lnTo>
                <a:lnTo>
                  <a:pt x="1377003" y="2251202"/>
                </a:lnTo>
                <a:lnTo>
                  <a:pt x="1385981" y="2215949"/>
                </a:lnTo>
                <a:lnTo>
                  <a:pt x="1394959" y="2180049"/>
                </a:lnTo>
                <a:lnTo>
                  <a:pt x="1403936" y="2143502"/>
                </a:lnTo>
                <a:lnTo>
                  <a:pt x="1412914" y="2106308"/>
                </a:lnTo>
                <a:lnTo>
                  <a:pt x="1421892" y="2068468"/>
                </a:lnTo>
                <a:lnTo>
                  <a:pt x="1430870" y="2029980"/>
                </a:lnTo>
                <a:lnTo>
                  <a:pt x="1439847" y="1990846"/>
                </a:lnTo>
                <a:lnTo>
                  <a:pt x="1448825" y="1951065"/>
                </a:lnTo>
                <a:lnTo>
                  <a:pt x="1457803" y="1910637"/>
                </a:lnTo>
                <a:lnTo>
                  <a:pt x="1466781" y="1869562"/>
                </a:lnTo>
                <a:lnTo>
                  <a:pt x="1475758" y="1827841"/>
                </a:lnTo>
                <a:lnTo>
                  <a:pt x="1484736" y="1785472"/>
                </a:lnTo>
                <a:lnTo>
                  <a:pt x="1493714" y="1742457"/>
                </a:lnTo>
                <a:lnTo>
                  <a:pt x="1502692" y="1698795"/>
                </a:lnTo>
                <a:lnTo>
                  <a:pt x="1511669" y="1654486"/>
                </a:lnTo>
                <a:lnTo>
                  <a:pt x="1520647" y="1609530"/>
                </a:lnTo>
                <a:lnTo>
                  <a:pt x="1529625" y="1563927"/>
                </a:lnTo>
                <a:lnTo>
                  <a:pt x="1538603" y="1517678"/>
                </a:lnTo>
                <a:lnTo>
                  <a:pt x="1547580" y="1470781"/>
                </a:lnTo>
                <a:lnTo>
                  <a:pt x="1556558" y="1423238"/>
                </a:lnTo>
                <a:lnTo>
                  <a:pt x="1565536" y="1375048"/>
                </a:lnTo>
                <a:lnTo>
                  <a:pt x="1574514" y="1326211"/>
                </a:lnTo>
                <a:lnTo>
                  <a:pt x="1583491" y="1276727"/>
                </a:lnTo>
                <a:lnTo>
                  <a:pt x="1592469" y="1226597"/>
                </a:lnTo>
                <a:lnTo>
                  <a:pt x="1601447" y="1175819"/>
                </a:lnTo>
                <a:lnTo>
                  <a:pt x="1610425" y="1124395"/>
                </a:lnTo>
                <a:lnTo>
                  <a:pt x="1619402" y="1072324"/>
                </a:lnTo>
                <a:lnTo>
                  <a:pt x="1628380" y="1019606"/>
                </a:lnTo>
                <a:lnTo>
                  <a:pt x="1637358" y="966241"/>
                </a:lnTo>
                <a:lnTo>
                  <a:pt x="1646335" y="912229"/>
                </a:lnTo>
                <a:lnTo>
                  <a:pt x="1655313" y="857571"/>
                </a:lnTo>
                <a:lnTo>
                  <a:pt x="1664291" y="802265"/>
                </a:lnTo>
                <a:lnTo>
                  <a:pt x="1673269" y="746313"/>
                </a:lnTo>
                <a:lnTo>
                  <a:pt x="1682246" y="689714"/>
                </a:lnTo>
                <a:lnTo>
                  <a:pt x="1691224" y="632468"/>
                </a:lnTo>
                <a:lnTo>
                  <a:pt x="1700202" y="574575"/>
                </a:lnTo>
                <a:lnTo>
                  <a:pt x="1709180" y="516036"/>
                </a:lnTo>
                <a:lnTo>
                  <a:pt x="1718157" y="456849"/>
                </a:lnTo>
                <a:lnTo>
                  <a:pt x="1727135" y="397016"/>
                </a:lnTo>
                <a:lnTo>
                  <a:pt x="1736113" y="336536"/>
                </a:lnTo>
                <a:lnTo>
                  <a:pt x="1745091" y="275409"/>
                </a:lnTo>
                <a:lnTo>
                  <a:pt x="1754068" y="213635"/>
                </a:lnTo>
                <a:lnTo>
                  <a:pt x="1763046" y="151214"/>
                </a:lnTo>
                <a:lnTo>
                  <a:pt x="1772024" y="88147"/>
                </a:lnTo>
                <a:lnTo>
                  <a:pt x="1781002" y="24432"/>
                </a:lnTo>
                <a:lnTo>
                  <a:pt x="1784410" y="0"/>
                </a:lnTo>
              </a:path>
            </a:pathLst>
          </a:custGeom>
          <a:ln w="38100">
            <a:solidFill>
              <a:srgbClr val="D9711C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8100753" y="3887724"/>
            <a:ext cx="1995055" cy="91"/>
          </a:xfrm>
          <a:prstGeom prst="line">
            <a:avLst/>
          </a:prstGeom>
          <a:noFill/>
          <a:ln w="63500">
            <a:solidFill>
              <a:srgbClr val="1F4E79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8599516" y="3887724"/>
            <a:ext cx="997527" cy="91"/>
          </a:xfrm>
          <a:prstGeom prst="line">
            <a:avLst/>
          </a:prstGeom>
          <a:noFill/>
          <a:ln w="63500">
            <a:solidFill>
              <a:srgbClr val="D9711C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8036745" y="3823716"/>
            <a:ext cx="128016" cy="128016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10031799" y="3823716"/>
            <a:ext cx="128016" cy="128016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8535508" y="3823716"/>
            <a:ext cx="128016" cy="128016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9533036" y="3823716"/>
            <a:ext cx="128016" cy="128016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8167255" y="39243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700" dirty="0"/>
          </a:p>
        </p:txBody>
      </p:sp>
      <p:sp>
        <p:nvSpPr>
          <p:cNvPr id="58" name="Text 55"/>
          <p:cNvSpPr/>
          <p:nvPr/>
        </p:nvSpPr>
        <p:spPr>
          <a:xfrm>
            <a:off x="9184732" y="34671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700" dirty="0"/>
          </a:p>
        </p:txBody>
      </p:sp>
      <p:sp>
        <p:nvSpPr>
          <p:cNvPr id="59" name="Text 56"/>
          <p:cNvSpPr/>
          <p:nvPr/>
        </p:nvSpPr>
        <p:spPr>
          <a:xfrm>
            <a:off x="10985269" y="16002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700" dirty="0"/>
          </a:p>
        </p:txBody>
      </p:sp>
      <p:sp>
        <p:nvSpPr>
          <p:cNvPr id="60" name="Text 57"/>
          <p:cNvSpPr/>
          <p:nvPr/>
        </p:nvSpPr>
        <p:spPr>
          <a:xfrm>
            <a:off x="10069207" y="16002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r>
              <a:rPr lang="ru-RU" sz="17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Параболы с одинаковым коэффициентом при 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30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5394960" cy="1005840"/>
          </a:xfrm>
          <a:prstGeom prst="roundRect">
            <a:avLst>
              <a:gd name="adj" fmla="val 10909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81912"/>
            <a:ext cx="5120640" cy="8595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это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сдвинутая</a:t>
            </a:r>
            <a:endParaRPr lang="ru-RU" sz="21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вдоль оси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на 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вдоль оси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2100" dirty="0"/>
          </a:p>
        </p:txBody>
      </p:sp>
      <p:sp>
        <p:nvSpPr>
          <p:cNvPr id="11" name="Text 8"/>
          <p:cNvSpPr/>
          <p:nvPr/>
        </p:nvSpPr>
        <p:spPr>
          <a:xfrm>
            <a:off x="548640" y="2633472"/>
            <a:ext cx="5394960" cy="239572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вправо при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влево при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вверх при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вниз при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endParaRPr lang="ru-RU" sz="16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не меняет формы и размеров ⇒ параболы с одним и тем же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</a:t>
            </a:r>
            <a:endParaRPr lang="ru-RU" sz="16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симметричны относительно оси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тоже равны</a:t>
            </a:r>
            <a:endParaRPr lang="ru-RU" sz="16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разных 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параболы не равны: разная хорда в 1 от вершины</a:t>
            </a:r>
            <a:endParaRPr lang="ru-RU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5257800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85800" y="5330952"/>
            <a:ext cx="5120640" cy="7223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факт: все параболы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друг другу, как все окружности</a:t>
            </a:r>
            <a:endParaRPr lang="ru-RU" sz="1700" dirty="0"/>
          </a:p>
        </p:txBody>
      </p:sp>
      <p:sp>
        <p:nvSpPr>
          <p:cNvPr id="14" name="Shape 11"/>
          <p:cNvSpPr/>
          <p:nvPr/>
        </p:nvSpPr>
        <p:spPr>
          <a:xfrm>
            <a:off x="6720840" y="1691640"/>
            <a:ext cx="91" cy="3611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330440" y="1691640"/>
            <a:ext cx="91" cy="3611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940040" y="1691640"/>
            <a:ext cx="91" cy="3611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549640" y="1691640"/>
            <a:ext cx="91" cy="3611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159240" y="1691640"/>
            <a:ext cx="91" cy="3611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768840" y="1691640"/>
            <a:ext cx="91" cy="3611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0378440" y="1691640"/>
            <a:ext cx="91" cy="3611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0988040" y="1691640"/>
            <a:ext cx="91" cy="3611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720840" y="5086807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720840" y="4725619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720840" y="4364431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720840" y="4003243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720840" y="3642055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720840" y="3280867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720840" y="2919679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720840" y="2558491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720840" y="2197303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720840" y="1836115"/>
            <a:ext cx="4572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720840" y="3280867"/>
            <a:ext cx="475488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33" name="Shape 30"/>
          <p:cNvSpPr/>
          <p:nvPr/>
        </p:nvSpPr>
        <p:spPr>
          <a:xfrm>
            <a:off x="7940040" y="1508760"/>
            <a:ext cx="91" cy="379476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34" name="Text 31"/>
          <p:cNvSpPr/>
          <p:nvPr/>
        </p:nvSpPr>
        <p:spPr>
          <a:xfrm>
            <a:off x="11173968" y="3335731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35" name="Text 32"/>
          <p:cNvSpPr/>
          <p:nvPr/>
        </p:nvSpPr>
        <p:spPr>
          <a:xfrm>
            <a:off x="7930896" y="13807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36" name="Shape 33"/>
          <p:cNvSpPr/>
          <p:nvPr/>
        </p:nvSpPr>
        <p:spPr>
          <a:xfrm>
            <a:off x="9768840" y="3235147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9448800" y="3344875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400" dirty="0"/>
          </a:p>
        </p:txBody>
      </p:sp>
      <p:sp>
        <p:nvSpPr>
          <p:cNvPr id="38" name="Shape 35"/>
          <p:cNvSpPr/>
          <p:nvPr/>
        </p:nvSpPr>
        <p:spPr>
          <a:xfrm>
            <a:off x="7894320" y="5086807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208520" y="4949647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−5</a:t>
            </a:r>
            <a:endParaRPr lang="ru-RU" sz="1400" dirty="0"/>
          </a:p>
        </p:txBody>
      </p:sp>
      <p:sp>
        <p:nvSpPr>
          <p:cNvPr id="40" name="Text 37"/>
          <p:cNvSpPr/>
          <p:nvPr/>
        </p:nvSpPr>
        <p:spPr>
          <a:xfrm>
            <a:off x="7656576" y="3326587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  <p:sp>
        <p:nvSpPr>
          <p:cNvPr id="41" name="Shape 38"/>
          <p:cNvSpPr/>
          <p:nvPr/>
        </p:nvSpPr>
        <p:spPr>
          <a:xfrm>
            <a:off x="7035868" y="1691640"/>
            <a:ext cx="1808344" cy="1589227"/>
          </a:xfrm>
          <a:custGeom>
            <a:avLst/>
            <a:gdLst/>
            <a:ahLst/>
            <a:cxnLst/>
            <a:rect l="l" t="t" r="r" b="b"/>
            <a:pathLst>
              <a:path w="1808344" h="1589227">
                <a:moveTo>
                  <a:pt x="0" y="0"/>
                </a:moveTo>
                <a:lnTo>
                  <a:pt x="6841" y="23994"/>
                </a:lnTo>
                <a:lnTo>
                  <a:pt x="16594" y="57836"/>
                </a:lnTo>
                <a:lnTo>
                  <a:pt x="26348" y="91308"/>
                </a:lnTo>
                <a:lnTo>
                  <a:pt x="36102" y="124410"/>
                </a:lnTo>
                <a:lnTo>
                  <a:pt x="45855" y="157143"/>
                </a:lnTo>
                <a:lnTo>
                  <a:pt x="55609" y="189505"/>
                </a:lnTo>
                <a:lnTo>
                  <a:pt x="65362" y="221498"/>
                </a:lnTo>
                <a:lnTo>
                  <a:pt x="75116" y="253121"/>
                </a:lnTo>
                <a:lnTo>
                  <a:pt x="84870" y="284373"/>
                </a:lnTo>
                <a:lnTo>
                  <a:pt x="94623" y="315256"/>
                </a:lnTo>
                <a:lnTo>
                  <a:pt x="104377" y="345770"/>
                </a:lnTo>
                <a:lnTo>
                  <a:pt x="114130" y="375913"/>
                </a:lnTo>
                <a:lnTo>
                  <a:pt x="123884" y="405686"/>
                </a:lnTo>
                <a:lnTo>
                  <a:pt x="133638" y="435090"/>
                </a:lnTo>
                <a:lnTo>
                  <a:pt x="143391" y="464124"/>
                </a:lnTo>
                <a:lnTo>
                  <a:pt x="153145" y="492788"/>
                </a:lnTo>
                <a:lnTo>
                  <a:pt x="162898" y="521082"/>
                </a:lnTo>
                <a:lnTo>
                  <a:pt x="172652" y="549006"/>
                </a:lnTo>
                <a:lnTo>
                  <a:pt x="182406" y="576560"/>
                </a:lnTo>
                <a:lnTo>
                  <a:pt x="192159" y="603745"/>
                </a:lnTo>
                <a:lnTo>
                  <a:pt x="201913" y="630559"/>
                </a:lnTo>
                <a:lnTo>
                  <a:pt x="211666" y="657004"/>
                </a:lnTo>
                <a:lnTo>
                  <a:pt x="221420" y="683079"/>
                </a:lnTo>
                <a:lnTo>
                  <a:pt x="231174" y="708784"/>
                </a:lnTo>
                <a:lnTo>
                  <a:pt x="240927" y="734119"/>
                </a:lnTo>
                <a:lnTo>
                  <a:pt x="250681" y="759084"/>
                </a:lnTo>
                <a:lnTo>
                  <a:pt x="260434" y="783680"/>
                </a:lnTo>
                <a:lnTo>
                  <a:pt x="270188" y="807905"/>
                </a:lnTo>
                <a:lnTo>
                  <a:pt x="279942" y="831761"/>
                </a:lnTo>
                <a:lnTo>
                  <a:pt x="289695" y="855247"/>
                </a:lnTo>
                <a:lnTo>
                  <a:pt x="299449" y="878363"/>
                </a:lnTo>
                <a:lnTo>
                  <a:pt x="309202" y="901109"/>
                </a:lnTo>
                <a:lnTo>
                  <a:pt x="318956" y="923485"/>
                </a:lnTo>
                <a:lnTo>
                  <a:pt x="328710" y="945492"/>
                </a:lnTo>
                <a:lnTo>
                  <a:pt x="338463" y="967129"/>
                </a:lnTo>
                <a:lnTo>
                  <a:pt x="348217" y="988395"/>
                </a:lnTo>
                <a:lnTo>
                  <a:pt x="357970" y="1009292"/>
                </a:lnTo>
                <a:lnTo>
                  <a:pt x="367724" y="1029819"/>
                </a:lnTo>
                <a:lnTo>
                  <a:pt x="377478" y="1049976"/>
                </a:lnTo>
                <a:lnTo>
                  <a:pt x="387231" y="1069764"/>
                </a:lnTo>
                <a:lnTo>
                  <a:pt x="396985" y="1089181"/>
                </a:lnTo>
                <a:lnTo>
                  <a:pt x="406738" y="1108229"/>
                </a:lnTo>
                <a:lnTo>
                  <a:pt x="416492" y="1126907"/>
                </a:lnTo>
                <a:lnTo>
                  <a:pt x="426246" y="1145214"/>
                </a:lnTo>
                <a:lnTo>
                  <a:pt x="435999" y="1163152"/>
                </a:lnTo>
                <a:lnTo>
                  <a:pt x="445753" y="1180721"/>
                </a:lnTo>
                <a:lnTo>
                  <a:pt x="455506" y="1197919"/>
                </a:lnTo>
                <a:lnTo>
                  <a:pt x="465260" y="1214747"/>
                </a:lnTo>
                <a:lnTo>
                  <a:pt x="475014" y="1231206"/>
                </a:lnTo>
                <a:lnTo>
                  <a:pt x="484767" y="1247295"/>
                </a:lnTo>
                <a:lnTo>
                  <a:pt x="494521" y="1263014"/>
                </a:lnTo>
                <a:lnTo>
                  <a:pt x="504274" y="1278363"/>
                </a:lnTo>
                <a:lnTo>
                  <a:pt x="514028" y="1293342"/>
                </a:lnTo>
                <a:lnTo>
                  <a:pt x="523782" y="1307951"/>
                </a:lnTo>
                <a:lnTo>
                  <a:pt x="533535" y="1322191"/>
                </a:lnTo>
                <a:lnTo>
                  <a:pt x="543289" y="1336060"/>
                </a:lnTo>
                <a:lnTo>
                  <a:pt x="553042" y="1349560"/>
                </a:lnTo>
                <a:lnTo>
                  <a:pt x="562796" y="1362690"/>
                </a:lnTo>
                <a:lnTo>
                  <a:pt x="572550" y="1375450"/>
                </a:lnTo>
                <a:lnTo>
                  <a:pt x="582303" y="1387840"/>
                </a:lnTo>
                <a:lnTo>
                  <a:pt x="592057" y="1399861"/>
                </a:lnTo>
                <a:lnTo>
                  <a:pt x="601810" y="1411511"/>
                </a:lnTo>
                <a:lnTo>
                  <a:pt x="611564" y="1422792"/>
                </a:lnTo>
                <a:lnTo>
                  <a:pt x="621318" y="1433703"/>
                </a:lnTo>
                <a:lnTo>
                  <a:pt x="631071" y="1444243"/>
                </a:lnTo>
                <a:lnTo>
                  <a:pt x="640825" y="1454415"/>
                </a:lnTo>
                <a:lnTo>
                  <a:pt x="650578" y="1464216"/>
                </a:lnTo>
                <a:lnTo>
                  <a:pt x="660332" y="1473647"/>
                </a:lnTo>
                <a:lnTo>
                  <a:pt x="670086" y="1482709"/>
                </a:lnTo>
                <a:lnTo>
                  <a:pt x="679839" y="1491400"/>
                </a:lnTo>
                <a:lnTo>
                  <a:pt x="689593" y="1499722"/>
                </a:lnTo>
                <a:lnTo>
                  <a:pt x="699346" y="1507674"/>
                </a:lnTo>
                <a:lnTo>
                  <a:pt x="709100" y="1515256"/>
                </a:lnTo>
                <a:lnTo>
                  <a:pt x="718854" y="1522468"/>
                </a:lnTo>
                <a:lnTo>
                  <a:pt x="728607" y="1529310"/>
                </a:lnTo>
                <a:lnTo>
                  <a:pt x="738361" y="1535783"/>
                </a:lnTo>
                <a:lnTo>
                  <a:pt x="748114" y="1541886"/>
                </a:lnTo>
                <a:lnTo>
                  <a:pt x="757868" y="1547618"/>
                </a:lnTo>
                <a:lnTo>
                  <a:pt x="767622" y="1552981"/>
                </a:lnTo>
                <a:lnTo>
                  <a:pt x="777375" y="1557974"/>
                </a:lnTo>
                <a:lnTo>
                  <a:pt x="787129" y="1562598"/>
                </a:lnTo>
                <a:lnTo>
                  <a:pt x="796882" y="1566851"/>
                </a:lnTo>
                <a:lnTo>
                  <a:pt x="806636" y="1570734"/>
                </a:lnTo>
                <a:lnTo>
                  <a:pt x="816390" y="1574248"/>
                </a:lnTo>
                <a:lnTo>
                  <a:pt x="826143" y="1577392"/>
                </a:lnTo>
                <a:lnTo>
                  <a:pt x="835897" y="1580166"/>
                </a:lnTo>
                <a:lnTo>
                  <a:pt x="845650" y="1582570"/>
                </a:lnTo>
                <a:lnTo>
                  <a:pt x="855404" y="1584604"/>
                </a:lnTo>
                <a:lnTo>
                  <a:pt x="865158" y="1586268"/>
                </a:lnTo>
                <a:lnTo>
                  <a:pt x="874911" y="1587563"/>
                </a:lnTo>
                <a:lnTo>
                  <a:pt x="884665" y="1588487"/>
                </a:lnTo>
                <a:lnTo>
                  <a:pt x="894418" y="1589042"/>
                </a:lnTo>
                <a:lnTo>
                  <a:pt x="904172" y="1589227"/>
                </a:lnTo>
                <a:lnTo>
                  <a:pt x="913926" y="1589042"/>
                </a:lnTo>
                <a:lnTo>
                  <a:pt x="923679" y="1588487"/>
                </a:lnTo>
                <a:lnTo>
                  <a:pt x="933433" y="1587563"/>
                </a:lnTo>
                <a:lnTo>
                  <a:pt x="943186" y="1586268"/>
                </a:lnTo>
                <a:lnTo>
                  <a:pt x="952940" y="1584604"/>
                </a:lnTo>
                <a:lnTo>
                  <a:pt x="962694" y="1582570"/>
                </a:lnTo>
                <a:lnTo>
                  <a:pt x="972447" y="1580166"/>
                </a:lnTo>
                <a:lnTo>
                  <a:pt x="982201" y="1577392"/>
                </a:lnTo>
                <a:lnTo>
                  <a:pt x="991954" y="1574248"/>
                </a:lnTo>
                <a:lnTo>
                  <a:pt x="1001708" y="1570734"/>
                </a:lnTo>
                <a:lnTo>
                  <a:pt x="1011462" y="1566851"/>
                </a:lnTo>
                <a:lnTo>
                  <a:pt x="1021215" y="1562598"/>
                </a:lnTo>
                <a:lnTo>
                  <a:pt x="1030969" y="1557974"/>
                </a:lnTo>
                <a:lnTo>
                  <a:pt x="1040722" y="1552981"/>
                </a:lnTo>
                <a:lnTo>
                  <a:pt x="1050476" y="1547618"/>
                </a:lnTo>
                <a:lnTo>
                  <a:pt x="1060230" y="1541886"/>
                </a:lnTo>
                <a:lnTo>
                  <a:pt x="1069983" y="1535783"/>
                </a:lnTo>
                <a:lnTo>
                  <a:pt x="1079737" y="1529310"/>
                </a:lnTo>
                <a:lnTo>
                  <a:pt x="1089490" y="1522468"/>
                </a:lnTo>
                <a:lnTo>
                  <a:pt x="1099244" y="1515256"/>
                </a:lnTo>
                <a:lnTo>
                  <a:pt x="1108998" y="1507674"/>
                </a:lnTo>
                <a:lnTo>
                  <a:pt x="1118751" y="1499722"/>
                </a:lnTo>
                <a:lnTo>
                  <a:pt x="1128505" y="1491400"/>
                </a:lnTo>
                <a:lnTo>
                  <a:pt x="1138258" y="1482709"/>
                </a:lnTo>
                <a:lnTo>
                  <a:pt x="1148012" y="1473647"/>
                </a:lnTo>
                <a:lnTo>
                  <a:pt x="1157766" y="1464216"/>
                </a:lnTo>
                <a:lnTo>
                  <a:pt x="1167519" y="1454415"/>
                </a:lnTo>
                <a:lnTo>
                  <a:pt x="1177273" y="1444243"/>
                </a:lnTo>
                <a:lnTo>
                  <a:pt x="1187026" y="1433703"/>
                </a:lnTo>
                <a:lnTo>
                  <a:pt x="1196780" y="1422792"/>
                </a:lnTo>
                <a:lnTo>
                  <a:pt x="1206534" y="1411511"/>
                </a:lnTo>
                <a:lnTo>
                  <a:pt x="1216287" y="1399861"/>
                </a:lnTo>
                <a:lnTo>
                  <a:pt x="1226041" y="1387840"/>
                </a:lnTo>
                <a:lnTo>
                  <a:pt x="1235794" y="1375450"/>
                </a:lnTo>
                <a:lnTo>
                  <a:pt x="1245548" y="1362690"/>
                </a:lnTo>
                <a:lnTo>
                  <a:pt x="1255302" y="1349560"/>
                </a:lnTo>
                <a:lnTo>
                  <a:pt x="1265055" y="1336060"/>
                </a:lnTo>
                <a:lnTo>
                  <a:pt x="1274809" y="1322191"/>
                </a:lnTo>
                <a:lnTo>
                  <a:pt x="1284562" y="1307951"/>
                </a:lnTo>
                <a:lnTo>
                  <a:pt x="1294316" y="1293342"/>
                </a:lnTo>
                <a:lnTo>
                  <a:pt x="1304070" y="1278363"/>
                </a:lnTo>
                <a:lnTo>
                  <a:pt x="1313823" y="1263014"/>
                </a:lnTo>
                <a:lnTo>
                  <a:pt x="1323577" y="1247295"/>
                </a:lnTo>
                <a:lnTo>
                  <a:pt x="1333330" y="1231206"/>
                </a:lnTo>
                <a:lnTo>
                  <a:pt x="1343084" y="1214747"/>
                </a:lnTo>
                <a:lnTo>
                  <a:pt x="1352838" y="1197919"/>
                </a:lnTo>
                <a:lnTo>
                  <a:pt x="1362591" y="1180721"/>
                </a:lnTo>
                <a:lnTo>
                  <a:pt x="1372345" y="1163152"/>
                </a:lnTo>
                <a:lnTo>
                  <a:pt x="1382098" y="1145214"/>
                </a:lnTo>
                <a:lnTo>
                  <a:pt x="1391852" y="1126907"/>
                </a:lnTo>
                <a:lnTo>
                  <a:pt x="1401606" y="1108229"/>
                </a:lnTo>
                <a:lnTo>
                  <a:pt x="1411359" y="1089181"/>
                </a:lnTo>
                <a:lnTo>
                  <a:pt x="1421113" y="1069764"/>
                </a:lnTo>
                <a:lnTo>
                  <a:pt x="1430866" y="1049976"/>
                </a:lnTo>
                <a:lnTo>
                  <a:pt x="1440620" y="1029819"/>
                </a:lnTo>
                <a:lnTo>
                  <a:pt x="1450374" y="1009292"/>
                </a:lnTo>
                <a:lnTo>
                  <a:pt x="1460127" y="988395"/>
                </a:lnTo>
                <a:lnTo>
                  <a:pt x="1469881" y="967129"/>
                </a:lnTo>
                <a:lnTo>
                  <a:pt x="1479634" y="945492"/>
                </a:lnTo>
                <a:lnTo>
                  <a:pt x="1489388" y="923485"/>
                </a:lnTo>
                <a:lnTo>
                  <a:pt x="1499142" y="901109"/>
                </a:lnTo>
                <a:lnTo>
                  <a:pt x="1508895" y="878363"/>
                </a:lnTo>
                <a:lnTo>
                  <a:pt x="1518649" y="855247"/>
                </a:lnTo>
                <a:lnTo>
                  <a:pt x="1528402" y="831761"/>
                </a:lnTo>
                <a:lnTo>
                  <a:pt x="1538156" y="807905"/>
                </a:lnTo>
                <a:lnTo>
                  <a:pt x="1547910" y="783680"/>
                </a:lnTo>
                <a:lnTo>
                  <a:pt x="1557663" y="759084"/>
                </a:lnTo>
                <a:lnTo>
                  <a:pt x="1567417" y="734119"/>
                </a:lnTo>
                <a:lnTo>
                  <a:pt x="1577170" y="708784"/>
                </a:lnTo>
                <a:lnTo>
                  <a:pt x="1586924" y="683079"/>
                </a:lnTo>
                <a:lnTo>
                  <a:pt x="1596678" y="657004"/>
                </a:lnTo>
                <a:lnTo>
                  <a:pt x="1606431" y="630559"/>
                </a:lnTo>
                <a:lnTo>
                  <a:pt x="1616185" y="603745"/>
                </a:lnTo>
                <a:lnTo>
                  <a:pt x="1625938" y="576560"/>
                </a:lnTo>
                <a:lnTo>
                  <a:pt x="1635692" y="549006"/>
                </a:lnTo>
                <a:lnTo>
                  <a:pt x="1645446" y="521082"/>
                </a:lnTo>
                <a:lnTo>
                  <a:pt x="1655199" y="492788"/>
                </a:lnTo>
                <a:lnTo>
                  <a:pt x="1664953" y="464124"/>
                </a:lnTo>
                <a:lnTo>
                  <a:pt x="1674706" y="435090"/>
                </a:lnTo>
                <a:lnTo>
                  <a:pt x="1684460" y="405686"/>
                </a:lnTo>
                <a:lnTo>
                  <a:pt x="1694214" y="375913"/>
                </a:lnTo>
                <a:lnTo>
                  <a:pt x="1703967" y="345770"/>
                </a:lnTo>
                <a:lnTo>
                  <a:pt x="1713721" y="315256"/>
                </a:lnTo>
                <a:lnTo>
                  <a:pt x="1723474" y="284373"/>
                </a:lnTo>
                <a:lnTo>
                  <a:pt x="1733228" y="253121"/>
                </a:lnTo>
                <a:lnTo>
                  <a:pt x="1742982" y="221498"/>
                </a:lnTo>
                <a:lnTo>
                  <a:pt x="1752735" y="189505"/>
                </a:lnTo>
                <a:lnTo>
                  <a:pt x="1762489" y="157143"/>
                </a:lnTo>
                <a:lnTo>
                  <a:pt x="1772242" y="124410"/>
                </a:lnTo>
                <a:lnTo>
                  <a:pt x="1781996" y="91308"/>
                </a:lnTo>
                <a:lnTo>
                  <a:pt x="1791750" y="57836"/>
                </a:lnTo>
                <a:lnTo>
                  <a:pt x="1801503" y="23994"/>
                </a:lnTo>
                <a:lnTo>
                  <a:pt x="1808344" y="0"/>
                </a:lnTo>
              </a:path>
            </a:pathLst>
          </a:custGeom>
          <a:ln w="38100">
            <a:solidFill>
              <a:srgbClr val="1F4E79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8447277" y="1691640"/>
            <a:ext cx="2643127" cy="3395167"/>
          </a:xfrm>
          <a:custGeom>
            <a:avLst/>
            <a:gdLst/>
            <a:ahLst/>
            <a:cxnLst/>
            <a:rect l="l" t="t" r="r" b="b"/>
            <a:pathLst>
              <a:path w="2643127" h="3395167">
                <a:moveTo>
                  <a:pt x="0" y="0"/>
                </a:moveTo>
                <a:lnTo>
                  <a:pt x="4827" y="24850"/>
                </a:lnTo>
                <a:lnTo>
                  <a:pt x="19458" y="99330"/>
                </a:lnTo>
                <a:lnTo>
                  <a:pt x="34088" y="172977"/>
                </a:lnTo>
                <a:lnTo>
                  <a:pt x="48719" y="245793"/>
                </a:lnTo>
                <a:lnTo>
                  <a:pt x="63349" y="317776"/>
                </a:lnTo>
                <a:lnTo>
                  <a:pt x="77979" y="388927"/>
                </a:lnTo>
                <a:lnTo>
                  <a:pt x="92610" y="459246"/>
                </a:lnTo>
                <a:lnTo>
                  <a:pt x="107240" y="528733"/>
                </a:lnTo>
                <a:lnTo>
                  <a:pt x="121871" y="597388"/>
                </a:lnTo>
                <a:lnTo>
                  <a:pt x="136501" y="665210"/>
                </a:lnTo>
                <a:lnTo>
                  <a:pt x="151131" y="732200"/>
                </a:lnTo>
                <a:lnTo>
                  <a:pt x="165762" y="798358"/>
                </a:lnTo>
                <a:lnTo>
                  <a:pt x="180392" y="863684"/>
                </a:lnTo>
                <a:lnTo>
                  <a:pt x="195023" y="928178"/>
                </a:lnTo>
                <a:lnTo>
                  <a:pt x="209653" y="991840"/>
                </a:lnTo>
                <a:lnTo>
                  <a:pt x="224283" y="1054669"/>
                </a:lnTo>
                <a:lnTo>
                  <a:pt x="238914" y="1116666"/>
                </a:lnTo>
                <a:lnTo>
                  <a:pt x="253544" y="1177831"/>
                </a:lnTo>
                <a:lnTo>
                  <a:pt x="268175" y="1238164"/>
                </a:lnTo>
                <a:lnTo>
                  <a:pt x="282805" y="1297665"/>
                </a:lnTo>
                <a:lnTo>
                  <a:pt x="297435" y="1356333"/>
                </a:lnTo>
                <a:lnTo>
                  <a:pt x="312066" y="1414169"/>
                </a:lnTo>
                <a:lnTo>
                  <a:pt x="326696" y="1471174"/>
                </a:lnTo>
                <a:lnTo>
                  <a:pt x="341327" y="1527346"/>
                </a:lnTo>
                <a:lnTo>
                  <a:pt x="355957" y="1582685"/>
                </a:lnTo>
                <a:lnTo>
                  <a:pt x="370587" y="1637193"/>
                </a:lnTo>
                <a:lnTo>
                  <a:pt x="385218" y="1690868"/>
                </a:lnTo>
                <a:lnTo>
                  <a:pt x="399848" y="1743712"/>
                </a:lnTo>
                <a:lnTo>
                  <a:pt x="414479" y="1795723"/>
                </a:lnTo>
                <a:lnTo>
                  <a:pt x="429109" y="1846902"/>
                </a:lnTo>
                <a:lnTo>
                  <a:pt x="443739" y="1897248"/>
                </a:lnTo>
                <a:lnTo>
                  <a:pt x="458370" y="1946763"/>
                </a:lnTo>
                <a:lnTo>
                  <a:pt x="473000" y="1995445"/>
                </a:lnTo>
                <a:lnTo>
                  <a:pt x="487631" y="2043295"/>
                </a:lnTo>
                <a:lnTo>
                  <a:pt x="502261" y="2090313"/>
                </a:lnTo>
                <a:lnTo>
                  <a:pt x="516891" y="2136499"/>
                </a:lnTo>
                <a:lnTo>
                  <a:pt x="531522" y="2181853"/>
                </a:lnTo>
                <a:lnTo>
                  <a:pt x="546152" y="2226374"/>
                </a:lnTo>
                <a:lnTo>
                  <a:pt x="560783" y="2270064"/>
                </a:lnTo>
                <a:lnTo>
                  <a:pt x="575413" y="2312921"/>
                </a:lnTo>
                <a:lnTo>
                  <a:pt x="590043" y="2354946"/>
                </a:lnTo>
                <a:lnTo>
                  <a:pt x="604674" y="2396139"/>
                </a:lnTo>
                <a:lnTo>
                  <a:pt x="619304" y="2436499"/>
                </a:lnTo>
                <a:lnTo>
                  <a:pt x="633935" y="2476028"/>
                </a:lnTo>
                <a:lnTo>
                  <a:pt x="648565" y="2514724"/>
                </a:lnTo>
                <a:lnTo>
                  <a:pt x="663195" y="2552588"/>
                </a:lnTo>
                <a:lnTo>
                  <a:pt x="677826" y="2589620"/>
                </a:lnTo>
                <a:lnTo>
                  <a:pt x="692456" y="2625819"/>
                </a:lnTo>
                <a:lnTo>
                  <a:pt x="707087" y="2661187"/>
                </a:lnTo>
                <a:lnTo>
                  <a:pt x="721717" y="2695722"/>
                </a:lnTo>
                <a:lnTo>
                  <a:pt x="736347" y="2729425"/>
                </a:lnTo>
                <a:lnTo>
                  <a:pt x="750978" y="2762296"/>
                </a:lnTo>
                <a:lnTo>
                  <a:pt x="765608" y="2794335"/>
                </a:lnTo>
                <a:lnTo>
                  <a:pt x="780239" y="2825542"/>
                </a:lnTo>
                <a:lnTo>
                  <a:pt x="794869" y="2855916"/>
                </a:lnTo>
                <a:lnTo>
                  <a:pt x="809499" y="2885459"/>
                </a:lnTo>
                <a:lnTo>
                  <a:pt x="824130" y="2914169"/>
                </a:lnTo>
                <a:lnTo>
                  <a:pt x="838760" y="2942047"/>
                </a:lnTo>
                <a:lnTo>
                  <a:pt x="853391" y="2969092"/>
                </a:lnTo>
                <a:lnTo>
                  <a:pt x="868021" y="2995306"/>
                </a:lnTo>
                <a:lnTo>
                  <a:pt x="882651" y="3020687"/>
                </a:lnTo>
                <a:lnTo>
                  <a:pt x="897282" y="3045237"/>
                </a:lnTo>
                <a:lnTo>
                  <a:pt x="911912" y="3068954"/>
                </a:lnTo>
                <a:lnTo>
                  <a:pt x="926543" y="3091839"/>
                </a:lnTo>
                <a:lnTo>
                  <a:pt x="941173" y="3113891"/>
                </a:lnTo>
                <a:lnTo>
                  <a:pt x="955803" y="3135112"/>
                </a:lnTo>
                <a:lnTo>
                  <a:pt x="970434" y="3155500"/>
                </a:lnTo>
                <a:lnTo>
                  <a:pt x="985064" y="3175056"/>
                </a:lnTo>
                <a:lnTo>
                  <a:pt x="999695" y="3193780"/>
                </a:lnTo>
                <a:lnTo>
                  <a:pt x="1014325" y="3211672"/>
                </a:lnTo>
                <a:lnTo>
                  <a:pt x="1028955" y="3228732"/>
                </a:lnTo>
                <a:lnTo>
                  <a:pt x="1043586" y="3244959"/>
                </a:lnTo>
                <a:lnTo>
                  <a:pt x="1058216" y="3260355"/>
                </a:lnTo>
                <a:lnTo>
                  <a:pt x="1072847" y="3274918"/>
                </a:lnTo>
                <a:lnTo>
                  <a:pt x="1087477" y="3288649"/>
                </a:lnTo>
                <a:lnTo>
                  <a:pt x="1102107" y="3301547"/>
                </a:lnTo>
                <a:lnTo>
                  <a:pt x="1116738" y="3313614"/>
                </a:lnTo>
                <a:lnTo>
                  <a:pt x="1131368" y="3324848"/>
                </a:lnTo>
                <a:lnTo>
                  <a:pt x="1145999" y="3335250"/>
                </a:lnTo>
                <a:lnTo>
                  <a:pt x="1160629" y="3344820"/>
                </a:lnTo>
                <a:lnTo>
                  <a:pt x="1175259" y="3353558"/>
                </a:lnTo>
                <a:lnTo>
                  <a:pt x="1189890" y="3361464"/>
                </a:lnTo>
                <a:lnTo>
                  <a:pt x="1204520" y="3368538"/>
                </a:lnTo>
                <a:lnTo>
                  <a:pt x="1219151" y="3374779"/>
                </a:lnTo>
                <a:lnTo>
                  <a:pt x="1233781" y="3380188"/>
                </a:lnTo>
                <a:lnTo>
                  <a:pt x="1248411" y="3384765"/>
                </a:lnTo>
                <a:lnTo>
                  <a:pt x="1263042" y="3388510"/>
                </a:lnTo>
                <a:lnTo>
                  <a:pt x="1277672" y="3391422"/>
                </a:lnTo>
                <a:lnTo>
                  <a:pt x="1292303" y="3393503"/>
                </a:lnTo>
                <a:lnTo>
                  <a:pt x="1306933" y="3394751"/>
                </a:lnTo>
                <a:lnTo>
                  <a:pt x="1321563" y="3395167"/>
                </a:lnTo>
                <a:lnTo>
                  <a:pt x="1336194" y="3394751"/>
                </a:lnTo>
                <a:lnTo>
                  <a:pt x="1350824" y="3393503"/>
                </a:lnTo>
                <a:lnTo>
                  <a:pt x="1365455" y="3391422"/>
                </a:lnTo>
                <a:lnTo>
                  <a:pt x="1380085" y="3388510"/>
                </a:lnTo>
                <a:lnTo>
                  <a:pt x="1394715" y="3384765"/>
                </a:lnTo>
                <a:lnTo>
                  <a:pt x="1409346" y="3380188"/>
                </a:lnTo>
                <a:lnTo>
                  <a:pt x="1423976" y="3374779"/>
                </a:lnTo>
                <a:lnTo>
                  <a:pt x="1438607" y="3368538"/>
                </a:lnTo>
                <a:lnTo>
                  <a:pt x="1453237" y="3361464"/>
                </a:lnTo>
                <a:lnTo>
                  <a:pt x="1467867" y="3353558"/>
                </a:lnTo>
                <a:lnTo>
                  <a:pt x="1482498" y="3344820"/>
                </a:lnTo>
                <a:lnTo>
                  <a:pt x="1497128" y="3335250"/>
                </a:lnTo>
                <a:lnTo>
                  <a:pt x="1511759" y="3324848"/>
                </a:lnTo>
                <a:lnTo>
                  <a:pt x="1526389" y="3313614"/>
                </a:lnTo>
                <a:lnTo>
                  <a:pt x="1541019" y="3301547"/>
                </a:lnTo>
                <a:lnTo>
                  <a:pt x="1555650" y="3288649"/>
                </a:lnTo>
                <a:lnTo>
                  <a:pt x="1570280" y="3274918"/>
                </a:lnTo>
                <a:lnTo>
                  <a:pt x="1584911" y="3260355"/>
                </a:lnTo>
                <a:lnTo>
                  <a:pt x="1599541" y="3244959"/>
                </a:lnTo>
                <a:lnTo>
                  <a:pt x="1614171" y="3228732"/>
                </a:lnTo>
                <a:lnTo>
                  <a:pt x="1628802" y="3211672"/>
                </a:lnTo>
                <a:lnTo>
                  <a:pt x="1643432" y="3193780"/>
                </a:lnTo>
                <a:lnTo>
                  <a:pt x="1658063" y="3175056"/>
                </a:lnTo>
                <a:lnTo>
                  <a:pt x="1672693" y="3155500"/>
                </a:lnTo>
                <a:lnTo>
                  <a:pt x="1687323" y="3135112"/>
                </a:lnTo>
                <a:lnTo>
                  <a:pt x="1701954" y="3113891"/>
                </a:lnTo>
                <a:lnTo>
                  <a:pt x="1716584" y="3091839"/>
                </a:lnTo>
                <a:lnTo>
                  <a:pt x="1731215" y="3068954"/>
                </a:lnTo>
                <a:lnTo>
                  <a:pt x="1745845" y="3045237"/>
                </a:lnTo>
                <a:lnTo>
                  <a:pt x="1760475" y="3020687"/>
                </a:lnTo>
                <a:lnTo>
                  <a:pt x="1775106" y="2995306"/>
                </a:lnTo>
                <a:lnTo>
                  <a:pt x="1789736" y="2969092"/>
                </a:lnTo>
                <a:lnTo>
                  <a:pt x="1804367" y="2942047"/>
                </a:lnTo>
                <a:lnTo>
                  <a:pt x="1818997" y="2914169"/>
                </a:lnTo>
                <a:lnTo>
                  <a:pt x="1833627" y="2885459"/>
                </a:lnTo>
                <a:lnTo>
                  <a:pt x="1848258" y="2855916"/>
                </a:lnTo>
                <a:lnTo>
                  <a:pt x="1862888" y="2825542"/>
                </a:lnTo>
                <a:lnTo>
                  <a:pt x="1877519" y="2794335"/>
                </a:lnTo>
                <a:lnTo>
                  <a:pt x="1892149" y="2762296"/>
                </a:lnTo>
                <a:lnTo>
                  <a:pt x="1906779" y="2729425"/>
                </a:lnTo>
                <a:lnTo>
                  <a:pt x="1921410" y="2695722"/>
                </a:lnTo>
                <a:lnTo>
                  <a:pt x="1936040" y="2661187"/>
                </a:lnTo>
                <a:lnTo>
                  <a:pt x="1950671" y="2625819"/>
                </a:lnTo>
                <a:lnTo>
                  <a:pt x="1965301" y="2589620"/>
                </a:lnTo>
                <a:lnTo>
                  <a:pt x="1979931" y="2552588"/>
                </a:lnTo>
                <a:lnTo>
                  <a:pt x="1994562" y="2514724"/>
                </a:lnTo>
                <a:lnTo>
                  <a:pt x="2009192" y="2476028"/>
                </a:lnTo>
                <a:lnTo>
                  <a:pt x="2023823" y="2436499"/>
                </a:lnTo>
                <a:lnTo>
                  <a:pt x="2038453" y="2396139"/>
                </a:lnTo>
                <a:lnTo>
                  <a:pt x="2053083" y="2354946"/>
                </a:lnTo>
                <a:lnTo>
                  <a:pt x="2067714" y="2312921"/>
                </a:lnTo>
                <a:lnTo>
                  <a:pt x="2082344" y="2270064"/>
                </a:lnTo>
                <a:lnTo>
                  <a:pt x="2096975" y="2226374"/>
                </a:lnTo>
                <a:lnTo>
                  <a:pt x="2111605" y="2181853"/>
                </a:lnTo>
                <a:lnTo>
                  <a:pt x="2126235" y="2136499"/>
                </a:lnTo>
                <a:lnTo>
                  <a:pt x="2140866" y="2090313"/>
                </a:lnTo>
                <a:lnTo>
                  <a:pt x="2155496" y="2043295"/>
                </a:lnTo>
                <a:lnTo>
                  <a:pt x="2170127" y="1995445"/>
                </a:lnTo>
                <a:lnTo>
                  <a:pt x="2184757" y="1946763"/>
                </a:lnTo>
                <a:lnTo>
                  <a:pt x="2199387" y="1897248"/>
                </a:lnTo>
                <a:lnTo>
                  <a:pt x="2214018" y="1846902"/>
                </a:lnTo>
                <a:lnTo>
                  <a:pt x="2228648" y="1795723"/>
                </a:lnTo>
                <a:lnTo>
                  <a:pt x="2243279" y="1743712"/>
                </a:lnTo>
                <a:lnTo>
                  <a:pt x="2257909" y="1690868"/>
                </a:lnTo>
                <a:lnTo>
                  <a:pt x="2272539" y="1637193"/>
                </a:lnTo>
                <a:lnTo>
                  <a:pt x="2287170" y="1582685"/>
                </a:lnTo>
                <a:lnTo>
                  <a:pt x="2301800" y="1527346"/>
                </a:lnTo>
                <a:lnTo>
                  <a:pt x="2316431" y="1471174"/>
                </a:lnTo>
                <a:lnTo>
                  <a:pt x="2331061" y="1414169"/>
                </a:lnTo>
                <a:lnTo>
                  <a:pt x="2345691" y="1356333"/>
                </a:lnTo>
                <a:lnTo>
                  <a:pt x="2360322" y="1297665"/>
                </a:lnTo>
                <a:lnTo>
                  <a:pt x="2374952" y="1238164"/>
                </a:lnTo>
                <a:lnTo>
                  <a:pt x="2389583" y="1177831"/>
                </a:lnTo>
                <a:lnTo>
                  <a:pt x="2404213" y="1116666"/>
                </a:lnTo>
                <a:lnTo>
                  <a:pt x="2418843" y="1054669"/>
                </a:lnTo>
                <a:lnTo>
                  <a:pt x="2433474" y="991840"/>
                </a:lnTo>
                <a:lnTo>
                  <a:pt x="2448104" y="928178"/>
                </a:lnTo>
                <a:lnTo>
                  <a:pt x="2462735" y="863684"/>
                </a:lnTo>
                <a:lnTo>
                  <a:pt x="2477365" y="798358"/>
                </a:lnTo>
                <a:lnTo>
                  <a:pt x="2491995" y="732200"/>
                </a:lnTo>
                <a:lnTo>
                  <a:pt x="2506626" y="665210"/>
                </a:lnTo>
                <a:lnTo>
                  <a:pt x="2521256" y="597388"/>
                </a:lnTo>
                <a:lnTo>
                  <a:pt x="2535887" y="528733"/>
                </a:lnTo>
                <a:lnTo>
                  <a:pt x="2550517" y="459246"/>
                </a:lnTo>
                <a:lnTo>
                  <a:pt x="2565147" y="388927"/>
                </a:lnTo>
                <a:lnTo>
                  <a:pt x="2579778" y="317776"/>
                </a:lnTo>
                <a:lnTo>
                  <a:pt x="2594408" y="245793"/>
                </a:lnTo>
                <a:lnTo>
                  <a:pt x="2609039" y="172977"/>
                </a:lnTo>
                <a:lnTo>
                  <a:pt x="2623669" y="99330"/>
                </a:lnTo>
                <a:lnTo>
                  <a:pt x="2638299" y="24850"/>
                </a:lnTo>
                <a:lnTo>
                  <a:pt x="2643127" y="0"/>
                </a:lnTo>
              </a:path>
            </a:pathLst>
          </a:custGeom>
          <a:ln w="38100">
            <a:solidFill>
              <a:srgbClr val="D9711C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7940040" y="3324210"/>
            <a:ext cx="91" cy="1726479"/>
          </a:xfrm>
          <a:prstGeom prst="line">
            <a:avLst/>
          </a:prstGeom>
          <a:noFill/>
          <a:ln w="317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44" name="Shape 41"/>
          <p:cNvSpPr/>
          <p:nvPr/>
        </p:nvSpPr>
        <p:spPr>
          <a:xfrm>
            <a:off x="7970520" y="5086807"/>
            <a:ext cx="1725168" cy="91"/>
          </a:xfrm>
          <a:prstGeom prst="line">
            <a:avLst/>
          </a:prstGeom>
          <a:noFill/>
          <a:ln w="317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45" name="Text 42"/>
          <p:cNvSpPr/>
          <p:nvPr/>
        </p:nvSpPr>
        <p:spPr>
          <a:xfrm>
            <a:off x="7025640" y="4000957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вниз</a:t>
            </a:r>
            <a:endParaRPr lang="ru-RU" sz="1400" dirty="0"/>
          </a:p>
        </p:txBody>
      </p:sp>
      <p:sp>
        <p:nvSpPr>
          <p:cNvPr id="46" name="Text 43"/>
          <p:cNvSpPr/>
          <p:nvPr/>
        </p:nvSpPr>
        <p:spPr>
          <a:xfrm>
            <a:off x="8183880" y="4721047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вправо</a:t>
            </a:r>
            <a:endParaRPr lang="ru-RU" sz="1400" dirty="0"/>
          </a:p>
        </p:txBody>
      </p:sp>
      <p:sp>
        <p:nvSpPr>
          <p:cNvPr id="47" name="Shape 44"/>
          <p:cNvSpPr/>
          <p:nvPr/>
        </p:nvSpPr>
        <p:spPr>
          <a:xfrm>
            <a:off x="7275576" y="2503627"/>
            <a:ext cx="109728" cy="109728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9104376" y="4309567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8494776" y="2503627"/>
            <a:ext cx="109728" cy="109728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10323576" y="4309567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7866888" y="3207715"/>
            <a:ext cx="146304" cy="146304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9695688" y="5013655"/>
            <a:ext cx="146304" cy="146304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6629400" y="541324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r>
              <a:rPr lang="ru-RU" sz="17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700" dirty="0"/>
          </a:p>
        </p:txBody>
      </p:sp>
      <p:sp>
        <p:nvSpPr>
          <p:cNvPr id="54" name="Text 51"/>
          <p:cNvSpPr/>
          <p:nvPr/>
        </p:nvSpPr>
        <p:spPr>
          <a:xfrm>
            <a:off x="6629400" y="57607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r>
              <a:rPr lang="ru-RU" sz="17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− 12</a:t>
            </a:r>
            <a:r>
              <a:rPr lang="ru-RU" sz="17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+ 13 = 2(</a:t>
            </a:r>
            <a:r>
              <a:rPr lang="ru-RU" sz="17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− 3)</a:t>
            </a:r>
            <a:r>
              <a:rPr lang="ru-RU" sz="1700" baseline="300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− 5</a:t>
            </a:r>
            <a:endParaRPr lang="ru-RU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и знаки коэффициентов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63040"/>
            <a:ext cx="5394960" cy="283464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</a:t>
            </a:r>
            <a:endParaRPr lang="ru-RU" sz="17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ru-RU" sz="17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(0;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на оси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симметричная ей точка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(2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ru-RU" sz="17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корни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при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две точки, при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касание в вершине, при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точек нет</a:t>
            </a:r>
            <a:endParaRPr lang="ru-RU" sz="17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середина отрезка между нулями</a:t>
            </a:r>
            <a:endParaRPr lang="ru-RU" sz="1700" dirty="0"/>
          </a:p>
        </p:txBody>
      </p:sp>
      <p:sp>
        <p:nvSpPr>
          <p:cNvPr id="10" name="Shape 7"/>
          <p:cNvSpPr/>
          <p:nvPr/>
        </p:nvSpPr>
        <p:spPr>
          <a:xfrm>
            <a:off x="548640" y="420624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4279392"/>
            <a:ext cx="5120640" cy="1773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коэффициентов по графику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по ветвям, 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по точке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(0;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по вершине: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/(2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поэтому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знаки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разные,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одинаковые</a:t>
            </a:r>
            <a:endParaRPr lang="ru-RU" sz="1600" dirty="0"/>
          </a:p>
        </p:txBody>
      </p:sp>
      <p:sp>
        <p:nvSpPr>
          <p:cNvPr id="12" name="Shape 9"/>
          <p:cNvSpPr/>
          <p:nvPr/>
        </p:nvSpPr>
        <p:spPr>
          <a:xfrm>
            <a:off x="6812280" y="1691640"/>
            <a:ext cx="91" cy="33375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559040" y="1691640"/>
            <a:ext cx="91" cy="33375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305800" y="1691640"/>
            <a:ext cx="91" cy="33375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052560" y="1691640"/>
            <a:ext cx="91" cy="33375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799320" y="1691640"/>
            <a:ext cx="91" cy="33375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0546080" y="1691640"/>
            <a:ext cx="91" cy="33375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1292840" y="1691640"/>
            <a:ext cx="91" cy="333756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812280" y="5029200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812280" y="4472940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812280" y="3916680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12280" y="3360420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812280" y="2804160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12280" y="2247900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812280" y="1691640"/>
            <a:ext cx="44805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812280" y="2804160"/>
            <a:ext cx="466344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27" name="Shape 24"/>
          <p:cNvSpPr/>
          <p:nvPr/>
        </p:nvSpPr>
        <p:spPr>
          <a:xfrm>
            <a:off x="7559040" y="1508760"/>
            <a:ext cx="91" cy="352044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28" name="Text 25"/>
          <p:cNvSpPr/>
          <p:nvPr/>
        </p:nvSpPr>
        <p:spPr>
          <a:xfrm>
            <a:off x="11173968" y="285902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29" name="Text 26"/>
          <p:cNvSpPr/>
          <p:nvPr/>
        </p:nvSpPr>
        <p:spPr>
          <a:xfrm>
            <a:off x="7549896" y="13807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30" name="Shape 27"/>
          <p:cNvSpPr/>
          <p:nvPr/>
        </p:nvSpPr>
        <p:spPr>
          <a:xfrm>
            <a:off x="8305800" y="275844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784592" y="246583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400" dirty="0"/>
          </a:p>
        </p:txBody>
      </p:sp>
      <p:sp>
        <p:nvSpPr>
          <p:cNvPr id="32" name="Shape 29"/>
          <p:cNvSpPr/>
          <p:nvPr/>
        </p:nvSpPr>
        <p:spPr>
          <a:xfrm>
            <a:off x="9799320" y="275844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9680448" y="246583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400" dirty="0"/>
          </a:p>
        </p:txBody>
      </p:sp>
      <p:sp>
        <p:nvSpPr>
          <p:cNvPr id="34" name="Text 31"/>
          <p:cNvSpPr/>
          <p:nvPr/>
        </p:nvSpPr>
        <p:spPr>
          <a:xfrm>
            <a:off x="7275576" y="2849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  <p:sp>
        <p:nvSpPr>
          <p:cNvPr id="35" name="Shape 32"/>
          <p:cNvSpPr/>
          <p:nvPr/>
        </p:nvSpPr>
        <p:spPr>
          <a:xfrm>
            <a:off x="9052560" y="1691640"/>
            <a:ext cx="91" cy="3337560"/>
          </a:xfrm>
          <a:prstGeom prst="line">
            <a:avLst/>
          </a:prstGeom>
          <a:noFill/>
          <a:ln w="15875">
            <a:solidFill>
              <a:srgbClr val="1B2733"/>
            </a:solidFill>
            <a:prstDash val="dash"/>
          </a:ln>
        </p:spPr>
      </p:sp>
      <p:sp>
        <p:nvSpPr>
          <p:cNvPr id="36" name="Shape 33"/>
          <p:cNvSpPr/>
          <p:nvPr/>
        </p:nvSpPr>
        <p:spPr>
          <a:xfrm>
            <a:off x="7559040" y="4472940"/>
            <a:ext cx="298704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ysDot"/>
          </a:ln>
        </p:spPr>
      </p:sp>
      <p:sp>
        <p:nvSpPr>
          <p:cNvPr id="37" name="Shape 34"/>
          <p:cNvSpPr/>
          <p:nvPr/>
        </p:nvSpPr>
        <p:spPr>
          <a:xfrm>
            <a:off x="7382754" y="2247900"/>
            <a:ext cx="3339612" cy="2781300"/>
          </a:xfrm>
          <a:custGeom>
            <a:avLst/>
            <a:gdLst/>
            <a:ahLst/>
            <a:cxnLst/>
            <a:rect l="l" t="t" r="r" b="b"/>
            <a:pathLst>
              <a:path w="3339612" h="2781300">
                <a:moveTo>
                  <a:pt x="0" y="2781300"/>
                </a:moveTo>
                <a:lnTo>
                  <a:pt x="50" y="2781131"/>
                </a:lnTo>
                <a:lnTo>
                  <a:pt x="19466" y="2716829"/>
                </a:lnTo>
                <a:lnTo>
                  <a:pt x="38882" y="2653280"/>
                </a:lnTo>
                <a:lnTo>
                  <a:pt x="58298" y="2590483"/>
                </a:lnTo>
                <a:lnTo>
                  <a:pt x="77714" y="2528438"/>
                </a:lnTo>
                <a:lnTo>
                  <a:pt x="97129" y="2467144"/>
                </a:lnTo>
                <a:lnTo>
                  <a:pt x="116545" y="2406603"/>
                </a:lnTo>
                <a:lnTo>
                  <a:pt x="135961" y="2346814"/>
                </a:lnTo>
                <a:lnTo>
                  <a:pt x="155377" y="2287777"/>
                </a:lnTo>
                <a:lnTo>
                  <a:pt x="174792" y="2229492"/>
                </a:lnTo>
                <a:lnTo>
                  <a:pt x="194208" y="2171959"/>
                </a:lnTo>
                <a:lnTo>
                  <a:pt x="213624" y="2115179"/>
                </a:lnTo>
                <a:lnTo>
                  <a:pt x="233040" y="2059150"/>
                </a:lnTo>
                <a:lnTo>
                  <a:pt x="252455" y="2003873"/>
                </a:lnTo>
                <a:lnTo>
                  <a:pt x="271871" y="1949349"/>
                </a:lnTo>
                <a:lnTo>
                  <a:pt x="291287" y="1895576"/>
                </a:lnTo>
                <a:lnTo>
                  <a:pt x="310703" y="1842556"/>
                </a:lnTo>
                <a:lnTo>
                  <a:pt x="330118" y="1790287"/>
                </a:lnTo>
                <a:lnTo>
                  <a:pt x="349534" y="1738771"/>
                </a:lnTo>
                <a:lnTo>
                  <a:pt x="368950" y="1688007"/>
                </a:lnTo>
                <a:lnTo>
                  <a:pt x="388366" y="1637994"/>
                </a:lnTo>
                <a:lnTo>
                  <a:pt x="407781" y="1588734"/>
                </a:lnTo>
                <a:lnTo>
                  <a:pt x="427197" y="1540226"/>
                </a:lnTo>
                <a:lnTo>
                  <a:pt x="446613" y="1492470"/>
                </a:lnTo>
                <a:lnTo>
                  <a:pt x="466029" y="1445466"/>
                </a:lnTo>
                <a:lnTo>
                  <a:pt x="485444" y="1399214"/>
                </a:lnTo>
                <a:lnTo>
                  <a:pt x="504860" y="1353714"/>
                </a:lnTo>
                <a:lnTo>
                  <a:pt x="524276" y="1308967"/>
                </a:lnTo>
                <a:lnTo>
                  <a:pt x="543692" y="1264971"/>
                </a:lnTo>
                <a:lnTo>
                  <a:pt x="563108" y="1221727"/>
                </a:lnTo>
                <a:lnTo>
                  <a:pt x="582523" y="1179236"/>
                </a:lnTo>
                <a:lnTo>
                  <a:pt x="601939" y="1137496"/>
                </a:lnTo>
                <a:lnTo>
                  <a:pt x="621355" y="1096509"/>
                </a:lnTo>
                <a:lnTo>
                  <a:pt x="640771" y="1056273"/>
                </a:lnTo>
                <a:lnTo>
                  <a:pt x="660186" y="1016790"/>
                </a:lnTo>
                <a:lnTo>
                  <a:pt x="679602" y="978059"/>
                </a:lnTo>
                <a:lnTo>
                  <a:pt x="699018" y="940079"/>
                </a:lnTo>
                <a:lnTo>
                  <a:pt x="718434" y="902852"/>
                </a:lnTo>
                <a:lnTo>
                  <a:pt x="737849" y="866377"/>
                </a:lnTo>
                <a:lnTo>
                  <a:pt x="757265" y="830654"/>
                </a:lnTo>
                <a:lnTo>
                  <a:pt x="776681" y="795683"/>
                </a:lnTo>
                <a:lnTo>
                  <a:pt x="796097" y="761464"/>
                </a:lnTo>
                <a:lnTo>
                  <a:pt x="815512" y="727997"/>
                </a:lnTo>
                <a:lnTo>
                  <a:pt x="834928" y="695283"/>
                </a:lnTo>
                <a:lnTo>
                  <a:pt x="854344" y="663320"/>
                </a:lnTo>
                <a:lnTo>
                  <a:pt x="873760" y="632109"/>
                </a:lnTo>
                <a:lnTo>
                  <a:pt x="893175" y="601651"/>
                </a:lnTo>
                <a:lnTo>
                  <a:pt x="912591" y="571944"/>
                </a:lnTo>
                <a:lnTo>
                  <a:pt x="932007" y="542990"/>
                </a:lnTo>
                <a:lnTo>
                  <a:pt x="951423" y="514787"/>
                </a:lnTo>
                <a:lnTo>
                  <a:pt x="970838" y="487337"/>
                </a:lnTo>
                <a:lnTo>
                  <a:pt x="990254" y="460639"/>
                </a:lnTo>
                <a:lnTo>
                  <a:pt x="1009670" y="434693"/>
                </a:lnTo>
                <a:lnTo>
                  <a:pt x="1029086" y="409499"/>
                </a:lnTo>
                <a:lnTo>
                  <a:pt x="1048502" y="385057"/>
                </a:lnTo>
                <a:lnTo>
                  <a:pt x="1067917" y="361367"/>
                </a:lnTo>
                <a:lnTo>
                  <a:pt x="1087333" y="338429"/>
                </a:lnTo>
                <a:lnTo>
                  <a:pt x="1106749" y="316243"/>
                </a:lnTo>
                <a:lnTo>
                  <a:pt x="1126165" y="294809"/>
                </a:lnTo>
                <a:lnTo>
                  <a:pt x="1145580" y="274127"/>
                </a:lnTo>
                <a:lnTo>
                  <a:pt x="1164996" y="254197"/>
                </a:lnTo>
                <a:lnTo>
                  <a:pt x="1184412" y="235020"/>
                </a:lnTo>
                <a:lnTo>
                  <a:pt x="1203828" y="216594"/>
                </a:lnTo>
                <a:lnTo>
                  <a:pt x="1223243" y="198921"/>
                </a:lnTo>
                <a:lnTo>
                  <a:pt x="1242659" y="181999"/>
                </a:lnTo>
                <a:lnTo>
                  <a:pt x="1262075" y="165830"/>
                </a:lnTo>
                <a:lnTo>
                  <a:pt x="1281491" y="150413"/>
                </a:lnTo>
                <a:lnTo>
                  <a:pt x="1300906" y="135747"/>
                </a:lnTo>
                <a:lnTo>
                  <a:pt x="1320322" y="121834"/>
                </a:lnTo>
                <a:lnTo>
                  <a:pt x="1339738" y="108673"/>
                </a:lnTo>
                <a:lnTo>
                  <a:pt x="1359154" y="96264"/>
                </a:lnTo>
                <a:lnTo>
                  <a:pt x="1378569" y="84607"/>
                </a:lnTo>
                <a:lnTo>
                  <a:pt x="1397985" y="73702"/>
                </a:lnTo>
                <a:lnTo>
                  <a:pt x="1417401" y="63549"/>
                </a:lnTo>
                <a:lnTo>
                  <a:pt x="1436817" y="54149"/>
                </a:lnTo>
                <a:lnTo>
                  <a:pt x="1456232" y="45500"/>
                </a:lnTo>
                <a:lnTo>
                  <a:pt x="1475648" y="37603"/>
                </a:lnTo>
                <a:lnTo>
                  <a:pt x="1495064" y="30459"/>
                </a:lnTo>
                <a:lnTo>
                  <a:pt x="1514480" y="24066"/>
                </a:lnTo>
                <a:lnTo>
                  <a:pt x="1533896" y="18426"/>
                </a:lnTo>
                <a:lnTo>
                  <a:pt x="1553311" y="13537"/>
                </a:lnTo>
                <a:lnTo>
                  <a:pt x="1572727" y="9401"/>
                </a:lnTo>
                <a:lnTo>
                  <a:pt x="1592143" y="6017"/>
                </a:lnTo>
                <a:lnTo>
                  <a:pt x="1611559" y="3384"/>
                </a:lnTo>
                <a:lnTo>
                  <a:pt x="1630974" y="1504"/>
                </a:lnTo>
                <a:lnTo>
                  <a:pt x="1650390" y="376"/>
                </a:lnTo>
                <a:lnTo>
                  <a:pt x="1669806" y="0"/>
                </a:lnTo>
                <a:lnTo>
                  <a:pt x="1689222" y="376"/>
                </a:lnTo>
                <a:lnTo>
                  <a:pt x="1708637" y="1504"/>
                </a:lnTo>
                <a:lnTo>
                  <a:pt x="1728053" y="3384"/>
                </a:lnTo>
                <a:lnTo>
                  <a:pt x="1747469" y="6017"/>
                </a:lnTo>
                <a:lnTo>
                  <a:pt x="1766885" y="9401"/>
                </a:lnTo>
                <a:lnTo>
                  <a:pt x="1786300" y="13537"/>
                </a:lnTo>
                <a:lnTo>
                  <a:pt x="1805716" y="18426"/>
                </a:lnTo>
                <a:lnTo>
                  <a:pt x="1825132" y="24066"/>
                </a:lnTo>
                <a:lnTo>
                  <a:pt x="1844548" y="30459"/>
                </a:lnTo>
                <a:lnTo>
                  <a:pt x="1863963" y="37603"/>
                </a:lnTo>
                <a:lnTo>
                  <a:pt x="1883379" y="45500"/>
                </a:lnTo>
                <a:lnTo>
                  <a:pt x="1902795" y="54149"/>
                </a:lnTo>
                <a:lnTo>
                  <a:pt x="1922211" y="63549"/>
                </a:lnTo>
                <a:lnTo>
                  <a:pt x="1941626" y="73702"/>
                </a:lnTo>
                <a:lnTo>
                  <a:pt x="1961042" y="84607"/>
                </a:lnTo>
                <a:lnTo>
                  <a:pt x="1980458" y="96264"/>
                </a:lnTo>
                <a:lnTo>
                  <a:pt x="1999874" y="108673"/>
                </a:lnTo>
                <a:lnTo>
                  <a:pt x="2019290" y="121834"/>
                </a:lnTo>
                <a:lnTo>
                  <a:pt x="2038705" y="135747"/>
                </a:lnTo>
                <a:lnTo>
                  <a:pt x="2058121" y="150413"/>
                </a:lnTo>
                <a:lnTo>
                  <a:pt x="2077537" y="165830"/>
                </a:lnTo>
                <a:lnTo>
                  <a:pt x="2096953" y="181999"/>
                </a:lnTo>
                <a:lnTo>
                  <a:pt x="2116368" y="198921"/>
                </a:lnTo>
                <a:lnTo>
                  <a:pt x="2135784" y="216594"/>
                </a:lnTo>
                <a:lnTo>
                  <a:pt x="2155200" y="235020"/>
                </a:lnTo>
                <a:lnTo>
                  <a:pt x="2174616" y="254197"/>
                </a:lnTo>
                <a:lnTo>
                  <a:pt x="2194031" y="274127"/>
                </a:lnTo>
                <a:lnTo>
                  <a:pt x="2213447" y="294809"/>
                </a:lnTo>
                <a:lnTo>
                  <a:pt x="2232863" y="316243"/>
                </a:lnTo>
                <a:lnTo>
                  <a:pt x="2252279" y="338429"/>
                </a:lnTo>
                <a:lnTo>
                  <a:pt x="2271694" y="361367"/>
                </a:lnTo>
                <a:lnTo>
                  <a:pt x="2291110" y="385057"/>
                </a:lnTo>
                <a:lnTo>
                  <a:pt x="2310526" y="409499"/>
                </a:lnTo>
                <a:lnTo>
                  <a:pt x="2329942" y="434693"/>
                </a:lnTo>
                <a:lnTo>
                  <a:pt x="2349357" y="460639"/>
                </a:lnTo>
                <a:lnTo>
                  <a:pt x="2368773" y="487337"/>
                </a:lnTo>
                <a:lnTo>
                  <a:pt x="2388189" y="514787"/>
                </a:lnTo>
                <a:lnTo>
                  <a:pt x="2407605" y="542990"/>
                </a:lnTo>
                <a:lnTo>
                  <a:pt x="2427020" y="571944"/>
                </a:lnTo>
                <a:lnTo>
                  <a:pt x="2446436" y="601651"/>
                </a:lnTo>
                <a:lnTo>
                  <a:pt x="2465852" y="632109"/>
                </a:lnTo>
                <a:lnTo>
                  <a:pt x="2485268" y="663320"/>
                </a:lnTo>
                <a:lnTo>
                  <a:pt x="2504684" y="695283"/>
                </a:lnTo>
                <a:lnTo>
                  <a:pt x="2524099" y="727997"/>
                </a:lnTo>
                <a:lnTo>
                  <a:pt x="2543515" y="761464"/>
                </a:lnTo>
                <a:lnTo>
                  <a:pt x="2562931" y="795683"/>
                </a:lnTo>
                <a:lnTo>
                  <a:pt x="2582347" y="830654"/>
                </a:lnTo>
                <a:lnTo>
                  <a:pt x="2601762" y="866377"/>
                </a:lnTo>
                <a:lnTo>
                  <a:pt x="2621178" y="902852"/>
                </a:lnTo>
                <a:lnTo>
                  <a:pt x="2640594" y="940079"/>
                </a:lnTo>
                <a:lnTo>
                  <a:pt x="2660010" y="978059"/>
                </a:lnTo>
                <a:lnTo>
                  <a:pt x="2679425" y="1016790"/>
                </a:lnTo>
                <a:lnTo>
                  <a:pt x="2698841" y="1056273"/>
                </a:lnTo>
                <a:lnTo>
                  <a:pt x="2718257" y="1096509"/>
                </a:lnTo>
                <a:lnTo>
                  <a:pt x="2737673" y="1137496"/>
                </a:lnTo>
                <a:lnTo>
                  <a:pt x="2757088" y="1179236"/>
                </a:lnTo>
                <a:lnTo>
                  <a:pt x="2776504" y="1221727"/>
                </a:lnTo>
                <a:lnTo>
                  <a:pt x="2795920" y="1264971"/>
                </a:lnTo>
                <a:lnTo>
                  <a:pt x="2815336" y="1308967"/>
                </a:lnTo>
                <a:lnTo>
                  <a:pt x="2834751" y="1353714"/>
                </a:lnTo>
                <a:lnTo>
                  <a:pt x="2854167" y="1399214"/>
                </a:lnTo>
                <a:lnTo>
                  <a:pt x="2873583" y="1445466"/>
                </a:lnTo>
                <a:lnTo>
                  <a:pt x="2892999" y="1492470"/>
                </a:lnTo>
                <a:lnTo>
                  <a:pt x="2912414" y="1540226"/>
                </a:lnTo>
                <a:lnTo>
                  <a:pt x="2931830" y="1588734"/>
                </a:lnTo>
                <a:lnTo>
                  <a:pt x="2951246" y="1637994"/>
                </a:lnTo>
                <a:lnTo>
                  <a:pt x="2970662" y="1688007"/>
                </a:lnTo>
                <a:lnTo>
                  <a:pt x="2990078" y="1738771"/>
                </a:lnTo>
                <a:lnTo>
                  <a:pt x="3009493" y="1790287"/>
                </a:lnTo>
                <a:lnTo>
                  <a:pt x="3028909" y="1842556"/>
                </a:lnTo>
                <a:lnTo>
                  <a:pt x="3048325" y="1895576"/>
                </a:lnTo>
                <a:lnTo>
                  <a:pt x="3067741" y="1949349"/>
                </a:lnTo>
                <a:lnTo>
                  <a:pt x="3087156" y="2003873"/>
                </a:lnTo>
                <a:lnTo>
                  <a:pt x="3106572" y="2059150"/>
                </a:lnTo>
                <a:lnTo>
                  <a:pt x="3125988" y="2115179"/>
                </a:lnTo>
                <a:lnTo>
                  <a:pt x="3145404" y="2171959"/>
                </a:lnTo>
                <a:lnTo>
                  <a:pt x="3164819" y="2229492"/>
                </a:lnTo>
                <a:lnTo>
                  <a:pt x="3184235" y="2287777"/>
                </a:lnTo>
                <a:lnTo>
                  <a:pt x="3203651" y="2346814"/>
                </a:lnTo>
                <a:lnTo>
                  <a:pt x="3223067" y="2406603"/>
                </a:lnTo>
                <a:lnTo>
                  <a:pt x="3242482" y="2467144"/>
                </a:lnTo>
                <a:lnTo>
                  <a:pt x="3261898" y="2528438"/>
                </a:lnTo>
                <a:lnTo>
                  <a:pt x="3281314" y="2590483"/>
                </a:lnTo>
                <a:lnTo>
                  <a:pt x="3300730" y="2653280"/>
                </a:lnTo>
                <a:lnTo>
                  <a:pt x="3320145" y="2716829"/>
                </a:lnTo>
                <a:lnTo>
                  <a:pt x="3339561" y="2781131"/>
                </a:lnTo>
                <a:lnTo>
                  <a:pt x="3339612" y="2781300"/>
                </a:lnTo>
              </a:path>
            </a:pathLst>
          </a:custGeom>
          <a:ln w="38100">
            <a:solidFill>
              <a:srgbClr val="D9711C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8979408" y="2174748"/>
            <a:ext cx="146304" cy="146304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8241792" y="2740152"/>
            <a:ext cx="128016" cy="128016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9735312" y="2740152"/>
            <a:ext cx="128016" cy="128016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7495032" y="4408932"/>
            <a:ext cx="128016" cy="128016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10482072" y="4408932"/>
            <a:ext cx="128016" cy="128016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9098280" y="1900428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(2; 1)</a:t>
            </a:r>
            <a:endParaRPr lang="ru-RU" sz="1600" dirty="0"/>
          </a:p>
        </p:txBody>
      </p:sp>
      <p:sp>
        <p:nvSpPr>
          <p:cNvPr id="44" name="Text 41"/>
          <p:cNvSpPr/>
          <p:nvPr/>
        </p:nvSpPr>
        <p:spPr>
          <a:xfrm>
            <a:off x="6443472" y="449122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600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(0; −3)</a:t>
            </a:r>
            <a:endParaRPr lang="ru-RU" sz="1600" dirty="0"/>
          </a:p>
        </p:txBody>
      </p:sp>
      <p:sp>
        <p:nvSpPr>
          <p:cNvPr id="45" name="Text 42"/>
          <p:cNvSpPr/>
          <p:nvPr/>
        </p:nvSpPr>
        <p:spPr>
          <a:xfrm>
            <a:off x="10747248" y="449122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(4; −3)</a:t>
            </a:r>
            <a:endParaRPr lang="ru-RU" sz="1600" dirty="0"/>
          </a:p>
        </p:txBody>
      </p:sp>
      <p:sp>
        <p:nvSpPr>
          <p:cNvPr id="46" name="Text 43"/>
          <p:cNvSpPr/>
          <p:nvPr/>
        </p:nvSpPr>
        <p:spPr>
          <a:xfrm>
            <a:off x="9144000" y="4679442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endParaRPr lang="ru-RU" sz="1500" dirty="0"/>
          </a:p>
        </p:txBody>
      </p:sp>
      <p:sp>
        <p:nvSpPr>
          <p:cNvPr id="47" name="Text 44"/>
          <p:cNvSpPr/>
          <p:nvPr/>
        </p:nvSpPr>
        <p:spPr>
          <a:xfrm>
            <a:off x="6720840" y="51663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</a:t>
            </a:r>
            <a:r>
              <a:rPr lang="ru-RU" sz="17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</a:t>
            </a:r>
            <a:r>
              <a:rPr lang="ru-RU" sz="17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700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</a:t>
            </a:r>
            <a:endParaRPr lang="ru-RU" sz="1600" dirty="0"/>
          </a:p>
        </p:txBody>
      </p:sp>
      <p:sp>
        <p:nvSpPr>
          <p:cNvPr id="48" name="Shape 45"/>
          <p:cNvSpPr/>
          <p:nvPr/>
        </p:nvSpPr>
        <p:spPr>
          <a:xfrm>
            <a:off x="6720840" y="5577840"/>
            <a:ext cx="1463040" cy="566928"/>
          </a:xfrm>
          <a:prstGeom prst="roundRect">
            <a:avLst>
              <a:gd name="adj" fmla="val 48387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6766560" y="5605272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endParaRPr lang="ru-RU" sz="1400" dirty="0"/>
          </a:p>
          <a:p>
            <a:pPr algn="ctr" indent="0" marL="0">
              <a:buNone/>
            </a:pP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вниз</a:t>
            </a:r>
            <a:endParaRPr lang="ru-RU" sz="1400" dirty="0"/>
          </a:p>
        </p:txBody>
      </p:sp>
      <p:sp>
        <p:nvSpPr>
          <p:cNvPr id="50" name="Shape 47"/>
          <p:cNvSpPr/>
          <p:nvPr/>
        </p:nvSpPr>
        <p:spPr>
          <a:xfrm>
            <a:off x="8293608" y="5577840"/>
            <a:ext cx="1463040" cy="566928"/>
          </a:xfrm>
          <a:prstGeom prst="roundRect">
            <a:avLst>
              <a:gd name="adj" fmla="val 48387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8339328" y="5605272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400" dirty="0"/>
          </a:p>
          <a:p>
            <a:pPr algn="ctr" indent="0" marL="0">
              <a:buNone/>
            </a:pPr>
            <a:r>
              <a:rPr lang="ru-RU" sz="1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4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1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endParaRPr lang="ru-RU" sz="1400" dirty="0"/>
          </a:p>
        </p:txBody>
      </p:sp>
      <p:sp>
        <p:nvSpPr>
          <p:cNvPr id="52" name="Shape 49"/>
          <p:cNvSpPr/>
          <p:nvPr/>
        </p:nvSpPr>
        <p:spPr>
          <a:xfrm>
            <a:off x="9866376" y="5577840"/>
            <a:ext cx="1463040" cy="566928"/>
          </a:xfrm>
          <a:prstGeom prst="roundRect">
            <a:avLst>
              <a:gd name="adj" fmla="val 48387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9912096" y="5605272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endParaRPr lang="ru-RU" sz="1400" dirty="0"/>
          </a:p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(0; </a:t>
            </a:r>
            <a:r>
              <a:rPr lang="ru-RU" sz="1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ниже </a:t>
            </a:r>
            <a:r>
              <a:rPr lang="ru-RU" sz="1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и директриса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5394960" cy="777240"/>
          </a:xfrm>
          <a:prstGeom prst="roundRect">
            <a:avLst>
              <a:gd name="adj" fmla="val 14118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81912"/>
            <a:ext cx="5120640" cy="630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параболы одинаково удалена от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фокуса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директрисы</a:t>
            </a:r>
            <a:endParaRPr lang="ru-RU" sz="1700" dirty="0"/>
          </a:p>
        </p:txBody>
      </p:sp>
      <p:sp>
        <p:nvSpPr>
          <p:cNvPr id="11" name="Text 8"/>
          <p:cNvSpPr/>
          <p:nvPr/>
        </p:nvSpPr>
        <p:spPr>
          <a:xfrm>
            <a:off x="548640" y="2395728"/>
            <a:ext cx="5486400" cy="27432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(0; 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директриса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9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MF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  <a:p>
            <a:pPr lvl="1" marL="558800" indent="-279400">
              <a:spcAft>
                <a:spcPts val="500"/>
              </a:spcAft>
              <a:buSzPct val="100000"/>
              <a:buChar char="–"/>
            </a:pP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7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7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(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7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директрисы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MH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поэтому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MH</a:t>
            </a:r>
            <a:endParaRPr lang="ru-RU" sz="19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обратно: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(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⇒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19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(0; 1/(4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))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директриса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−1/(4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ru-RU" sz="1900" dirty="0"/>
          </a:p>
        </p:txBody>
      </p:sp>
      <p:sp>
        <p:nvSpPr>
          <p:cNvPr id="12" name="Shape 9"/>
          <p:cNvSpPr/>
          <p:nvPr/>
        </p:nvSpPr>
        <p:spPr>
          <a:xfrm>
            <a:off x="548640" y="5257800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85800" y="5330952"/>
            <a:ext cx="5120640" cy="7223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оптическое свойство: параболическое зеркало собирает в фокусе лучи, параллельные оси; «фокус» по-латыни — «очаг»</a:t>
            </a:r>
            <a:endParaRPr lang="ru-RU" sz="1500" dirty="0"/>
          </a:p>
        </p:txBody>
      </p:sp>
      <p:sp>
        <p:nvSpPr>
          <p:cNvPr id="14" name="Shape 11"/>
          <p:cNvSpPr/>
          <p:nvPr/>
        </p:nvSpPr>
        <p:spPr>
          <a:xfrm>
            <a:off x="7204934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524302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843669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163037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482405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801772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9121140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440508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759875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0079243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0398611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10717978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11037346" y="1691640"/>
            <a:ext cx="91" cy="374904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949440" y="5313594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949440" y="4995879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949440" y="4678163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949440" y="4360448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949440" y="4042733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949440" y="3725018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949440" y="3407302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949440" y="3089587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949440" y="2771872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949440" y="2454157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6949440" y="2136441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949440" y="1818726"/>
            <a:ext cx="43434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949440" y="4678163"/>
            <a:ext cx="452628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9121140" y="1508760"/>
            <a:ext cx="91" cy="393192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41" name="Text 38"/>
          <p:cNvSpPr/>
          <p:nvPr/>
        </p:nvSpPr>
        <p:spPr>
          <a:xfrm>
            <a:off x="11173968" y="4733027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42" name="Text 39"/>
          <p:cNvSpPr/>
          <p:nvPr/>
        </p:nvSpPr>
        <p:spPr>
          <a:xfrm>
            <a:off x="9111996" y="13807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43" name="Shape 40"/>
          <p:cNvSpPr/>
          <p:nvPr/>
        </p:nvSpPr>
        <p:spPr>
          <a:xfrm>
            <a:off x="10398611" y="4632443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10078571" y="4742171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400" dirty="0"/>
          </a:p>
        </p:txBody>
      </p:sp>
      <p:sp>
        <p:nvSpPr>
          <p:cNvPr id="45" name="Shape 42"/>
          <p:cNvSpPr/>
          <p:nvPr/>
        </p:nvSpPr>
        <p:spPr>
          <a:xfrm>
            <a:off x="9075420" y="3407302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389620" y="327014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400" dirty="0"/>
          </a:p>
        </p:txBody>
      </p:sp>
      <p:sp>
        <p:nvSpPr>
          <p:cNvPr id="47" name="Shape 44"/>
          <p:cNvSpPr/>
          <p:nvPr/>
        </p:nvSpPr>
        <p:spPr>
          <a:xfrm>
            <a:off x="9075420" y="2136441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8389620" y="1999281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400" dirty="0"/>
          </a:p>
        </p:txBody>
      </p:sp>
      <p:sp>
        <p:nvSpPr>
          <p:cNvPr id="49" name="Text 46"/>
          <p:cNvSpPr/>
          <p:nvPr/>
        </p:nvSpPr>
        <p:spPr>
          <a:xfrm>
            <a:off x="8837676" y="4723883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  <p:sp>
        <p:nvSpPr>
          <p:cNvPr id="50" name="Shape 47"/>
          <p:cNvSpPr/>
          <p:nvPr/>
        </p:nvSpPr>
        <p:spPr>
          <a:xfrm>
            <a:off x="6949440" y="4995879"/>
            <a:ext cx="4343400" cy="91"/>
          </a:xfrm>
          <a:prstGeom prst="line">
            <a:avLst/>
          </a:prstGeom>
          <a:noFill/>
          <a:ln w="31750">
            <a:solidFill>
              <a:srgbClr val="1F4E79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6858000" y="5041599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директриса </a:t>
            </a:r>
            <a:r>
              <a:rPr lang="ru-RU" sz="15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5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</a:t>
            </a:r>
            <a:r>
              <a:rPr lang="ru-RU" sz="1500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5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500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400" dirty="0"/>
          </a:p>
        </p:txBody>
      </p:sp>
      <p:sp>
        <p:nvSpPr>
          <p:cNvPr id="52" name="Shape 49"/>
          <p:cNvSpPr/>
          <p:nvPr/>
        </p:nvSpPr>
        <p:spPr>
          <a:xfrm>
            <a:off x="7166610" y="1703205"/>
            <a:ext cx="3909060" cy="2974959"/>
          </a:xfrm>
          <a:custGeom>
            <a:avLst/>
            <a:gdLst/>
            <a:ahLst/>
            <a:cxnLst/>
            <a:rect l="l" t="t" r="r" b="b"/>
            <a:pathLst>
              <a:path w="3909060" h="2974959">
                <a:moveTo>
                  <a:pt x="0" y="0"/>
                </a:moveTo>
                <a:lnTo>
                  <a:pt x="19545" y="59202"/>
                </a:lnTo>
                <a:lnTo>
                  <a:pt x="39091" y="117808"/>
                </a:lnTo>
                <a:lnTo>
                  <a:pt x="58636" y="175820"/>
                </a:lnTo>
                <a:lnTo>
                  <a:pt x="78181" y="233237"/>
                </a:lnTo>
                <a:lnTo>
                  <a:pt x="97727" y="290058"/>
                </a:lnTo>
                <a:lnTo>
                  <a:pt x="117272" y="346285"/>
                </a:lnTo>
                <a:lnTo>
                  <a:pt x="136817" y="401917"/>
                </a:lnTo>
                <a:lnTo>
                  <a:pt x="156362" y="456954"/>
                </a:lnTo>
                <a:lnTo>
                  <a:pt x="175908" y="511395"/>
                </a:lnTo>
                <a:lnTo>
                  <a:pt x="195453" y="565242"/>
                </a:lnTo>
                <a:lnTo>
                  <a:pt x="214998" y="618494"/>
                </a:lnTo>
                <a:lnTo>
                  <a:pt x="234544" y="671151"/>
                </a:lnTo>
                <a:lnTo>
                  <a:pt x="254089" y="723212"/>
                </a:lnTo>
                <a:lnTo>
                  <a:pt x="273634" y="774679"/>
                </a:lnTo>
                <a:lnTo>
                  <a:pt x="293180" y="825551"/>
                </a:lnTo>
                <a:lnTo>
                  <a:pt x="312725" y="875828"/>
                </a:lnTo>
                <a:lnTo>
                  <a:pt x="332270" y="925510"/>
                </a:lnTo>
                <a:lnTo>
                  <a:pt x="351815" y="974596"/>
                </a:lnTo>
                <a:lnTo>
                  <a:pt x="371361" y="1023088"/>
                </a:lnTo>
                <a:lnTo>
                  <a:pt x="390906" y="1070985"/>
                </a:lnTo>
                <a:lnTo>
                  <a:pt x="410451" y="1118287"/>
                </a:lnTo>
                <a:lnTo>
                  <a:pt x="429997" y="1164994"/>
                </a:lnTo>
                <a:lnTo>
                  <a:pt x="449542" y="1211106"/>
                </a:lnTo>
                <a:lnTo>
                  <a:pt x="469087" y="1256622"/>
                </a:lnTo>
                <a:lnTo>
                  <a:pt x="488632" y="1301544"/>
                </a:lnTo>
                <a:lnTo>
                  <a:pt x="508178" y="1345871"/>
                </a:lnTo>
                <a:lnTo>
                  <a:pt x="527723" y="1389603"/>
                </a:lnTo>
                <a:lnTo>
                  <a:pt x="547268" y="1432740"/>
                </a:lnTo>
                <a:lnTo>
                  <a:pt x="566814" y="1475282"/>
                </a:lnTo>
                <a:lnTo>
                  <a:pt x="586359" y="1517229"/>
                </a:lnTo>
                <a:lnTo>
                  <a:pt x="605904" y="1558581"/>
                </a:lnTo>
                <a:lnTo>
                  <a:pt x="625450" y="1599338"/>
                </a:lnTo>
                <a:lnTo>
                  <a:pt x="644995" y="1639500"/>
                </a:lnTo>
                <a:lnTo>
                  <a:pt x="664540" y="1679067"/>
                </a:lnTo>
                <a:lnTo>
                  <a:pt x="684086" y="1718039"/>
                </a:lnTo>
                <a:lnTo>
                  <a:pt x="703631" y="1756416"/>
                </a:lnTo>
                <a:lnTo>
                  <a:pt x="723176" y="1794198"/>
                </a:lnTo>
                <a:lnTo>
                  <a:pt x="742721" y="1831384"/>
                </a:lnTo>
                <a:lnTo>
                  <a:pt x="762267" y="1867976"/>
                </a:lnTo>
                <a:lnTo>
                  <a:pt x="781812" y="1903973"/>
                </a:lnTo>
                <a:lnTo>
                  <a:pt x="801357" y="1939375"/>
                </a:lnTo>
                <a:lnTo>
                  <a:pt x="820903" y="1974182"/>
                </a:lnTo>
                <a:lnTo>
                  <a:pt x="840448" y="2008395"/>
                </a:lnTo>
                <a:lnTo>
                  <a:pt x="859993" y="2042012"/>
                </a:lnTo>
                <a:lnTo>
                  <a:pt x="879539" y="2075034"/>
                </a:lnTo>
                <a:lnTo>
                  <a:pt x="899084" y="2107461"/>
                </a:lnTo>
                <a:lnTo>
                  <a:pt x="918629" y="2139293"/>
                </a:lnTo>
                <a:lnTo>
                  <a:pt x="938174" y="2170530"/>
                </a:lnTo>
                <a:lnTo>
                  <a:pt x="957720" y="2201172"/>
                </a:lnTo>
                <a:lnTo>
                  <a:pt x="977265" y="2231219"/>
                </a:lnTo>
                <a:lnTo>
                  <a:pt x="996810" y="2260671"/>
                </a:lnTo>
                <a:lnTo>
                  <a:pt x="1016356" y="2289528"/>
                </a:lnTo>
                <a:lnTo>
                  <a:pt x="1035901" y="2317790"/>
                </a:lnTo>
                <a:lnTo>
                  <a:pt x="1055446" y="2345457"/>
                </a:lnTo>
                <a:lnTo>
                  <a:pt x="1074991" y="2372529"/>
                </a:lnTo>
                <a:lnTo>
                  <a:pt x="1094537" y="2399007"/>
                </a:lnTo>
                <a:lnTo>
                  <a:pt x="1114082" y="2424889"/>
                </a:lnTo>
                <a:lnTo>
                  <a:pt x="1133627" y="2450176"/>
                </a:lnTo>
                <a:lnTo>
                  <a:pt x="1153173" y="2474868"/>
                </a:lnTo>
                <a:lnTo>
                  <a:pt x="1172718" y="2498965"/>
                </a:lnTo>
                <a:lnTo>
                  <a:pt x="1192263" y="2522467"/>
                </a:lnTo>
                <a:lnTo>
                  <a:pt x="1211809" y="2545375"/>
                </a:lnTo>
                <a:lnTo>
                  <a:pt x="1231354" y="2567687"/>
                </a:lnTo>
                <a:lnTo>
                  <a:pt x="1250899" y="2589404"/>
                </a:lnTo>
                <a:lnTo>
                  <a:pt x="1270445" y="2610526"/>
                </a:lnTo>
                <a:lnTo>
                  <a:pt x="1289990" y="2631053"/>
                </a:lnTo>
                <a:lnTo>
                  <a:pt x="1309535" y="2650986"/>
                </a:lnTo>
                <a:lnTo>
                  <a:pt x="1329080" y="2670323"/>
                </a:lnTo>
                <a:lnTo>
                  <a:pt x="1348626" y="2689065"/>
                </a:lnTo>
                <a:lnTo>
                  <a:pt x="1368171" y="2707212"/>
                </a:lnTo>
                <a:lnTo>
                  <a:pt x="1387716" y="2724765"/>
                </a:lnTo>
                <a:lnTo>
                  <a:pt x="1407262" y="2741722"/>
                </a:lnTo>
                <a:lnTo>
                  <a:pt x="1426807" y="2758084"/>
                </a:lnTo>
                <a:lnTo>
                  <a:pt x="1446352" y="2773851"/>
                </a:lnTo>
                <a:lnTo>
                  <a:pt x="1465897" y="2789024"/>
                </a:lnTo>
                <a:lnTo>
                  <a:pt x="1485443" y="2803601"/>
                </a:lnTo>
                <a:lnTo>
                  <a:pt x="1504988" y="2817583"/>
                </a:lnTo>
                <a:lnTo>
                  <a:pt x="1524533" y="2830971"/>
                </a:lnTo>
                <a:lnTo>
                  <a:pt x="1544079" y="2843763"/>
                </a:lnTo>
                <a:lnTo>
                  <a:pt x="1563624" y="2855960"/>
                </a:lnTo>
                <a:lnTo>
                  <a:pt x="1583169" y="2867563"/>
                </a:lnTo>
                <a:lnTo>
                  <a:pt x="1602715" y="2878570"/>
                </a:lnTo>
                <a:lnTo>
                  <a:pt x="1622260" y="2888982"/>
                </a:lnTo>
                <a:lnTo>
                  <a:pt x="1641805" y="2898800"/>
                </a:lnTo>
                <a:lnTo>
                  <a:pt x="1661351" y="2908022"/>
                </a:lnTo>
                <a:lnTo>
                  <a:pt x="1680896" y="2916649"/>
                </a:lnTo>
                <a:lnTo>
                  <a:pt x="1700441" y="2924682"/>
                </a:lnTo>
                <a:lnTo>
                  <a:pt x="1719986" y="2932119"/>
                </a:lnTo>
                <a:lnTo>
                  <a:pt x="1739532" y="2938962"/>
                </a:lnTo>
                <a:lnTo>
                  <a:pt x="1759077" y="2945209"/>
                </a:lnTo>
                <a:lnTo>
                  <a:pt x="1778622" y="2950861"/>
                </a:lnTo>
                <a:lnTo>
                  <a:pt x="1798168" y="2955919"/>
                </a:lnTo>
                <a:lnTo>
                  <a:pt x="1817713" y="2960381"/>
                </a:lnTo>
                <a:lnTo>
                  <a:pt x="1837258" y="2964249"/>
                </a:lnTo>
                <a:lnTo>
                  <a:pt x="1856803" y="2967521"/>
                </a:lnTo>
                <a:lnTo>
                  <a:pt x="1876349" y="2970199"/>
                </a:lnTo>
                <a:lnTo>
                  <a:pt x="1895894" y="2972281"/>
                </a:lnTo>
                <a:lnTo>
                  <a:pt x="1915439" y="2973769"/>
                </a:lnTo>
                <a:lnTo>
                  <a:pt x="1934985" y="2974661"/>
                </a:lnTo>
                <a:lnTo>
                  <a:pt x="1954530" y="2974959"/>
                </a:lnTo>
                <a:lnTo>
                  <a:pt x="1974075" y="2974661"/>
                </a:lnTo>
                <a:lnTo>
                  <a:pt x="1993621" y="2973769"/>
                </a:lnTo>
                <a:lnTo>
                  <a:pt x="2013166" y="2972281"/>
                </a:lnTo>
                <a:lnTo>
                  <a:pt x="2032711" y="2970199"/>
                </a:lnTo>
                <a:lnTo>
                  <a:pt x="2052257" y="2967521"/>
                </a:lnTo>
                <a:lnTo>
                  <a:pt x="2071802" y="2964249"/>
                </a:lnTo>
                <a:lnTo>
                  <a:pt x="2091347" y="2960381"/>
                </a:lnTo>
                <a:lnTo>
                  <a:pt x="2110892" y="2955919"/>
                </a:lnTo>
                <a:lnTo>
                  <a:pt x="2130438" y="2950861"/>
                </a:lnTo>
                <a:lnTo>
                  <a:pt x="2149983" y="2945209"/>
                </a:lnTo>
                <a:lnTo>
                  <a:pt x="2169528" y="2938962"/>
                </a:lnTo>
                <a:lnTo>
                  <a:pt x="2189074" y="2932119"/>
                </a:lnTo>
                <a:lnTo>
                  <a:pt x="2208619" y="2924682"/>
                </a:lnTo>
                <a:lnTo>
                  <a:pt x="2228164" y="2916649"/>
                </a:lnTo>
                <a:lnTo>
                  <a:pt x="2247710" y="2908022"/>
                </a:lnTo>
                <a:lnTo>
                  <a:pt x="2267255" y="2898800"/>
                </a:lnTo>
                <a:lnTo>
                  <a:pt x="2286800" y="2888982"/>
                </a:lnTo>
                <a:lnTo>
                  <a:pt x="2306345" y="2878570"/>
                </a:lnTo>
                <a:lnTo>
                  <a:pt x="2325891" y="2867563"/>
                </a:lnTo>
                <a:lnTo>
                  <a:pt x="2345436" y="2855960"/>
                </a:lnTo>
                <a:lnTo>
                  <a:pt x="2364981" y="2843763"/>
                </a:lnTo>
                <a:lnTo>
                  <a:pt x="2384527" y="2830971"/>
                </a:lnTo>
                <a:lnTo>
                  <a:pt x="2404072" y="2817583"/>
                </a:lnTo>
                <a:lnTo>
                  <a:pt x="2423617" y="2803601"/>
                </a:lnTo>
                <a:lnTo>
                  <a:pt x="2443163" y="2789024"/>
                </a:lnTo>
                <a:lnTo>
                  <a:pt x="2462708" y="2773851"/>
                </a:lnTo>
                <a:lnTo>
                  <a:pt x="2482253" y="2758084"/>
                </a:lnTo>
                <a:lnTo>
                  <a:pt x="2501798" y="2741722"/>
                </a:lnTo>
                <a:lnTo>
                  <a:pt x="2521344" y="2724765"/>
                </a:lnTo>
                <a:lnTo>
                  <a:pt x="2540889" y="2707212"/>
                </a:lnTo>
                <a:lnTo>
                  <a:pt x="2560434" y="2689065"/>
                </a:lnTo>
                <a:lnTo>
                  <a:pt x="2579980" y="2670323"/>
                </a:lnTo>
                <a:lnTo>
                  <a:pt x="2599525" y="2650986"/>
                </a:lnTo>
                <a:lnTo>
                  <a:pt x="2619070" y="2631053"/>
                </a:lnTo>
                <a:lnTo>
                  <a:pt x="2638616" y="2610526"/>
                </a:lnTo>
                <a:lnTo>
                  <a:pt x="2658161" y="2589404"/>
                </a:lnTo>
                <a:lnTo>
                  <a:pt x="2677706" y="2567687"/>
                </a:lnTo>
                <a:lnTo>
                  <a:pt x="2697251" y="2545375"/>
                </a:lnTo>
                <a:lnTo>
                  <a:pt x="2716797" y="2522467"/>
                </a:lnTo>
                <a:lnTo>
                  <a:pt x="2736342" y="2498965"/>
                </a:lnTo>
                <a:lnTo>
                  <a:pt x="2755887" y="2474868"/>
                </a:lnTo>
                <a:lnTo>
                  <a:pt x="2775433" y="2450176"/>
                </a:lnTo>
                <a:lnTo>
                  <a:pt x="2794978" y="2424889"/>
                </a:lnTo>
                <a:lnTo>
                  <a:pt x="2814523" y="2399007"/>
                </a:lnTo>
                <a:lnTo>
                  <a:pt x="2834069" y="2372529"/>
                </a:lnTo>
                <a:lnTo>
                  <a:pt x="2853614" y="2345457"/>
                </a:lnTo>
                <a:lnTo>
                  <a:pt x="2873159" y="2317790"/>
                </a:lnTo>
                <a:lnTo>
                  <a:pt x="2892704" y="2289528"/>
                </a:lnTo>
                <a:lnTo>
                  <a:pt x="2912250" y="2260671"/>
                </a:lnTo>
                <a:lnTo>
                  <a:pt x="2931795" y="2231219"/>
                </a:lnTo>
                <a:lnTo>
                  <a:pt x="2951340" y="2201172"/>
                </a:lnTo>
                <a:lnTo>
                  <a:pt x="2970886" y="2170530"/>
                </a:lnTo>
                <a:lnTo>
                  <a:pt x="2990431" y="2139293"/>
                </a:lnTo>
                <a:lnTo>
                  <a:pt x="3009976" y="2107461"/>
                </a:lnTo>
                <a:lnTo>
                  <a:pt x="3029522" y="2075034"/>
                </a:lnTo>
                <a:lnTo>
                  <a:pt x="3049067" y="2042012"/>
                </a:lnTo>
                <a:lnTo>
                  <a:pt x="3068612" y="2008395"/>
                </a:lnTo>
                <a:lnTo>
                  <a:pt x="3088157" y="1974182"/>
                </a:lnTo>
                <a:lnTo>
                  <a:pt x="3107703" y="1939375"/>
                </a:lnTo>
                <a:lnTo>
                  <a:pt x="3127248" y="1903973"/>
                </a:lnTo>
                <a:lnTo>
                  <a:pt x="3146793" y="1867976"/>
                </a:lnTo>
                <a:lnTo>
                  <a:pt x="3166339" y="1831384"/>
                </a:lnTo>
                <a:lnTo>
                  <a:pt x="3185884" y="1794198"/>
                </a:lnTo>
                <a:lnTo>
                  <a:pt x="3205429" y="1756416"/>
                </a:lnTo>
                <a:lnTo>
                  <a:pt x="3224974" y="1718039"/>
                </a:lnTo>
                <a:lnTo>
                  <a:pt x="3244520" y="1679067"/>
                </a:lnTo>
                <a:lnTo>
                  <a:pt x="3264065" y="1639500"/>
                </a:lnTo>
                <a:lnTo>
                  <a:pt x="3283610" y="1599338"/>
                </a:lnTo>
                <a:lnTo>
                  <a:pt x="3303156" y="1558581"/>
                </a:lnTo>
                <a:lnTo>
                  <a:pt x="3322701" y="1517229"/>
                </a:lnTo>
                <a:lnTo>
                  <a:pt x="3342246" y="1475282"/>
                </a:lnTo>
                <a:lnTo>
                  <a:pt x="3361792" y="1432740"/>
                </a:lnTo>
                <a:lnTo>
                  <a:pt x="3381337" y="1389603"/>
                </a:lnTo>
                <a:lnTo>
                  <a:pt x="3400882" y="1345871"/>
                </a:lnTo>
                <a:lnTo>
                  <a:pt x="3420428" y="1301544"/>
                </a:lnTo>
                <a:lnTo>
                  <a:pt x="3439973" y="1256622"/>
                </a:lnTo>
                <a:lnTo>
                  <a:pt x="3459518" y="1211106"/>
                </a:lnTo>
                <a:lnTo>
                  <a:pt x="3479063" y="1164994"/>
                </a:lnTo>
                <a:lnTo>
                  <a:pt x="3498609" y="1118287"/>
                </a:lnTo>
                <a:lnTo>
                  <a:pt x="3518154" y="1070985"/>
                </a:lnTo>
                <a:lnTo>
                  <a:pt x="3537699" y="1023088"/>
                </a:lnTo>
                <a:lnTo>
                  <a:pt x="3557245" y="974596"/>
                </a:lnTo>
                <a:lnTo>
                  <a:pt x="3576790" y="925510"/>
                </a:lnTo>
                <a:lnTo>
                  <a:pt x="3596335" y="875828"/>
                </a:lnTo>
                <a:lnTo>
                  <a:pt x="3615881" y="825551"/>
                </a:lnTo>
                <a:lnTo>
                  <a:pt x="3635426" y="774679"/>
                </a:lnTo>
                <a:lnTo>
                  <a:pt x="3654971" y="723212"/>
                </a:lnTo>
                <a:lnTo>
                  <a:pt x="3674516" y="671151"/>
                </a:lnTo>
                <a:lnTo>
                  <a:pt x="3694062" y="618494"/>
                </a:lnTo>
                <a:lnTo>
                  <a:pt x="3713607" y="565242"/>
                </a:lnTo>
                <a:lnTo>
                  <a:pt x="3733152" y="511395"/>
                </a:lnTo>
                <a:lnTo>
                  <a:pt x="3752698" y="456954"/>
                </a:lnTo>
                <a:lnTo>
                  <a:pt x="3772243" y="401917"/>
                </a:lnTo>
                <a:lnTo>
                  <a:pt x="3791788" y="346285"/>
                </a:lnTo>
                <a:lnTo>
                  <a:pt x="3811334" y="290058"/>
                </a:lnTo>
                <a:lnTo>
                  <a:pt x="3830879" y="233237"/>
                </a:lnTo>
                <a:lnTo>
                  <a:pt x="3850424" y="175820"/>
                </a:lnTo>
                <a:lnTo>
                  <a:pt x="3869969" y="117808"/>
                </a:lnTo>
                <a:lnTo>
                  <a:pt x="3889515" y="59202"/>
                </a:lnTo>
                <a:lnTo>
                  <a:pt x="3909060" y="0"/>
                </a:lnTo>
              </a:path>
            </a:pathLst>
          </a:custGeom>
          <a:ln w="38100">
            <a:solidFill>
              <a:srgbClr val="1B2733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 flipV="1">
            <a:off x="9121140" y="2848124"/>
            <a:ext cx="1532965" cy="1512325"/>
          </a:xfrm>
          <a:prstGeom prst="line">
            <a:avLst/>
          </a:prstGeom>
          <a:noFill/>
          <a:ln w="31750">
            <a:solidFill>
              <a:srgbClr val="D9711C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10654105" y="2848124"/>
            <a:ext cx="91" cy="2147755"/>
          </a:xfrm>
          <a:prstGeom prst="line">
            <a:avLst/>
          </a:prstGeom>
          <a:noFill/>
          <a:ln w="31750">
            <a:solidFill>
              <a:srgbClr val="D9711C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9047988" y="4287296"/>
            <a:ext cx="146304" cy="146304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10590097" y="2784116"/>
            <a:ext cx="128016" cy="128016"/>
          </a:xfrm>
          <a:prstGeom prst="ellipse">
            <a:avLst/>
          </a:prstGeom>
          <a:solidFill>
            <a:srgbClr val="1B2733"/>
          </a:solidFill>
          <a:ln w="19050">
            <a:solidFill>
              <a:srgbClr val="1B2733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10599241" y="4941015"/>
            <a:ext cx="109728" cy="109728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8737092" y="41318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endParaRPr lang="ru-RU" sz="1800" dirty="0"/>
          </a:p>
        </p:txBody>
      </p:sp>
      <p:sp>
        <p:nvSpPr>
          <p:cNvPr id="59" name="Text 56"/>
          <p:cNvSpPr/>
          <p:nvPr/>
        </p:nvSpPr>
        <p:spPr>
          <a:xfrm>
            <a:off x="10690681" y="25555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endParaRPr lang="ru-RU" sz="1800" dirty="0"/>
          </a:p>
        </p:txBody>
      </p:sp>
      <p:sp>
        <p:nvSpPr>
          <p:cNvPr id="60" name="Text 57"/>
          <p:cNvSpPr/>
          <p:nvPr/>
        </p:nvSpPr>
        <p:spPr>
          <a:xfrm>
            <a:off x="10672393" y="499587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ru-RU" sz="1800" dirty="0"/>
          </a:p>
        </p:txBody>
      </p:sp>
      <p:sp>
        <p:nvSpPr>
          <p:cNvPr id="61" name="Text 58"/>
          <p:cNvSpPr/>
          <p:nvPr/>
        </p:nvSpPr>
        <p:spPr>
          <a:xfrm>
            <a:off x="9119795" y="2461906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MF</a:t>
            </a:r>
            <a:r>
              <a:rPr lang="ru-RU" sz="17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MH</a:t>
            </a:r>
            <a:endParaRPr lang="ru-RU" sz="1700" dirty="0"/>
          </a:p>
        </p:txBody>
      </p:sp>
      <p:sp>
        <p:nvSpPr>
          <p:cNvPr id="62" name="Shape 59"/>
          <p:cNvSpPr/>
          <p:nvPr/>
        </p:nvSpPr>
        <p:spPr>
          <a:xfrm>
            <a:off x="9797366" y="3564879"/>
            <a:ext cx="128436" cy="130189"/>
          </a:xfrm>
          <a:prstGeom prst="line">
            <a:avLst/>
          </a:prstGeom>
          <a:noFill/>
          <a:ln w="22225">
            <a:solidFill>
              <a:srgbClr val="D9711C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10562665" y="3885425"/>
            <a:ext cx="182880" cy="91"/>
          </a:xfrm>
          <a:prstGeom prst="line">
            <a:avLst/>
          </a:prstGeom>
          <a:noFill/>
          <a:ln w="22225">
            <a:solidFill>
              <a:srgbClr val="D9711C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9849442" y="3513504"/>
            <a:ext cx="128436" cy="130189"/>
          </a:xfrm>
          <a:prstGeom prst="line">
            <a:avLst/>
          </a:prstGeom>
          <a:noFill/>
          <a:ln w="22225">
            <a:solidFill>
              <a:srgbClr val="D9711C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10562665" y="3958577"/>
            <a:ext cx="182880" cy="91"/>
          </a:xfrm>
          <a:prstGeom prst="line">
            <a:avLst/>
          </a:prstGeom>
          <a:noFill/>
          <a:ln w="22225">
            <a:solidFill>
              <a:srgbClr val="D9711C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6217248" y="1826475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 природе и технике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63040"/>
            <a:ext cx="5486400" cy="18288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брошенное под углом к горизонту тело летит по параболе (без сопротивления воздуха) — это установил Галилей; так же летят струи фонтанов</a:t>
            </a:r>
            <a:endParaRPr lang="ru-RU" sz="1500" dirty="0"/>
          </a:p>
          <a:p>
            <a:pPr marL="279400" indent="-279400">
              <a:spcAft>
                <a:spcPts val="500"/>
              </a:spcAft>
              <a:buSzPct val="100000"/>
              <a:buChar char="▪"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вверх: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7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gt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/2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(известный закон физики);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7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20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м/с,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≈ 10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м/с²: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20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− 5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500" dirty="0"/>
          </a:p>
        </p:txBody>
      </p:sp>
      <p:sp>
        <p:nvSpPr>
          <p:cNvPr id="10" name="Shape 7"/>
          <p:cNvSpPr/>
          <p:nvPr/>
        </p:nvSpPr>
        <p:spPr>
          <a:xfrm>
            <a:off x="1188720" y="3474720"/>
            <a:ext cx="91" cy="22402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144684" y="3474720"/>
            <a:ext cx="91" cy="22402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100647" y="3474720"/>
            <a:ext cx="91" cy="22402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056611" y="3474720"/>
            <a:ext cx="91" cy="22402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012575" y="3474720"/>
            <a:ext cx="91" cy="22402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188720" y="5715000"/>
            <a:ext cx="42062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188720" y="5284177"/>
            <a:ext cx="42062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188720" y="4853354"/>
            <a:ext cx="42062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188720" y="4422531"/>
            <a:ext cx="42062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188720" y="3991708"/>
            <a:ext cx="42062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188720" y="3560885"/>
            <a:ext cx="42062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188720" y="5715000"/>
            <a:ext cx="438912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1188720" y="3291840"/>
            <a:ext cx="91" cy="242316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23" name="Text 20"/>
          <p:cNvSpPr/>
          <p:nvPr/>
        </p:nvSpPr>
        <p:spPr>
          <a:xfrm>
            <a:off x="5276088" y="5769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ru-RU" sz="1500" dirty="0"/>
          </a:p>
        </p:txBody>
      </p:sp>
      <p:sp>
        <p:nvSpPr>
          <p:cNvPr id="24" name="Text 21"/>
          <p:cNvSpPr/>
          <p:nvPr/>
        </p:nvSpPr>
        <p:spPr>
          <a:xfrm>
            <a:off x="1179576" y="316382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ru-RU" sz="1500" dirty="0"/>
          </a:p>
        </p:txBody>
      </p:sp>
      <p:sp>
        <p:nvSpPr>
          <p:cNvPr id="25" name="Shape 22"/>
          <p:cNvSpPr/>
          <p:nvPr/>
        </p:nvSpPr>
        <p:spPr>
          <a:xfrm>
            <a:off x="2144684" y="566928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824644" y="57790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300" dirty="0"/>
          </a:p>
        </p:txBody>
      </p:sp>
      <p:sp>
        <p:nvSpPr>
          <p:cNvPr id="27" name="Shape 24"/>
          <p:cNvSpPr/>
          <p:nvPr/>
        </p:nvSpPr>
        <p:spPr>
          <a:xfrm>
            <a:off x="3100647" y="566928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2780607" y="57790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300" dirty="0"/>
          </a:p>
        </p:txBody>
      </p:sp>
      <p:sp>
        <p:nvSpPr>
          <p:cNvPr id="29" name="Shape 26"/>
          <p:cNvSpPr/>
          <p:nvPr/>
        </p:nvSpPr>
        <p:spPr>
          <a:xfrm>
            <a:off x="4056611" y="566928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736571" y="57790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300" dirty="0"/>
          </a:p>
        </p:txBody>
      </p:sp>
      <p:sp>
        <p:nvSpPr>
          <p:cNvPr id="31" name="Shape 28"/>
          <p:cNvSpPr/>
          <p:nvPr/>
        </p:nvSpPr>
        <p:spPr>
          <a:xfrm>
            <a:off x="5012575" y="566928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692535" y="57790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300" dirty="0"/>
          </a:p>
        </p:txBody>
      </p:sp>
      <p:sp>
        <p:nvSpPr>
          <p:cNvPr id="33" name="Shape 30"/>
          <p:cNvSpPr/>
          <p:nvPr/>
        </p:nvSpPr>
        <p:spPr>
          <a:xfrm>
            <a:off x="1143000" y="4853354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457200" y="471619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ru-RU" sz="1300" dirty="0"/>
          </a:p>
        </p:txBody>
      </p:sp>
      <p:sp>
        <p:nvSpPr>
          <p:cNvPr id="35" name="Shape 32"/>
          <p:cNvSpPr/>
          <p:nvPr/>
        </p:nvSpPr>
        <p:spPr>
          <a:xfrm>
            <a:off x="1143000" y="3991708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57200" y="385454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endParaRPr lang="ru-RU" sz="1300" dirty="0"/>
          </a:p>
        </p:txBody>
      </p:sp>
      <p:sp>
        <p:nvSpPr>
          <p:cNvPr id="37" name="Text 34"/>
          <p:cNvSpPr/>
          <p:nvPr/>
        </p:nvSpPr>
        <p:spPr>
          <a:xfrm>
            <a:off x="905256" y="5760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300" dirty="0"/>
          </a:p>
        </p:txBody>
      </p:sp>
      <p:sp>
        <p:nvSpPr>
          <p:cNvPr id="38" name="Shape 35"/>
          <p:cNvSpPr/>
          <p:nvPr/>
        </p:nvSpPr>
        <p:spPr>
          <a:xfrm>
            <a:off x="3100647" y="3991708"/>
            <a:ext cx="91" cy="1723292"/>
          </a:xfrm>
          <a:prstGeom prst="line">
            <a:avLst/>
          </a:prstGeom>
          <a:noFill/>
          <a:ln w="15875">
            <a:solidFill>
              <a:srgbClr val="2E7D32"/>
            </a:solidFill>
            <a:prstDash val="dash"/>
          </a:ln>
        </p:spPr>
      </p:sp>
      <p:sp>
        <p:nvSpPr>
          <p:cNvPr id="39" name="Shape 36"/>
          <p:cNvSpPr/>
          <p:nvPr/>
        </p:nvSpPr>
        <p:spPr>
          <a:xfrm>
            <a:off x="1188720" y="3991708"/>
            <a:ext cx="1911927" cy="91"/>
          </a:xfrm>
          <a:prstGeom prst="line">
            <a:avLst/>
          </a:prstGeom>
          <a:noFill/>
          <a:ln w="15875">
            <a:solidFill>
              <a:srgbClr val="2E7D32"/>
            </a:solidFill>
            <a:prstDash val="dash"/>
          </a:ln>
        </p:spPr>
      </p:sp>
      <p:sp>
        <p:nvSpPr>
          <p:cNvPr id="40" name="Shape 37"/>
          <p:cNvSpPr/>
          <p:nvPr/>
        </p:nvSpPr>
        <p:spPr>
          <a:xfrm>
            <a:off x="1188720" y="3991708"/>
            <a:ext cx="3823855" cy="1723292"/>
          </a:xfrm>
          <a:custGeom>
            <a:avLst/>
            <a:gdLst/>
            <a:ahLst/>
            <a:cxnLst/>
            <a:rect l="l" t="t" r="r" b="b"/>
            <a:pathLst>
              <a:path w="3823855" h="1723292">
                <a:moveTo>
                  <a:pt x="0" y="1723292"/>
                </a:moveTo>
                <a:lnTo>
                  <a:pt x="19119" y="1688999"/>
                </a:lnTo>
                <a:lnTo>
                  <a:pt x="38239" y="1655050"/>
                </a:lnTo>
                <a:lnTo>
                  <a:pt x="57358" y="1621446"/>
                </a:lnTo>
                <a:lnTo>
                  <a:pt x="76477" y="1588186"/>
                </a:lnTo>
                <a:lnTo>
                  <a:pt x="95596" y="1555271"/>
                </a:lnTo>
                <a:lnTo>
                  <a:pt x="114716" y="1522701"/>
                </a:lnTo>
                <a:lnTo>
                  <a:pt x="133835" y="1490476"/>
                </a:lnTo>
                <a:lnTo>
                  <a:pt x="152954" y="1458595"/>
                </a:lnTo>
                <a:lnTo>
                  <a:pt x="172073" y="1427058"/>
                </a:lnTo>
                <a:lnTo>
                  <a:pt x="191193" y="1395867"/>
                </a:lnTo>
                <a:lnTo>
                  <a:pt x="210312" y="1365020"/>
                </a:lnTo>
                <a:lnTo>
                  <a:pt x="229431" y="1334518"/>
                </a:lnTo>
                <a:lnTo>
                  <a:pt x="248551" y="1304360"/>
                </a:lnTo>
                <a:lnTo>
                  <a:pt x="267670" y="1274547"/>
                </a:lnTo>
                <a:lnTo>
                  <a:pt x="286789" y="1245079"/>
                </a:lnTo>
                <a:lnTo>
                  <a:pt x="305908" y="1215955"/>
                </a:lnTo>
                <a:lnTo>
                  <a:pt x="325028" y="1187176"/>
                </a:lnTo>
                <a:lnTo>
                  <a:pt x="344147" y="1158742"/>
                </a:lnTo>
                <a:lnTo>
                  <a:pt x="363266" y="1130652"/>
                </a:lnTo>
                <a:lnTo>
                  <a:pt x="382385" y="1102907"/>
                </a:lnTo>
                <a:lnTo>
                  <a:pt x="401505" y="1075507"/>
                </a:lnTo>
                <a:lnTo>
                  <a:pt x="420624" y="1048451"/>
                </a:lnTo>
                <a:lnTo>
                  <a:pt x="439743" y="1021740"/>
                </a:lnTo>
                <a:lnTo>
                  <a:pt x="458863" y="995374"/>
                </a:lnTo>
                <a:lnTo>
                  <a:pt x="477982" y="969352"/>
                </a:lnTo>
                <a:lnTo>
                  <a:pt x="497101" y="943675"/>
                </a:lnTo>
                <a:lnTo>
                  <a:pt x="516220" y="918342"/>
                </a:lnTo>
                <a:lnTo>
                  <a:pt x="535340" y="893355"/>
                </a:lnTo>
                <a:lnTo>
                  <a:pt x="554459" y="868712"/>
                </a:lnTo>
                <a:lnTo>
                  <a:pt x="573578" y="844413"/>
                </a:lnTo>
                <a:lnTo>
                  <a:pt x="592697" y="820459"/>
                </a:lnTo>
                <a:lnTo>
                  <a:pt x="611817" y="796850"/>
                </a:lnTo>
                <a:lnTo>
                  <a:pt x="630936" y="773586"/>
                </a:lnTo>
                <a:lnTo>
                  <a:pt x="650055" y="750666"/>
                </a:lnTo>
                <a:lnTo>
                  <a:pt x="669175" y="728091"/>
                </a:lnTo>
                <a:lnTo>
                  <a:pt x="688294" y="705861"/>
                </a:lnTo>
                <a:lnTo>
                  <a:pt x="707413" y="683975"/>
                </a:lnTo>
                <a:lnTo>
                  <a:pt x="726532" y="662434"/>
                </a:lnTo>
                <a:lnTo>
                  <a:pt x="745652" y="641237"/>
                </a:lnTo>
                <a:lnTo>
                  <a:pt x="764771" y="620385"/>
                </a:lnTo>
                <a:lnTo>
                  <a:pt x="783890" y="599878"/>
                </a:lnTo>
                <a:lnTo>
                  <a:pt x="803009" y="579716"/>
                </a:lnTo>
                <a:lnTo>
                  <a:pt x="822129" y="559898"/>
                </a:lnTo>
                <a:lnTo>
                  <a:pt x="841248" y="540424"/>
                </a:lnTo>
                <a:lnTo>
                  <a:pt x="860367" y="521296"/>
                </a:lnTo>
                <a:lnTo>
                  <a:pt x="879487" y="502512"/>
                </a:lnTo>
                <a:lnTo>
                  <a:pt x="898606" y="484073"/>
                </a:lnTo>
                <a:lnTo>
                  <a:pt x="917725" y="465978"/>
                </a:lnTo>
                <a:lnTo>
                  <a:pt x="936844" y="448228"/>
                </a:lnTo>
                <a:lnTo>
                  <a:pt x="955964" y="430823"/>
                </a:lnTo>
                <a:lnTo>
                  <a:pt x="975083" y="413762"/>
                </a:lnTo>
                <a:lnTo>
                  <a:pt x="994202" y="397047"/>
                </a:lnTo>
                <a:lnTo>
                  <a:pt x="1013321" y="380675"/>
                </a:lnTo>
                <a:lnTo>
                  <a:pt x="1032441" y="364649"/>
                </a:lnTo>
                <a:lnTo>
                  <a:pt x="1051560" y="348967"/>
                </a:lnTo>
                <a:lnTo>
                  <a:pt x="1070679" y="333629"/>
                </a:lnTo>
                <a:lnTo>
                  <a:pt x="1089799" y="318637"/>
                </a:lnTo>
                <a:lnTo>
                  <a:pt x="1108918" y="303989"/>
                </a:lnTo>
                <a:lnTo>
                  <a:pt x="1128037" y="289685"/>
                </a:lnTo>
                <a:lnTo>
                  <a:pt x="1147156" y="275727"/>
                </a:lnTo>
                <a:lnTo>
                  <a:pt x="1166276" y="262113"/>
                </a:lnTo>
                <a:lnTo>
                  <a:pt x="1185395" y="248843"/>
                </a:lnTo>
                <a:lnTo>
                  <a:pt x="1204514" y="235919"/>
                </a:lnTo>
                <a:lnTo>
                  <a:pt x="1223633" y="223339"/>
                </a:lnTo>
                <a:lnTo>
                  <a:pt x="1242753" y="211103"/>
                </a:lnTo>
                <a:lnTo>
                  <a:pt x="1261872" y="199213"/>
                </a:lnTo>
                <a:lnTo>
                  <a:pt x="1280991" y="187667"/>
                </a:lnTo>
                <a:lnTo>
                  <a:pt x="1300111" y="176465"/>
                </a:lnTo>
                <a:lnTo>
                  <a:pt x="1319230" y="165608"/>
                </a:lnTo>
                <a:lnTo>
                  <a:pt x="1338349" y="155096"/>
                </a:lnTo>
                <a:lnTo>
                  <a:pt x="1357468" y="144929"/>
                </a:lnTo>
                <a:lnTo>
                  <a:pt x="1376588" y="135106"/>
                </a:lnTo>
                <a:lnTo>
                  <a:pt x="1395707" y="125628"/>
                </a:lnTo>
                <a:lnTo>
                  <a:pt x="1414826" y="116495"/>
                </a:lnTo>
                <a:lnTo>
                  <a:pt x="1433945" y="107706"/>
                </a:lnTo>
                <a:lnTo>
                  <a:pt x="1453065" y="99262"/>
                </a:lnTo>
                <a:lnTo>
                  <a:pt x="1472184" y="91162"/>
                </a:lnTo>
                <a:lnTo>
                  <a:pt x="1491303" y="83407"/>
                </a:lnTo>
                <a:lnTo>
                  <a:pt x="1510423" y="75997"/>
                </a:lnTo>
                <a:lnTo>
                  <a:pt x="1529542" y="68932"/>
                </a:lnTo>
                <a:lnTo>
                  <a:pt x="1548661" y="62211"/>
                </a:lnTo>
                <a:lnTo>
                  <a:pt x="1567780" y="55835"/>
                </a:lnTo>
                <a:lnTo>
                  <a:pt x="1586900" y="49803"/>
                </a:lnTo>
                <a:lnTo>
                  <a:pt x="1606019" y="44116"/>
                </a:lnTo>
                <a:lnTo>
                  <a:pt x="1625138" y="38774"/>
                </a:lnTo>
                <a:lnTo>
                  <a:pt x="1644257" y="33777"/>
                </a:lnTo>
                <a:lnTo>
                  <a:pt x="1663377" y="29124"/>
                </a:lnTo>
                <a:lnTo>
                  <a:pt x="1682496" y="24815"/>
                </a:lnTo>
                <a:lnTo>
                  <a:pt x="1701615" y="20852"/>
                </a:lnTo>
                <a:lnTo>
                  <a:pt x="1720735" y="17233"/>
                </a:lnTo>
                <a:lnTo>
                  <a:pt x="1739854" y="13959"/>
                </a:lnTo>
                <a:lnTo>
                  <a:pt x="1758973" y="11029"/>
                </a:lnTo>
                <a:lnTo>
                  <a:pt x="1778092" y="8444"/>
                </a:lnTo>
                <a:lnTo>
                  <a:pt x="1797212" y="6204"/>
                </a:lnTo>
                <a:lnTo>
                  <a:pt x="1816331" y="4308"/>
                </a:lnTo>
                <a:lnTo>
                  <a:pt x="1835450" y="2757"/>
                </a:lnTo>
                <a:lnTo>
                  <a:pt x="1854569" y="1551"/>
                </a:lnTo>
                <a:lnTo>
                  <a:pt x="1873689" y="689"/>
                </a:lnTo>
                <a:lnTo>
                  <a:pt x="1892808" y="172"/>
                </a:lnTo>
                <a:lnTo>
                  <a:pt x="1911927" y="0"/>
                </a:lnTo>
                <a:lnTo>
                  <a:pt x="1931047" y="172"/>
                </a:lnTo>
                <a:lnTo>
                  <a:pt x="1950166" y="689"/>
                </a:lnTo>
                <a:lnTo>
                  <a:pt x="1969285" y="1551"/>
                </a:lnTo>
                <a:lnTo>
                  <a:pt x="1988404" y="2757"/>
                </a:lnTo>
                <a:lnTo>
                  <a:pt x="2007524" y="4308"/>
                </a:lnTo>
                <a:lnTo>
                  <a:pt x="2026643" y="6204"/>
                </a:lnTo>
                <a:lnTo>
                  <a:pt x="2045762" y="8444"/>
                </a:lnTo>
                <a:lnTo>
                  <a:pt x="2064881" y="11029"/>
                </a:lnTo>
                <a:lnTo>
                  <a:pt x="2084001" y="13959"/>
                </a:lnTo>
                <a:lnTo>
                  <a:pt x="2103120" y="17233"/>
                </a:lnTo>
                <a:lnTo>
                  <a:pt x="2122239" y="20852"/>
                </a:lnTo>
                <a:lnTo>
                  <a:pt x="2141359" y="24815"/>
                </a:lnTo>
                <a:lnTo>
                  <a:pt x="2160478" y="29124"/>
                </a:lnTo>
                <a:lnTo>
                  <a:pt x="2179597" y="33777"/>
                </a:lnTo>
                <a:lnTo>
                  <a:pt x="2198716" y="38774"/>
                </a:lnTo>
                <a:lnTo>
                  <a:pt x="2217836" y="44116"/>
                </a:lnTo>
                <a:lnTo>
                  <a:pt x="2236955" y="49803"/>
                </a:lnTo>
                <a:lnTo>
                  <a:pt x="2256074" y="55835"/>
                </a:lnTo>
                <a:lnTo>
                  <a:pt x="2275193" y="62211"/>
                </a:lnTo>
                <a:lnTo>
                  <a:pt x="2294313" y="68932"/>
                </a:lnTo>
                <a:lnTo>
                  <a:pt x="2313432" y="75997"/>
                </a:lnTo>
                <a:lnTo>
                  <a:pt x="2332551" y="83407"/>
                </a:lnTo>
                <a:lnTo>
                  <a:pt x="2351671" y="91162"/>
                </a:lnTo>
                <a:lnTo>
                  <a:pt x="2370790" y="99262"/>
                </a:lnTo>
                <a:lnTo>
                  <a:pt x="2389909" y="107706"/>
                </a:lnTo>
                <a:lnTo>
                  <a:pt x="2409028" y="116495"/>
                </a:lnTo>
                <a:lnTo>
                  <a:pt x="2428148" y="125628"/>
                </a:lnTo>
                <a:lnTo>
                  <a:pt x="2447267" y="135106"/>
                </a:lnTo>
                <a:lnTo>
                  <a:pt x="2466386" y="144929"/>
                </a:lnTo>
                <a:lnTo>
                  <a:pt x="2485505" y="155096"/>
                </a:lnTo>
                <a:lnTo>
                  <a:pt x="2504625" y="165608"/>
                </a:lnTo>
                <a:lnTo>
                  <a:pt x="2523744" y="176465"/>
                </a:lnTo>
                <a:lnTo>
                  <a:pt x="2542863" y="187667"/>
                </a:lnTo>
                <a:lnTo>
                  <a:pt x="2561983" y="199213"/>
                </a:lnTo>
                <a:lnTo>
                  <a:pt x="2581102" y="211103"/>
                </a:lnTo>
                <a:lnTo>
                  <a:pt x="2600221" y="223339"/>
                </a:lnTo>
                <a:lnTo>
                  <a:pt x="2619340" y="235919"/>
                </a:lnTo>
                <a:lnTo>
                  <a:pt x="2638460" y="248843"/>
                </a:lnTo>
                <a:lnTo>
                  <a:pt x="2657579" y="262113"/>
                </a:lnTo>
                <a:lnTo>
                  <a:pt x="2676698" y="275727"/>
                </a:lnTo>
                <a:lnTo>
                  <a:pt x="2695817" y="289685"/>
                </a:lnTo>
                <a:lnTo>
                  <a:pt x="2714937" y="303989"/>
                </a:lnTo>
                <a:lnTo>
                  <a:pt x="2734056" y="318637"/>
                </a:lnTo>
                <a:lnTo>
                  <a:pt x="2753175" y="333629"/>
                </a:lnTo>
                <a:lnTo>
                  <a:pt x="2772295" y="348967"/>
                </a:lnTo>
                <a:lnTo>
                  <a:pt x="2791414" y="364649"/>
                </a:lnTo>
                <a:lnTo>
                  <a:pt x="2810533" y="380675"/>
                </a:lnTo>
                <a:lnTo>
                  <a:pt x="2829652" y="397047"/>
                </a:lnTo>
                <a:lnTo>
                  <a:pt x="2848772" y="413762"/>
                </a:lnTo>
                <a:lnTo>
                  <a:pt x="2867891" y="430823"/>
                </a:lnTo>
                <a:lnTo>
                  <a:pt x="2887010" y="448228"/>
                </a:lnTo>
                <a:lnTo>
                  <a:pt x="2906129" y="465978"/>
                </a:lnTo>
                <a:lnTo>
                  <a:pt x="2925249" y="484073"/>
                </a:lnTo>
                <a:lnTo>
                  <a:pt x="2944368" y="502512"/>
                </a:lnTo>
                <a:lnTo>
                  <a:pt x="2963487" y="521296"/>
                </a:lnTo>
                <a:lnTo>
                  <a:pt x="2982607" y="540424"/>
                </a:lnTo>
                <a:lnTo>
                  <a:pt x="3001726" y="559898"/>
                </a:lnTo>
                <a:lnTo>
                  <a:pt x="3020845" y="579716"/>
                </a:lnTo>
                <a:lnTo>
                  <a:pt x="3039964" y="599878"/>
                </a:lnTo>
                <a:lnTo>
                  <a:pt x="3059084" y="620385"/>
                </a:lnTo>
                <a:lnTo>
                  <a:pt x="3078203" y="641237"/>
                </a:lnTo>
                <a:lnTo>
                  <a:pt x="3097322" y="662434"/>
                </a:lnTo>
                <a:lnTo>
                  <a:pt x="3116441" y="683975"/>
                </a:lnTo>
                <a:lnTo>
                  <a:pt x="3135561" y="705861"/>
                </a:lnTo>
                <a:lnTo>
                  <a:pt x="3154680" y="728091"/>
                </a:lnTo>
                <a:lnTo>
                  <a:pt x="3173799" y="750666"/>
                </a:lnTo>
                <a:lnTo>
                  <a:pt x="3192919" y="773586"/>
                </a:lnTo>
                <a:lnTo>
                  <a:pt x="3212038" y="796850"/>
                </a:lnTo>
                <a:lnTo>
                  <a:pt x="3231157" y="820459"/>
                </a:lnTo>
                <a:lnTo>
                  <a:pt x="3250276" y="844413"/>
                </a:lnTo>
                <a:lnTo>
                  <a:pt x="3269396" y="868712"/>
                </a:lnTo>
                <a:lnTo>
                  <a:pt x="3288515" y="893355"/>
                </a:lnTo>
                <a:lnTo>
                  <a:pt x="3307634" y="918342"/>
                </a:lnTo>
                <a:lnTo>
                  <a:pt x="3326753" y="943675"/>
                </a:lnTo>
                <a:lnTo>
                  <a:pt x="3345873" y="969352"/>
                </a:lnTo>
                <a:lnTo>
                  <a:pt x="3364992" y="995374"/>
                </a:lnTo>
                <a:lnTo>
                  <a:pt x="3384111" y="1021740"/>
                </a:lnTo>
                <a:lnTo>
                  <a:pt x="3403231" y="1048451"/>
                </a:lnTo>
                <a:lnTo>
                  <a:pt x="3422350" y="1075507"/>
                </a:lnTo>
                <a:lnTo>
                  <a:pt x="3441469" y="1102907"/>
                </a:lnTo>
                <a:lnTo>
                  <a:pt x="3460588" y="1130652"/>
                </a:lnTo>
                <a:lnTo>
                  <a:pt x="3479708" y="1158742"/>
                </a:lnTo>
                <a:lnTo>
                  <a:pt x="3498827" y="1187176"/>
                </a:lnTo>
                <a:lnTo>
                  <a:pt x="3517946" y="1215955"/>
                </a:lnTo>
                <a:lnTo>
                  <a:pt x="3537065" y="1245079"/>
                </a:lnTo>
                <a:lnTo>
                  <a:pt x="3556185" y="1274547"/>
                </a:lnTo>
                <a:lnTo>
                  <a:pt x="3575304" y="1304360"/>
                </a:lnTo>
                <a:lnTo>
                  <a:pt x="3594423" y="1334518"/>
                </a:lnTo>
                <a:lnTo>
                  <a:pt x="3613543" y="1365020"/>
                </a:lnTo>
                <a:lnTo>
                  <a:pt x="3632662" y="1395867"/>
                </a:lnTo>
                <a:lnTo>
                  <a:pt x="3651781" y="1427058"/>
                </a:lnTo>
                <a:lnTo>
                  <a:pt x="3670900" y="1458595"/>
                </a:lnTo>
                <a:lnTo>
                  <a:pt x="3690020" y="1490476"/>
                </a:lnTo>
                <a:lnTo>
                  <a:pt x="3709139" y="1522701"/>
                </a:lnTo>
                <a:lnTo>
                  <a:pt x="3728258" y="1555271"/>
                </a:lnTo>
                <a:lnTo>
                  <a:pt x="3747377" y="1588186"/>
                </a:lnTo>
                <a:lnTo>
                  <a:pt x="3766497" y="1621446"/>
                </a:lnTo>
                <a:lnTo>
                  <a:pt x="3785616" y="1655050"/>
                </a:lnTo>
                <a:lnTo>
                  <a:pt x="3804735" y="1688999"/>
                </a:lnTo>
                <a:lnTo>
                  <a:pt x="3823855" y="1723292"/>
                </a:lnTo>
              </a:path>
            </a:pathLst>
          </a:custGeom>
          <a:ln w="38100">
            <a:solidFill>
              <a:srgbClr val="D9711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3027495" y="3918556"/>
            <a:ext cx="146304" cy="146304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3244042" y="3533101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вершина: </a:t>
            </a:r>
            <a:r>
              <a:rPr lang="ru-RU" sz="1400" b="1" i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400" b="1" baseline="-40000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4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r>
              <a:rPr lang="ru-RU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с, </a:t>
            </a:r>
            <a:r>
              <a:rPr lang="ru-RU" sz="1400" b="1" i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4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20</a:t>
            </a:r>
            <a:r>
              <a:rPr lang="ru-RU" sz="13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</a:t>
            </a:r>
            <a:endParaRPr lang="ru-RU" sz="1300" dirty="0"/>
          </a:p>
        </p:txBody>
      </p:sp>
      <p:sp>
        <p:nvSpPr>
          <p:cNvPr id="43" name="Text 40"/>
          <p:cNvSpPr/>
          <p:nvPr/>
        </p:nvSpPr>
        <p:spPr>
          <a:xfrm>
            <a:off x="6675120" y="14630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Зеркало-парабола</a:t>
            </a:r>
            <a:endParaRPr lang="ru-RU" sz="1800" dirty="0"/>
          </a:p>
        </p:txBody>
      </p:sp>
      <p:sp>
        <p:nvSpPr>
          <p:cNvPr id="44" name="Shape 41"/>
          <p:cNvSpPr/>
          <p:nvPr/>
        </p:nvSpPr>
        <p:spPr>
          <a:xfrm>
            <a:off x="7863840" y="2103120"/>
            <a:ext cx="91" cy="1051560"/>
          </a:xfrm>
          <a:prstGeom prst="line">
            <a:avLst/>
          </a:prstGeom>
          <a:noFill/>
          <a:ln w="1905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45" name="Shape 42"/>
          <p:cNvSpPr/>
          <p:nvPr/>
        </p:nvSpPr>
        <p:spPr>
          <a:xfrm>
            <a:off x="7863840" y="3182112"/>
            <a:ext cx="1097280" cy="201168"/>
          </a:xfrm>
          <a:prstGeom prst="line">
            <a:avLst/>
          </a:prstGeom>
          <a:noFill/>
          <a:ln w="19050">
            <a:solidFill>
              <a:srgbClr val="D9711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8321040" y="2103120"/>
            <a:ext cx="91" cy="1485900"/>
          </a:xfrm>
          <a:prstGeom prst="line">
            <a:avLst/>
          </a:prstGeom>
          <a:noFill/>
          <a:ln w="1905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47" name="Shape 44"/>
          <p:cNvSpPr/>
          <p:nvPr/>
        </p:nvSpPr>
        <p:spPr>
          <a:xfrm flipV="1">
            <a:off x="8321040" y="3383280"/>
            <a:ext cx="640080" cy="233172"/>
          </a:xfrm>
          <a:prstGeom prst="line">
            <a:avLst/>
          </a:prstGeom>
          <a:noFill/>
          <a:ln w="19050">
            <a:solidFill>
              <a:srgbClr val="D9711C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9601200" y="2103120"/>
            <a:ext cx="91" cy="1485900"/>
          </a:xfrm>
          <a:prstGeom prst="line">
            <a:avLst/>
          </a:prstGeom>
          <a:noFill/>
          <a:ln w="1905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49" name="Shape 46"/>
          <p:cNvSpPr/>
          <p:nvPr/>
        </p:nvSpPr>
        <p:spPr>
          <a:xfrm>
            <a:off x="8961120" y="3383280"/>
            <a:ext cx="640080" cy="233172"/>
          </a:xfrm>
          <a:prstGeom prst="line">
            <a:avLst/>
          </a:prstGeom>
          <a:noFill/>
          <a:ln w="19050">
            <a:solidFill>
              <a:srgbClr val="D9711C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10058400" y="2103120"/>
            <a:ext cx="91" cy="1051560"/>
          </a:xfrm>
          <a:prstGeom prst="line">
            <a:avLst/>
          </a:prstGeom>
          <a:noFill/>
          <a:ln w="1905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51" name="Shape 48"/>
          <p:cNvSpPr/>
          <p:nvPr/>
        </p:nvSpPr>
        <p:spPr>
          <a:xfrm flipV="1">
            <a:off x="8961120" y="3182112"/>
            <a:ext cx="1097280" cy="201168"/>
          </a:xfrm>
          <a:prstGeom prst="line">
            <a:avLst/>
          </a:prstGeom>
          <a:noFill/>
          <a:ln w="19050">
            <a:solidFill>
              <a:srgbClr val="D9711C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7635240" y="2879217"/>
            <a:ext cx="2651760" cy="961263"/>
          </a:xfrm>
          <a:custGeom>
            <a:avLst/>
            <a:gdLst/>
            <a:ahLst/>
            <a:cxnLst/>
            <a:rect l="l" t="t" r="r" b="b"/>
            <a:pathLst>
              <a:path w="2651760" h="961263">
                <a:moveTo>
                  <a:pt x="0" y="0"/>
                </a:moveTo>
                <a:lnTo>
                  <a:pt x="45720" y="65151"/>
                </a:lnTo>
                <a:lnTo>
                  <a:pt x="91440" y="128016"/>
                </a:lnTo>
                <a:lnTo>
                  <a:pt x="137160" y="188595"/>
                </a:lnTo>
                <a:lnTo>
                  <a:pt x="182880" y="246888"/>
                </a:lnTo>
                <a:lnTo>
                  <a:pt x="228600" y="302895"/>
                </a:lnTo>
                <a:lnTo>
                  <a:pt x="274320" y="356616"/>
                </a:lnTo>
                <a:lnTo>
                  <a:pt x="320040" y="408051"/>
                </a:lnTo>
                <a:lnTo>
                  <a:pt x="365760" y="457200"/>
                </a:lnTo>
                <a:lnTo>
                  <a:pt x="411480" y="504063"/>
                </a:lnTo>
                <a:lnTo>
                  <a:pt x="457200" y="548640"/>
                </a:lnTo>
                <a:lnTo>
                  <a:pt x="502920" y="590931"/>
                </a:lnTo>
                <a:lnTo>
                  <a:pt x="548640" y="630936"/>
                </a:lnTo>
                <a:lnTo>
                  <a:pt x="594360" y="668655"/>
                </a:lnTo>
                <a:lnTo>
                  <a:pt x="640080" y="704088"/>
                </a:lnTo>
                <a:lnTo>
                  <a:pt x="685800" y="737235"/>
                </a:lnTo>
                <a:lnTo>
                  <a:pt x="731520" y="768096"/>
                </a:lnTo>
                <a:lnTo>
                  <a:pt x="777240" y="796671"/>
                </a:lnTo>
                <a:lnTo>
                  <a:pt x="822960" y="822960"/>
                </a:lnTo>
                <a:lnTo>
                  <a:pt x="868680" y="846963"/>
                </a:lnTo>
                <a:lnTo>
                  <a:pt x="914400" y="868680"/>
                </a:lnTo>
                <a:lnTo>
                  <a:pt x="960120" y="888111"/>
                </a:lnTo>
                <a:lnTo>
                  <a:pt x="1005840" y="905256"/>
                </a:lnTo>
                <a:lnTo>
                  <a:pt x="1051560" y="920115"/>
                </a:lnTo>
                <a:lnTo>
                  <a:pt x="1097280" y="932688"/>
                </a:lnTo>
                <a:lnTo>
                  <a:pt x="1143000" y="942975"/>
                </a:lnTo>
                <a:lnTo>
                  <a:pt x="1188720" y="950976"/>
                </a:lnTo>
                <a:lnTo>
                  <a:pt x="1234440" y="956691"/>
                </a:lnTo>
                <a:lnTo>
                  <a:pt x="1280160" y="960120"/>
                </a:lnTo>
                <a:lnTo>
                  <a:pt x="1325880" y="961263"/>
                </a:lnTo>
                <a:lnTo>
                  <a:pt x="1371600" y="960120"/>
                </a:lnTo>
                <a:lnTo>
                  <a:pt x="1417320" y="956691"/>
                </a:lnTo>
                <a:lnTo>
                  <a:pt x="1463040" y="950976"/>
                </a:lnTo>
                <a:lnTo>
                  <a:pt x="1508760" y="942975"/>
                </a:lnTo>
                <a:lnTo>
                  <a:pt x="1554480" y="932688"/>
                </a:lnTo>
                <a:lnTo>
                  <a:pt x="1600200" y="920115"/>
                </a:lnTo>
                <a:lnTo>
                  <a:pt x="1645920" y="905256"/>
                </a:lnTo>
                <a:lnTo>
                  <a:pt x="1691640" y="888111"/>
                </a:lnTo>
                <a:lnTo>
                  <a:pt x="1737360" y="868680"/>
                </a:lnTo>
                <a:lnTo>
                  <a:pt x="1783080" y="846963"/>
                </a:lnTo>
                <a:lnTo>
                  <a:pt x="1828800" y="822960"/>
                </a:lnTo>
                <a:lnTo>
                  <a:pt x="1874520" y="796671"/>
                </a:lnTo>
                <a:lnTo>
                  <a:pt x="1920240" y="768096"/>
                </a:lnTo>
                <a:lnTo>
                  <a:pt x="1965960" y="737235"/>
                </a:lnTo>
                <a:lnTo>
                  <a:pt x="2011680" y="704088"/>
                </a:lnTo>
                <a:lnTo>
                  <a:pt x="2057400" y="668655"/>
                </a:lnTo>
                <a:lnTo>
                  <a:pt x="2103120" y="630936"/>
                </a:lnTo>
                <a:lnTo>
                  <a:pt x="2148840" y="590931"/>
                </a:lnTo>
                <a:lnTo>
                  <a:pt x="2194560" y="548640"/>
                </a:lnTo>
                <a:lnTo>
                  <a:pt x="2240280" y="504063"/>
                </a:lnTo>
                <a:lnTo>
                  <a:pt x="2286000" y="457200"/>
                </a:lnTo>
                <a:lnTo>
                  <a:pt x="2331720" y="408051"/>
                </a:lnTo>
                <a:lnTo>
                  <a:pt x="2377440" y="356616"/>
                </a:lnTo>
                <a:lnTo>
                  <a:pt x="2423160" y="302895"/>
                </a:lnTo>
                <a:lnTo>
                  <a:pt x="2468880" y="246888"/>
                </a:lnTo>
                <a:lnTo>
                  <a:pt x="2514600" y="188595"/>
                </a:lnTo>
                <a:lnTo>
                  <a:pt x="2560320" y="128016"/>
                </a:lnTo>
                <a:lnTo>
                  <a:pt x="2606040" y="65151"/>
                </a:lnTo>
                <a:lnTo>
                  <a:pt x="2651760" y="0"/>
                </a:lnTo>
              </a:path>
            </a:pathLst>
          </a:custGeom>
          <a:ln w="63500">
            <a:solidFill>
              <a:srgbClr val="1F4E79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8961120" y="2057400"/>
            <a:ext cx="91" cy="1920240"/>
          </a:xfrm>
          <a:prstGeom prst="line">
            <a:avLst/>
          </a:prstGeom>
          <a:noFill/>
          <a:ln w="12700">
            <a:solidFill>
              <a:srgbClr val="6A7682"/>
            </a:solidFill>
            <a:prstDash val="dash"/>
          </a:ln>
        </p:spPr>
      </p:sp>
      <p:sp>
        <p:nvSpPr>
          <p:cNvPr id="54" name="Shape 51"/>
          <p:cNvSpPr/>
          <p:nvPr/>
        </p:nvSpPr>
        <p:spPr>
          <a:xfrm>
            <a:off x="8887968" y="3310128"/>
            <a:ext cx="146304" cy="146304"/>
          </a:xfrm>
          <a:prstGeom prst="ellipse">
            <a:avLst/>
          </a:prstGeom>
          <a:solidFill>
            <a:srgbClr val="C0392B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8979408" y="2926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i="1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endParaRPr lang="ru-RU" sz="1800" dirty="0"/>
          </a:p>
        </p:txBody>
      </p:sp>
      <p:sp>
        <p:nvSpPr>
          <p:cNvPr id="56" name="Text 53"/>
          <p:cNvSpPr/>
          <p:nvPr/>
        </p:nvSpPr>
        <p:spPr>
          <a:xfrm>
            <a:off x="6400800" y="4114800"/>
            <a:ext cx="5212080" cy="73152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algn="ctr" indent="0" marL="0">
              <a:spcAft>
                <a:spcPts val="800"/>
              </a:spcAft>
              <a:buNone/>
            </a:pP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в фокусе лучи, параллельные оси (известное свойство): прожекторы, фары, спутниковые антенны, солнечные печи</a:t>
            </a:r>
            <a:endParaRPr lang="ru-RU" sz="1400" dirty="0"/>
          </a:p>
        </p:txBody>
      </p:sp>
      <p:sp>
        <p:nvSpPr>
          <p:cNvPr id="57" name="Shape 54"/>
          <p:cNvSpPr/>
          <p:nvPr/>
        </p:nvSpPr>
        <p:spPr>
          <a:xfrm>
            <a:off x="6355080" y="5029200"/>
            <a:ext cx="5285232" cy="1097280"/>
          </a:xfrm>
          <a:prstGeom prst="roundRect">
            <a:avLst>
              <a:gd name="adj" fmla="val 10000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6492240" y="5102352"/>
            <a:ext cx="5010912" cy="9509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Коническое сечение: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плоскость, параллельная образующей конуса и не проходящая через его вершину, пересекает конус по параболе (известный факт)</a:t>
            </a:r>
            <a:endParaRPr lang="ru-RU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«парабола» ввёл Аполлоний Пергский</a:t>
            </a:r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1 «Квадратичная функция» · тема № 2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2286000" cy="603504"/>
          </a:xfrm>
          <a:prstGeom prst="roundRect">
            <a:avLst>
              <a:gd name="adj" fmla="val 45455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94360" y="1673352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</a:t>
            </a:r>
            <a:endParaRPr lang="ru-RU" sz="1700" dirty="0"/>
          </a:p>
        </p:txBody>
      </p:sp>
      <p:sp>
        <p:nvSpPr>
          <p:cNvPr id="9" name="Text 6"/>
          <p:cNvSpPr/>
          <p:nvPr/>
        </p:nvSpPr>
        <p:spPr>
          <a:xfrm>
            <a:off x="3108960" y="1645920"/>
            <a:ext cx="85313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— прямая через вершину, параллельная оси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2532888"/>
            <a:ext cx="2286000" cy="603504"/>
          </a:xfrm>
          <a:prstGeom prst="roundRect">
            <a:avLst>
              <a:gd name="adj" fmla="val 45455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94360" y="2560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8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endParaRPr lang="ru-RU" sz="1800" dirty="0"/>
          </a:p>
        </p:txBody>
      </p:sp>
      <p:sp>
        <p:nvSpPr>
          <p:cNvPr id="12" name="Text 9"/>
          <p:cNvSpPr/>
          <p:nvPr/>
        </p:nvSpPr>
        <p:spPr>
          <a:xfrm>
            <a:off x="3108960" y="2532888"/>
            <a:ext cx="85313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направление ветвей, 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«ширина»; параболы с одним </a:t>
            </a:r>
            <a:r>
              <a:rPr lang="ru-RU" sz="19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равны</a:t>
            </a:r>
            <a:endParaRPr lang="ru-RU" sz="1800" dirty="0"/>
          </a:p>
        </p:txBody>
      </p:sp>
      <p:sp>
        <p:nvSpPr>
          <p:cNvPr id="13" name="Shape 10"/>
          <p:cNvSpPr/>
          <p:nvPr/>
        </p:nvSpPr>
        <p:spPr>
          <a:xfrm>
            <a:off x="548640" y="3419856"/>
            <a:ext cx="2286000" cy="603504"/>
          </a:xfrm>
          <a:prstGeom prst="roundRect">
            <a:avLst>
              <a:gd name="adj" fmla="val 45455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94360" y="3447288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</a:t>
            </a:r>
            <a:endParaRPr lang="ru-RU" sz="1700" dirty="0"/>
          </a:p>
        </p:txBody>
      </p:sp>
      <p:sp>
        <p:nvSpPr>
          <p:cNvPr id="15" name="Text 12"/>
          <p:cNvSpPr/>
          <p:nvPr/>
        </p:nvSpPr>
        <p:spPr>
          <a:xfrm>
            <a:off x="3108960" y="3419856"/>
            <a:ext cx="85313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ключевым точкам; по виду графика — знаки коэффициентов</a:t>
            </a:r>
            <a:endParaRPr lang="ru-RU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4306824"/>
            <a:ext cx="2286000" cy="603504"/>
          </a:xfrm>
          <a:prstGeom prst="roundRect">
            <a:avLst>
              <a:gd name="adj" fmla="val 45455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94360" y="4334256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</a:t>
            </a:r>
            <a:endParaRPr lang="ru-RU" sz="1700" dirty="0"/>
          </a:p>
        </p:txBody>
      </p:sp>
      <p:sp>
        <p:nvSpPr>
          <p:cNvPr id="18" name="Text 15"/>
          <p:cNvSpPr/>
          <p:nvPr/>
        </p:nvSpPr>
        <p:spPr>
          <a:xfrm>
            <a:off x="3108960" y="4306824"/>
            <a:ext cx="85313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равноудалена от фокуса и директрисы; это объясняет работу параболических зеркал</a:t>
            </a:r>
            <a:endParaRPr lang="ru-RU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193792"/>
            <a:ext cx="2286000" cy="603504"/>
          </a:xfrm>
          <a:prstGeom prst="roundRect">
            <a:avLst>
              <a:gd name="adj" fmla="val 45455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94360" y="5221224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</a:t>
            </a:r>
            <a:endParaRPr lang="ru-RU" sz="1700" dirty="0"/>
          </a:p>
        </p:txBody>
      </p:sp>
      <p:sp>
        <p:nvSpPr>
          <p:cNvPr id="21" name="Text 18"/>
          <p:cNvSpPr/>
          <p:nvPr/>
        </p:nvSpPr>
        <p:spPr>
          <a:xfrm>
            <a:off x="3108960" y="5193792"/>
            <a:ext cx="853135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параболе летит брошенное тело; парабола — коническое сечение</a:t>
            </a:r>
            <a:endParaRPr lang="ru-RU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Парабола</dc:title>
  <dc:subject>Алгебра, 9 класс. Тема исследовательской работы к главе 1, № 2</dc:subject>
  <dc:creator>pomogalka.me</dc:creator>
  <cp:lastModifiedBy>pomogalka.me</cp:lastModifiedBy>
  <cp:revision>1</cp:revision>
  <dcterms:created xsi:type="dcterms:W3CDTF">2026-09-28T17:55:26Z</dcterms:created>
  <dcterms:modified xsi:type="dcterms:W3CDTF">2026-09-28T17:55:26Z</dcterms:modified>
</cp:coreProperties>
</file>