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Методы решения уравнений 4-й степени.
План доклада:
1. Уравнение четвёртой степени и число его корней.
2. Разложение на множители и подбор корней.
3. Биквадратные уравнения.
4. Замена переменной в уравнениях особого вида.
5. Оценка выражений.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Уравнение ax⁴ + bx³ + cx² + dx + e = 0, где a ≠ 0, — целое уравнение четвёртой степени; оно имеет не больше четырёх корней. Общий способ решения таких уравнений нашёл в XVI веке итальянский математик Лудовико Феррари: уравнение сводится к вспомогательному кубическому уравнению, но получающиеся формулы очень громоздки. Поэтому на практике пользуются приёмами, которые понижают степень уравнения, — разложением на множители и заменой переменной, а доказать, что корней нет или что корень единственный, помогает оценка выражений.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Иногда левую часть удаётся разложить на множители группировкой: x⁴ − x³ − 4x² + 4x = x³(x − 1) − 4x(x − 1) = (x − 1)(x³ − 4x) = x(x − 1)(x − 2)(x + 2), поэтому уравнение x⁴ − x³ − 4x² + 4x = 0 имеет корни −2; 0; 1; 2. Если коэффициенты многочлена целые, то его целые корни ищут среди делителей свободного члена, проверяя каждый подстановкой, а рациональные корни — среди несократимых дробей m/n, у которых m — делитель свободного члена (не равного нулю), а n — делитель старшего коэффициента. Например, у уравнения x⁴ + x³ − 7x² − x + 6 = 0 корнями оказываются два делителя числа 6 — числа 1 и −1, и группировка даёт x⁴ − x² + x³ − x − 6x² + 6 = (x² − 1)(x² + x − 6), откуда корни уравнения: −3; −1; 1; 2.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Уравнение ax⁴ + bx² + c = 0, где a ≠ 0, заменой x² = t сводится к квадратному уравнению at² + bt + c = 0. Каждый его положительный корень t даёт два корня уравнения x² = t, корень t = 0 — один корень x = 0, а отрицательный корень t корней не даёт; поэтому биквадратное уравнение может иметь 0, 1, 2, 3 или 4 корня. Например, уравнение 4x⁴ − 17x² + 4 = 0 даёт 4t² − 17t + 4 = 0, D = 289 − 64 = 225, t = 1/4 или t = 4, откуда четыре корня: −2; −0,5; 0,5; 2.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• В уравнении (x + 1)(x + 2)(x + 3)(x + 4) = 24 перемножим первый множитель с четвёртым, а второй с третьим: (x² + 5x + 4)(x² + 5x + 6) = 24. Замена x² + 5x = t даёт (t + 4)(t + 6) = 24, t² + 10t = 0, t = 0 или t = −10. Уравнение x² + 5x = 0 имеет корни −5 и 0, а уравнение x² + 5x + 10 = 0 корней не имеет: D = 25 − 40 &lt; 0.
• У возвратного уравнения x⁴ − 5x³ + 6x² − 5x + 1 = 0 коэффициенты, равноотстоящие от концов, равны. Число 0 не является его корнем, поэтому обе части уравнения можно разделить на x²: x² + 1/x² − 5(x + 1/x) + 6 = 0. Замена x + 1/x = t, при которой x² + 1/x² = t² − 2, даёт t² − 5t + 4 = 0, t = 1 или t = 4. Уравнение x + 1/x = 1 после умножения обеих частей на x ≠ 0 принимает вид x² − x + 1 = 0 и корней не имеет (D = −3 &lt; 0), а уравнение x + 1/x = 4 — вид x² − 4x + 1 = 0, откуда x = 2 − √3 или x = 2 + √3.
• В уравнении (x − 1)⁴ + (x − 3)⁴ = 82 удобна замена x − 2 = t: тогда (t + 1)⁴ + (t − 1)⁴ = 2t⁴ + 12t² + 2, и уравнение становится биквадратным: t⁴ + 6t² − 40 = 0, откуда t² = 4 (уравнение t² = −10 корней не имеет: квадрат числа неотрицателен), t = −2 или t = 2, то есть x = 0 или x = 4.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Если левую часть уравнения P(x) = 0 можно представить как сумму неотрицательных слагаемых и положительного числа, уравнение корней не имеет. Например, x⁴ + 4x³ + 4x² = (x² + 2x)², поэтому x⁴ + 4x³ + 4x² + 1 = (x² + 2x)² + 1 ≥ 1 &gt; 0, и уравнение x⁴ + 4x³ + 4x² + 1 = 0 корней не имеет. Оценка помогает и тогда, когда корни есть: левая часть уравнения x⁴ − x² − 2x + 2 = 0 равна (x² − 1)² + (x − 1)², а сумма двух неотрицательных слагаемых равна нулю только тогда, когда оба они равны нулю, то есть при x² = 1 и x = 1. Значит, единственный корень этого уравнения — число 1.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Таким образом, хотя общий способ решения уравнений четвёртой степени существует (способ Феррари), на практике их решают приёмами, понижающими степень: разложением на множители — группировкой и с помощью целых и рациональных корней, заменой переменной — в биквадратных уравнениях, в произведении четырёх множителей, в возвратных уравнениях, при симметричной замене, а оценку выражений используют, чтобы доказать, что корней нет или что корень единственный. Найденные корни стоит проверять подстановкой, помня, что уравнение четвёртой степени имеет не больше четырёх корней.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892040" cy="685800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25880" y="3017520"/>
            <a:ext cx="32461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ru-RU" sz="14000" i="1" dirty="0">
                <a:solidFill>
                  <a:srgbClr val="2D649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x⁴</a:t>
            </a:r>
            <a:endParaRPr lang="ru-RU" sz="140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300" b="1" spc="200" kern="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ИССЛЕДОВАТЕЛЬСКАЯ РАБОТА</a:t>
            </a:r>
            <a:endParaRPr lang="ru-RU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097280"/>
            <a:ext cx="40690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ru-RU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решения уравнений 4-й степени</a:t>
            </a:r>
            <a:endParaRPr lang="ru-RU" sz="34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</a:t>
            </a:r>
            <a:endParaRPr lang="ru-RU" sz="1500" dirty="0"/>
          </a:p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3 «Уравнения и неравенства с одной переменной»</a:t>
            </a:r>
            <a:endParaRPr lang="ru-RU" sz="1500" dirty="0"/>
          </a:p>
        </p:txBody>
      </p:sp>
      <p:sp>
        <p:nvSpPr>
          <p:cNvPr id="7" name="Text 5"/>
          <p:cNvSpPr/>
          <p:nvPr/>
        </p:nvSpPr>
        <p:spPr>
          <a:xfrm>
            <a:off x="5486400" y="640080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2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доклада</a:t>
            </a:r>
            <a:endParaRPr lang="ru-RU" sz="2600" dirty="0"/>
          </a:p>
        </p:txBody>
      </p:sp>
      <p:sp>
        <p:nvSpPr>
          <p:cNvPr id="8" name="Shape 6"/>
          <p:cNvSpPr/>
          <p:nvPr/>
        </p:nvSpPr>
        <p:spPr>
          <a:xfrm>
            <a:off x="5486400" y="1517904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0" y="151790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1800" dirty="0"/>
          </a:p>
        </p:txBody>
      </p:sp>
      <p:sp>
        <p:nvSpPr>
          <p:cNvPr id="10" name="Text 8"/>
          <p:cNvSpPr/>
          <p:nvPr/>
        </p:nvSpPr>
        <p:spPr>
          <a:xfrm>
            <a:off x="6172200" y="1463040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четвёртой степени и число его корней</a:t>
            </a:r>
            <a:endParaRPr lang="ru-RU" sz="1900" dirty="0"/>
          </a:p>
        </p:txBody>
      </p:sp>
      <p:sp>
        <p:nvSpPr>
          <p:cNvPr id="11" name="Shape 9"/>
          <p:cNvSpPr/>
          <p:nvPr/>
        </p:nvSpPr>
        <p:spPr>
          <a:xfrm>
            <a:off x="5486400" y="2414016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0" y="24140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1800" dirty="0"/>
          </a:p>
        </p:txBody>
      </p:sp>
      <p:sp>
        <p:nvSpPr>
          <p:cNvPr id="13" name="Text 11"/>
          <p:cNvSpPr/>
          <p:nvPr/>
        </p:nvSpPr>
        <p:spPr>
          <a:xfrm>
            <a:off x="6172200" y="2359152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 множители и подбор корней</a:t>
            </a:r>
            <a:endParaRPr lang="ru-RU" sz="1900" dirty="0"/>
          </a:p>
        </p:txBody>
      </p:sp>
      <p:sp>
        <p:nvSpPr>
          <p:cNvPr id="14" name="Shape 12"/>
          <p:cNvSpPr/>
          <p:nvPr/>
        </p:nvSpPr>
        <p:spPr>
          <a:xfrm>
            <a:off x="5486400" y="3310128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0" y="331012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1800" dirty="0"/>
          </a:p>
        </p:txBody>
      </p:sp>
      <p:sp>
        <p:nvSpPr>
          <p:cNvPr id="16" name="Text 14"/>
          <p:cNvSpPr/>
          <p:nvPr/>
        </p:nvSpPr>
        <p:spPr>
          <a:xfrm>
            <a:off x="6172200" y="3255264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Биквадратные уравнения</a:t>
            </a:r>
            <a:endParaRPr lang="ru-RU" sz="1900" dirty="0"/>
          </a:p>
        </p:txBody>
      </p:sp>
      <p:sp>
        <p:nvSpPr>
          <p:cNvPr id="17" name="Shape 15"/>
          <p:cNvSpPr/>
          <p:nvPr/>
        </p:nvSpPr>
        <p:spPr>
          <a:xfrm>
            <a:off x="5486400" y="4206240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86400" y="42062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1800" dirty="0"/>
          </a:p>
        </p:txBody>
      </p:sp>
      <p:sp>
        <p:nvSpPr>
          <p:cNvPr id="19" name="Text 17"/>
          <p:cNvSpPr/>
          <p:nvPr/>
        </p:nvSpPr>
        <p:spPr>
          <a:xfrm>
            <a:off x="6172200" y="4151376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переменной в уравнениях особого вида</a:t>
            </a:r>
            <a:endParaRPr lang="ru-RU" sz="1900" dirty="0"/>
          </a:p>
        </p:txBody>
      </p:sp>
      <p:sp>
        <p:nvSpPr>
          <p:cNvPr id="20" name="Shape 18"/>
          <p:cNvSpPr/>
          <p:nvPr/>
        </p:nvSpPr>
        <p:spPr>
          <a:xfrm>
            <a:off x="5486400" y="5102352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0" y="51023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1800" dirty="0"/>
          </a:p>
        </p:txBody>
      </p:sp>
      <p:sp>
        <p:nvSpPr>
          <p:cNvPr id="22" name="Text 20"/>
          <p:cNvSpPr/>
          <p:nvPr/>
        </p:nvSpPr>
        <p:spPr>
          <a:xfrm>
            <a:off x="6172200" y="5047488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выражений</a:t>
            </a:r>
            <a:endParaRPr lang="ru-RU" sz="1900" dirty="0"/>
          </a:p>
        </p:txBody>
      </p:sp>
      <p:sp>
        <p:nvSpPr>
          <p:cNvPr id="23" name="Text 21"/>
          <p:cNvSpPr/>
          <p:nvPr/>
        </p:nvSpPr>
        <p:spPr>
          <a:xfrm>
            <a:off x="548640" y="6382512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0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3 · тема № 3</a:t>
            </a:r>
            <a:endParaRPr lang="ru-RU" sz="1000" dirty="0"/>
          </a:p>
        </p:txBody>
      </p:sp>
      <p:sp>
        <p:nvSpPr>
          <p:cNvPr id="24" name="Text 22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7</a:t>
            </a:r>
            <a:endParaRPr lang="ru-RU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четвёртой степени и число его корней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3 «Уравнения и неравенства с одной переменной» · тема № 3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508760"/>
            <a:ext cx="11091672" cy="1097280"/>
          </a:xfrm>
          <a:prstGeom prst="roundRect">
            <a:avLst>
              <a:gd name="adj" fmla="val 10000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1581912"/>
            <a:ext cx="10817352" cy="9509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2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ax</a:t>
            </a:r>
            <a:r>
              <a:rPr lang="ru-RU" sz="24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2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bx</a:t>
            </a:r>
            <a:r>
              <a:rPr lang="ru-RU" sz="24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2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cx</a:t>
            </a:r>
            <a:r>
              <a:rPr lang="ru-RU" sz="24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dx</a:t>
            </a:r>
            <a:r>
              <a:rPr lang="ru-RU" sz="2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</a:t>
            </a:r>
            <a:r>
              <a:rPr lang="ru-RU" sz="2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r>
              <a:rPr lang="ru-RU" sz="2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</a:t>
            </a:r>
            <a:r>
              <a:rPr lang="ru-RU" sz="24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4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≠ 0</a:t>
            </a:r>
            <a:endParaRPr lang="ru-RU" sz="24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2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целое уравнение четвёртой степени: </a:t>
            </a:r>
            <a:r>
              <a:rPr lang="ru-RU" sz="22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больше четырёх корней</a:t>
            </a:r>
            <a:endParaRPr lang="ru-RU" sz="2400" dirty="0"/>
          </a:p>
        </p:txBody>
      </p:sp>
      <p:sp>
        <p:nvSpPr>
          <p:cNvPr id="11" name="Shape 8"/>
          <p:cNvSpPr/>
          <p:nvPr/>
        </p:nvSpPr>
        <p:spPr>
          <a:xfrm>
            <a:off x="548640" y="2788920"/>
            <a:ext cx="4114800" cy="3383280"/>
          </a:xfrm>
          <a:prstGeom prst="roundRect">
            <a:avLst>
              <a:gd name="adj" fmla="val 3243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289864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способ</a:t>
            </a:r>
            <a:endParaRPr lang="ru-RU" sz="1900" dirty="0"/>
          </a:p>
        </p:txBody>
      </p:sp>
      <p:sp>
        <p:nvSpPr>
          <p:cNvPr id="13" name="Text 10"/>
          <p:cNvSpPr/>
          <p:nvPr/>
        </p:nvSpPr>
        <p:spPr>
          <a:xfrm>
            <a:off x="685800" y="3337560"/>
            <a:ext cx="3840480" cy="182880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нашёл в XVI веке итальянский математик </a:t>
            </a:r>
            <a:r>
              <a:rPr lang="ru-RU" sz="17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Лудовико Феррари</a:t>
            </a:r>
            <a:endParaRPr lang="ru-RU" sz="1700" dirty="0"/>
          </a:p>
          <a:p>
            <a:pPr indent="0" marL="0">
              <a:spcAft>
                <a:spcPts val="1000"/>
              </a:spcAft>
              <a:buNone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сводится к вспомогательному </a:t>
            </a:r>
            <a:r>
              <a:rPr lang="ru-RU" sz="17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кубическому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уравнению</a:t>
            </a:r>
            <a:endParaRPr lang="ru-RU" sz="1700" dirty="0"/>
          </a:p>
        </p:txBody>
      </p:sp>
      <p:sp>
        <p:nvSpPr>
          <p:cNvPr id="14" name="Shape 11"/>
          <p:cNvSpPr/>
          <p:nvPr/>
        </p:nvSpPr>
        <p:spPr>
          <a:xfrm>
            <a:off x="777240" y="5349240"/>
            <a:ext cx="3657600" cy="566928"/>
          </a:xfrm>
          <a:prstGeom prst="roundRect">
            <a:avLst>
              <a:gd name="adj" fmla="val 19355"/>
            </a:avLst>
          </a:prstGeom>
          <a:solidFill>
            <a:srgbClr val="F9E1D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14400" y="5422392"/>
            <a:ext cx="3383280" cy="42062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формулы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громоздки</a:t>
            </a:r>
            <a:endParaRPr lang="ru-RU" sz="1700" dirty="0"/>
          </a:p>
        </p:txBody>
      </p:sp>
      <p:sp>
        <p:nvSpPr>
          <p:cNvPr id="16" name="Text 13"/>
          <p:cNvSpPr/>
          <p:nvPr/>
        </p:nvSpPr>
        <p:spPr>
          <a:xfrm>
            <a:off x="4937760" y="2807208"/>
            <a:ext cx="6702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</a:t>
            </a:r>
            <a:r>
              <a:rPr lang="ru-RU" sz="17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приёмы, понижающие степень уравнения:</a:t>
            </a:r>
            <a:endParaRPr lang="ru-RU" sz="1700" dirty="0"/>
          </a:p>
        </p:txBody>
      </p:sp>
      <p:sp>
        <p:nvSpPr>
          <p:cNvPr id="17" name="Shape 14"/>
          <p:cNvSpPr/>
          <p:nvPr/>
        </p:nvSpPr>
        <p:spPr>
          <a:xfrm>
            <a:off x="4937760" y="3218688"/>
            <a:ext cx="6702552" cy="786384"/>
          </a:xfrm>
          <a:prstGeom prst="roundRect">
            <a:avLst>
              <a:gd name="adj" fmla="val 13953"/>
            </a:avLst>
          </a:prstGeom>
          <a:solidFill>
            <a:srgbClr val="EE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120640" y="3264408"/>
            <a:ext cx="5029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 множители</a:t>
            </a:r>
            <a:endParaRPr lang="ru-RU" sz="1700" dirty="0"/>
          </a:p>
        </p:txBody>
      </p:sp>
      <p:sp>
        <p:nvSpPr>
          <p:cNvPr id="19" name="Text 16"/>
          <p:cNvSpPr/>
          <p:nvPr/>
        </p:nvSpPr>
        <p:spPr>
          <a:xfrm>
            <a:off x="5120640" y="3593592"/>
            <a:ext cx="6309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− 2)(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+ 2)</a:t>
            </a:r>
            <a:endParaRPr lang="ru-RU" sz="1800" dirty="0"/>
          </a:p>
        </p:txBody>
      </p:sp>
      <p:sp>
        <p:nvSpPr>
          <p:cNvPr id="20" name="Text 17"/>
          <p:cNvSpPr/>
          <p:nvPr/>
        </p:nvSpPr>
        <p:spPr>
          <a:xfrm>
            <a:off x="10588752" y="32918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2</a:t>
            </a:r>
            <a:endParaRPr lang="ru-RU" sz="1300" dirty="0"/>
          </a:p>
        </p:txBody>
      </p:sp>
      <p:sp>
        <p:nvSpPr>
          <p:cNvPr id="21" name="Shape 18"/>
          <p:cNvSpPr/>
          <p:nvPr/>
        </p:nvSpPr>
        <p:spPr>
          <a:xfrm>
            <a:off x="4937760" y="4087368"/>
            <a:ext cx="6702552" cy="786384"/>
          </a:xfrm>
          <a:prstGeom prst="roundRect">
            <a:avLst>
              <a:gd name="adj" fmla="val 13953"/>
            </a:avLst>
          </a:prstGeom>
          <a:solidFill>
            <a:srgbClr val="EE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120640" y="4133088"/>
            <a:ext cx="5029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переменной</a:t>
            </a:r>
            <a:endParaRPr lang="ru-RU" sz="1700" dirty="0"/>
          </a:p>
        </p:txBody>
      </p:sp>
      <p:sp>
        <p:nvSpPr>
          <p:cNvPr id="23" name="Text 20"/>
          <p:cNvSpPr/>
          <p:nvPr/>
        </p:nvSpPr>
        <p:spPr>
          <a:xfrm>
            <a:off x="5120640" y="4462272"/>
            <a:ext cx="6309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bt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endParaRPr lang="ru-RU" sz="1800" dirty="0"/>
          </a:p>
        </p:txBody>
      </p:sp>
      <p:sp>
        <p:nvSpPr>
          <p:cNvPr id="24" name="Text 21"/>
          <p:cNvSpPr/>
          <p:nvPr/>
        </p:nvSpPr>
        <p:spPr>
          <a:xfrm>
            <a:off x="10588752" y="4160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3, 4</a:t>
            </a:r>
            <a:endParaRPr lang="ru-RU" sz="1300" dirty="0"/>
          </a:p>
        </p:txBody>
      </p:sp>
      <p:sp>
        <p:nvSpPr>
          <p:cNvPr id="25" name="Shape 22"/>
          <p:cNvSpPr/>
          <p:nvPr/>
        </p:nvSpPr>
        <p:spPr>
          <a:xfrm>
            <a:off x="4937760" y="4983480"/>
            <a:ext cx="6702552" cy="1188720"/>
          </a:xfrm>
          <a:prstGeom prst="roundRect">
            <a:avLst>
              <a:gd name="adj" fmla="val 9231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074920" y="5029200"/>
            <a:ext cx="5760720" cy="56692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выражений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доказать, что корней нет или что корень единственный</a:t>
            </a:r>
            <a:endParaRPr lang="ru-RU" sz="1600" dirty="0"/>
          </a:p>
        </p:txBody>
      </p:sp>
      <p:sp>
        <p:nvSpPr>
          <p:cNvPr id="27" name="Text 24"/>
          <p:cNvSpPr/>
          <p:nvPr/>
        </p:nvSpPr>
        <p:spPr>
          <a:xfrm>
            <a:off x="5120640" y="5678424"/>
            <a:ext cx="5852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 ≥ 1 &gt; 0</a:t>
            </a:r>
            <a:endParaRPr lang="ru-RU" sz="1800" dirty="0"/>
          </a:p>
        </p:txBody>
      </p:sp>
      <p:sp>
        <p:nvSpPr>
          <p:cNvPr id="28" name="Text 25"/>
          <p:cNvSpPr/>
          <p:nvPr/>
        </p:nvSpPr>
        <p:spPr>
          <a:xfrm>
            <a:off x="10588752" y="5074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5</a:t>
            </a:r>
            <a:endParaRPr lang="ru-RU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 множители и подбор корней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3 «Уравнения и неравенства с одной переменной» · тема № 3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490472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</a:t>
            </a:r>
            <a:endParaRPr lang="ru-RU" sz="1800" dirty="0"/>
          </a:p>
        </p:txBody>
      </p:sp>
      <p:sp>
        <p:nvSpPr>
          <p:cNvPr id="10" name="Text 7"/>
          <p:cNvSpPr/>
          <p:nvPr/>
        </p:nvSpPr>
        <p:spPr>
          <a:xfrm>
            <a:off x="484632" y="1901952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800" dirty="0"/>
          </a:p>
        </p:txBody>
      </p:sp>
      <p:sp>
        <p:nvSpPr>
          <p:cNvPr id="11" name="Text 8"/>
          <p:cNvSpPr/>
          <p:nvPr/>
        </p:nvSpPr>
        <p:spPr>
          <a:xfrm>
            <a:off x="2514600" y="1901952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 − 4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</a:t>
            </a:r>
            <a:endParaRPr lang="ru-RU" sz="1800" dirty="0"/>
          </a:p>
        </p:txBody>
      </p:sp>
      <p:sp>
        <p:nvSpPr>
          <p:cNvPr id="12" name="Text 9"/>
          <p:cNvSpPr/>
          <p:nvPr/>
        </p:nvSpPr>
        <p:spPr>
          <a:xfrm>
            <a:off x="2514600" y="2286000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endParaRPr lang="ru-RU" sz="1800" dirty="0"/>
          </a:p>
        </p:txBody>
      </p:sp>
      <p:sp>
        <p:nvSpPr>
          <p:cNvPr id="13" name="Text 10"/>
          <p:cNvSpPr/>
          <p:nvPr/>
        </p:nvSpPr>
        <p:spPr>
          <a:xfrm>
            <a:off x="2514600" y="2670048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− 2)(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+ 2)</a:t>
            </a:r>
            <a:endParaRPr lang="ru-RU" sz="1800" dirty="0"/>
          </a:p>
        </p:txBody>
      </p:sp>
      <p:sp>
        <p:nvSpPr>
          <p:cNvPr id="14" name="Shape 11"/>
          <p:cNvSpPr/>
          <p:nvPr/>
        </p:nvSpPr>
        <p:spPr>
          <a:xfrm>
            <a:off x="548640" y="3172968"/>
            <a:ext cx="5394960" cy="502920"/>
          </a:xfrm>
          <a:prstGeom prst="roundRect">
            <a:avLst>
              <a:gd name="adj" fmla="val 21818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85800" y="3246120"/>
            <a:ext cx="5120640" cy="3566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9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="1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9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="1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</a:t>
            </a:r>
            <a:r>
              <a:rPr lang="ru-RU" sz="19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="1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</a:t>
            </a:r>
            <a:r>
              <a:rPr lang="ru-RU" sz="19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корни </a:t>
            </a: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−2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0; 1; 2</a:t>
            </a:r>
            <a:endParaRPr lang="ru-RU" sz="1900" dirty="0"/>
          </a:p>
        </p:txBody>
      </p:sp>
      <p:sp>
        <p:nvSpPr>
          <p:cNvPr id="16" name="Shape 13"/>
          <p:cNvSpPr/>
          <p:nvPr/>
        </p:nvSpPr>
        <p:spPr>
          <a:xfrm>
            <a:off x="548640" y="3886200"/>
            <a:ext cx="5394960" cy="2286000"/>
          </a:xfrm>
          <a:prstGeom prst="roundRect">
            <a:avLst>
              <a:gd name="adj" fmla="val 4800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31520" y="3968496"/>
            <a:ext cx="5029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многочлена целые:</a:t>
            </a:r>
            <a:endParaRPr lang="ru-RU" sz="1600" dirty="0"/>
          </a:p>
        </p:txBody>
      </p:sp>
      <p:sp>
        <p:nvSpPr>
          <p:cNvPr id="18" name="Text 15"/>
          <p:cNvSpPr/>
          <p:nvPr/>
        </p:nvSpPr>
        <p:spPr>
          <a:xfrm>
            <a:off x="685800" y="4297680"/>
            <a:ext cx="5120640" cy="91440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marL="279400" indent="-279400">
              <a:spcAft>
                <a:spcPts val="300"/>
              </a:spcAft>
              <a:buSzPct val="100000"/>
              <a:buChar char="▪"/>
            </a:pP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корни — среди делителей свободного члена; каждый проверяют подстановкой</a:t>
            </a:r>
            <a:endParaRPr lang="ru-RU" sz="1500" dirty="0"/>
          </a:p>
          <a:p>
            <a:pPr marL="279400" indent="-279400">
              <a:spcAft>
                <a:spcPts val="300"/>
              </a:spcAft>
              <a:buSzPct val="100000"/>
              <a:buChar char="▪"/>
            </a:pP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— среди несократимых дробей</a:t>
            </a:r>
            <a:endParaRPr lang="ru-RU" sz="1500" dirty="0"/>
          </a:p>
        </p:txBody>
      </p:sp>
      <p:sp>
        <p:nvSpPr>
          <p:cNvPr id="19" name="Shape 16"/>
          <p:cNvSpPr/>
          <p:nvPr/>
        </p:nvSpPr>
        <p:spPr>
          <a:xfrm>
            <a:off x="822960" y="5669280"/>
            <a:ext cx="299466" cy="91"/>
          </a:xfrm>
          <a:prstGeom prst="line">
            <a:avLst/>
          </a:prstGeom>
          <a:noFill/>
          <a:ln w="20638">
            <a:solidFill>
              <a:srgbClr val="D9711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65760" y="5257800"/>
            <a:ext cx="12138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700" b="1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</a:t>
            </a:r>
            <a:endParaRPr lang="ru-RU" sz="2700" dirty="0"/>
          </a:p>
        </p:txBody>
      </p:sp>
      <p:sp>
        <p:nvSpPr>
          <p:cNvPr id="21" name="Text 18"/>
          <p:cNvSpPr/>
          <p:nvPr/>
        </p:nvSpPr>
        <p:spPr>
          <a:xfrm>
            <a:off x="365760" y="5689854"/>
            <a:ext cx="12138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700" b="1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endParaRPr lang="ru-RU" sz="2700" dirty="0"/>
          </a:p>
        </p:txBody>
      </p:sp>
      <p:sp>
        <p:nvSpPr>
          <p:cNvPr id="22" name="Shape 19"/>
          <p:cNvSpPr/>
          <p:nvPr/>
        </p:nvSpPr>
        <p:spPr>
          <a:xfrm>
            <a:off x="1216152" y="5486400"/>
            <a:ext cx="228600" cy="91"/>
          </a:xfrm>
          <a:prstGeom prst="line">
            <a:avLst/>
          </a:prstGeom>
          <a:noFill/>
          <a:ln w="15875">
            <a:solidFill>
              <a:srgbClr val="D9711C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1216152" y="5870448"/>
            <a:ext cx="228600" cy="91"/>
          </a:xfrm>
          <a:prstGeom prst="line">
            <a:avLst/>
          </a:prstGeom>
          <a:noFill/>
          <a:ln w="15875">
            <a:solidFill>
              <a:srgbClr val="D9711C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1517904" y="5330952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</a:t>
            </a: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делитель свободного члена (не равного нулю)</a:t>
            </a:r>
            <a:endParaRPr lang="ru-RU" sz="1500" dirty="0"/>
          </a:p>
        </p:txBody>
      </p:sp>
      <p:sp>
        <p:nvSpPr>
          <p:cNvPr id="25" name="Text 22"/>
          <p:cNvSpPr/>
          <p:nvPr/>
        </p:nvSpPr>
        <p:spPr>
          <a:xfrm>
            <a:off x="1517904" y="5715000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делитель старшего коэффициента</a:t>
            </a:r>
            <a:endParaRPr lang="ru-RU" sz="1500" dirty="0"/>
          </a:p>
        </p:txBody>
      </p:sp>
      <p:sp>
        <p:nvSpPr>
          <p:cNvPr id="26" name="Text 23"/>
          <p:cNvSpPr/>
          <p:nvPr/>
        </p:nvSpPr>
        <p:spPr>
          <a:xfrm>
            <a:off x="6263640" y="1490472"/>
            <a:ext cx="5376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корней:</a:t>
            </a:r>
            <a:r>
              <a:rPr lang="ru-RU" sz="17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  <a:r>
              <a:rPr lang="ru-RU" sz="18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8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− 7</a:t>
            </a:r>
            <a:r>
              <a:rPr lang="ru-RU" sz="18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8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+ 6 = 0</a:t>
            </a:r>
            <a:endParaRPr lang="ru-RU" sz="1700" dirty="0"/>
          </a:p>
        </p:txBody>
      </p:sp>
      <p:sp>
        <p:nvSpPr>
          <p:cNvPr id="27" name="Text 24"/>
          <p:cNvSpPr/>
          <p:nvPr/>
        </p:nvSpPr>
        <p:spPr>
          <a:xfrm>
            <a:off x="6263640" y="1856232"/>
            <a:ext cx="5376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корнями оказываются делители числа 6 — числа 1 и 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−1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500" dirty="0"/>
          </a:p>
        </p:txBody>
      </p:sp>
      <p:sp>
        <p:nvSpPr>
          <p:cNvPr id="28" name="Text 25"/>
          <p:cNvSpPr/>
          <p:nvPr/>
        </p:nvSpPr>
        <p:spPr>
          <a:xfrm>
            <a:off x="6492240" y="2185416"/>
            <a:ext cx="5029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 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 + 1 − 7 − 1 + 6 = 0</a:t>
            </a:r>
            <a:endParaRPr lang="ru-RU" sz="1800" dirty="0"/>
          </a:p>
        </p:txBody>
      </p:sp>
      <p:sp>
        <p:nvSpPr>
          <p:cNvPr id="29" name="Text 26"/>
          <p:cNvSpPr/>
          <p:nvPr/>
        </p:nvSpPr>
        <p:spPr>
          <a:xfrm>
            <a:off x="6492240" y="2532888"/>
            <a:ext cx="5029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−1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 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1 − 1 − 7 + 1 + 6 = 0</a:t>
            </a:r>
            <a:endParaRPr lang="ru-RU" sz="1800" dirty="0"/>
          </a:p>
        </p:txBody>
      </p:sp>
      <p:sp>
        <p:nvSpPr>
          <p:cNvPr id="30" name="Text 27"/>
          <p:cNvSpPr/>
          <p:nvPr/>
        </p:nvSpPr>
        <p:spPr>
          <a:xfrm>
            <a:off x="6263640" y="2971800"/>
            <a:ext cx="5376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группировка:</a:t>
            </a:r>
            <a:endParaRPr lang="ru-RU" sz="1500" dirty="0"/>
          </a:p>
        </p:txBody>
      </p:sp>
      <p:sp>
        <p:nvSpPr>
          <p:cNvPr id="31" name="Text 28"/>
          <p:cNvSpPr/>
          <p:nvPr/>
        </p:nvSpPr>
        <p:spPr>
          <a:xfrm>
            <a:off x="6199632" y="3346704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− 7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+ 6</a:t>
            </a:r>
            <a:endParaRPr lang="ru-RU" sz="1700" dirty="0"/>
          </a:p>
        </p:txBody>
      </p:sp>
      <p:sp>
        <p:nvSpPr>
          <p:cNvPr id="32" name="Text 29"/>
          <p:cNvSpPr/>
          <p:nvPr/>
        </p:nvSpPr>
        <p:spPr>
          <a:xfrm>
            <a:off x="8458200" y="3346704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− 6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+ 6</a:t>
            </a:r>
            <a:endParaRPr lang="ru-RU" sz="1700" dirty="0"/>
          </a:p>
        </p:txBody>
      </p:sp>
      <p:sp>
        <p:nvSpPr>
          <p:cNvPr id="33" name="Text 30"/>
          <p:cNvSpPr/>
          <p:nvPr/>
        </p:nvSpPr>
        <p:spPr>
          <a:xfrm>
            <a:off x="8458200" y="3730752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(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− 1)(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− 6)</a:t>
            </a:r>
            <a:endParaRPr lang="ru-RU" sz="1700" dirty="0"/>
          </a:p>
        </p:txBody>
      </p:sp>
      <p:sp>
        <p:nvSpPr>
          <p:cNvPr id="34" name="Text 31"/>
          <p:cNvSpPr/>
          <p:nvPr/>
        </p:nvSpPr>
        <p:spPr>
          <a:xfrm>
            <a:off x="6263640" y="4407408"/>
            <a:ext cx="5376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 = 0</a:t>
            </a: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или  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− 6 = 0</a:t>
            </a:r>
            <a:endParaRPr lang="ru-RU" sz="1900" dirty="0"/>
          </a:p>
        </p:txBody>
      </p:sp>
      <p:sp>
        <p:nvSpPr>
          <p:cNvPr id="35" name="Shape 32"/>
          <p:cNvSpPr/>
          <p:nvPr/>
        </p:nvSpPr>
        <p:spPr>
          <a:xfrm>
            <a:off x="6263640" y="5166360"/>
            <a:ext cx="5376672" cy="566928"/>
          </a:xfrm>
          <a:prstGeom prst="roundRect">
            <a:avLst>
              <a:gd name="adj" fmla="val 19355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400800" y="5239512"/>
            <a:ext cx="5102352" cy="42062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9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корни: </a:t>
            </a:r>
            <a:r>
              <a:rPr lang="ru-RU" sz="21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−3</a:t>
            </a:r>
            <a:r>
              <a:rPr lang="ru-RU" sz="19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r>
              <a:rPr lang="ru-RU" sz="21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−1</a:t>
            </a:r>
            <a:r>
              <a:rPr lang="ru-RU" sz="19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1; 2</a:t>
            </a:r>
            <a:endParaRPr lang="ru-RU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Биквадратные уравнения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3 «Уравнения и неравенства с одной переменной» · тема № 3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508760"/>
            <a:ext cx="5394960" cy="1005840"/>
          </a:xfrm>
          <a:prstGeom prst="roundRect">
            <a:avLst>
              <a:gd name="adj" fmla="val 10909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1581912"/>
            <a:ext cx="5120640" cy="8595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ax</a:t>
            </a:r>
            <a:r>
              <a:rPr lang="ru-RU" sz="21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bx</a:t>
            </a:r>
            <a:r>
              <a:rPr lang="ru-RU" sz="21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≠ 0</a:t>
            </a:r>
            <a:endParaRPr lang="ru-RU" sz="21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1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9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 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</a:t>
            </a:r>
            <a:r>
              <a:rPr lang="ru-RU" sz="21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bt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endParaRPr lang="ru-RU" sz="2100" dirty="0"/>
          </a:p>
        </p:txBody>
      </p:sp>
      <p:sp>
        <p:nvSpPr>
          <p:cNvPr id="11" name="Text 8"/>
          <p:cNvSpPr/>
          <p:nvPr/>
        </p:nvSpPr>
        <p:spPr>
          <a:xfrm>
            <a:off x="548640" y="2569464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</a:t>
            </a:r>
            <a:r>
              <a:rPr lang="ru-RU" sz="17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6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корни уравнения </a:t>
            </a:r>
            <a:r>
              <a:rPr lang="ru-RU" sz="17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b="1" baseline="3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7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6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600" dirty="0"/>
          </a:p>
        </p:txBody>
      </p:sp>
      <p:sp>
        <p:nvSpPr>
          <p:cNvPr id="12" name="Shape 9"/>
          <p:cNvSpPr/>
          <p:nvPr/>
        </p:nvSpPr>
        <p:spPr>
          <a:xfrm>
            <a:off x="548640" y="3017520"/>
            <a:ext cx="1371600" cy="438912"/>
          </a:xfrm>
          <a:prstGeom prst="roundRect">
            <a:avLst>
              <a:gd name="adj" fmla="val 50000"/>
            </a:avLst>
          </a:prstGeom>
          <a:solidFill>
            <a:srgbClr val="E3F1E4"/>
          </a:solidFill>
          <a:ln w="15875">
            <a:solidFill>
              <a:srgbClr val="2E7D3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94360" y="3044952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endParaRPr lang="ru-RU" sz="1900" dirty="0"/>
          </a:p>
        </p:txBody>
      </p:sp>
      <p:sp>
        <p:nvSpPr>
          <p:cNvPr id="14" name="Text 11"/>
          <p:cNvSpPr/>
          <p:nvPr/>
        </p:nvSpPr>
        <p:spPr>
          <a:xfrm>
            <a:off x="2103120" y="3044952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корня:  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−√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√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endParaRPr lang="ru-RU" sz="1800" dirty="0"/>
          </a:p>
        </p:txBody>
      </p:sp>
      <p:sp>
        <p:nvSpPr>
          <p:cNvPr id="15" name="Shape 12"/>
          <p:cNvSpPr/>
          <p:nvPr/>
        </p:nvSpPr>
        <p:spPr>
          <a:xfrm>
            <a:off x="548640" y="3566160"/>
            <a:ext cx="1371600" cy="438912"/>
          </a:xfrm>
          <a:prstGeom prst="roundRect">
            <a:avLst>
              <a:gd name="adj" fmla="val 50000"/>
            </a:avLst>
          </a:prstGeom>
          <a:solidFill>
            <a:srgbClr val="FCEBDD"/>
          </a:solidFill>
          <a:ln w="15875">
            <a:solidFill>
              <a:srgbClr val="D9711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94360" y="3593592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endParaRPr lang="ru-RU" sz="1900" dirty="0"/>
          </a:p>
        </p:txBody>
      </p:sp>
      <p:sp>
        <p:nvSpPr>
          <p:cNvPr id="17" name="Text 14"/>
          <p:cNvSpPr/>
          <p:nvPr/>
        </p:nvSpPr>
        <p:spPr>
          <a:xfrm>
            <a:off x="2103120" y="3593592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корень:  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endParaRPr lang="ru-RU" sz="1800" dirty="0"/>
          </a:p>
        </p:txBody>
      </p:sp>
      <p:sp>
        <p:nvSpPr>
          <p:cNvPr id="18" name="Shape 15"/>
          <p:cNvSpPr/>
          <p:nvPr/>
        </p:nvSpPr>
        <p:spPr>
          <a:xfrm>
            <a:off x="548640" y="4114800"/>
            <a:ext cx="1371600" cy="438912"/>
          </a:xfrm>
          <a:prstGeom prst="roundRect">
            <a:avLst>
              <a:gd name="adj" fmla="val 50000"/>
            </a:avLst>
          </a:prstGeom>
          <a:solidFill>
            <a:srgbClr val="F9E1DE"/>
          </a:solidFill>
          <a:ln w="15875">
            <a:solidFill>
              <a:srgbClr val="C0392B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94360" y="4142232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0</a:t>
            </a:r>
            <a:endParaRPr lang="ru-RU" sz="1900" dirty="0"/>
          </a:p>
        </p:txBody>
      </p:sp>
      <p:sp>
        <p:nvSpPr>
          <p:cNvPr id="20" name="Text 17"/>
          <p:cNvSpPr/>
          <p:nvPr/>
        </p:nvSpPr>
        <p:spPr>
          <a:xfrm>
            <a:off x="2103120" y="4142232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нет</a:t>
            </a:r>
            <a:endParaRPr lang="ru-RU" sz="1800" dirty="0"/>
          </a:p>
        </p:txBody>
      </p:sp>
      <p:sp>
        <p:nvSpPr>
          <p:cNvPr id="21" name="Shape 18"/>
          <p:cNvSpPr/>
          <p:nvPr/>
        </p:nvSpPr>
        <p:spPr>
          <a:xfrm>
            <a:off x="548640" y="4846320"/>
            <a:ext cx="5394960" cy="777240"/>
          </a:xfrm>
          <a:prstGeom prst="roundRect">
            <a:avLst>
              <a:gd name="adj" fmla="val 14118"/>
            </a:avLst>
          </a:prstGeom>
          <a:solidFill>
            <a:srgbClr val="EE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85800" y="4919472"/>
            <a:ext cx="5120640" cy="6309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биквадратное уравнение может иметь </a:t>
            </a:r>
            <a:r>
              <a:rPr lang="ru-RU" sz="1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 1, 2, 3 или 4 корня</a:t>
            </a:r>
            <a:endParaRPr lang="ru-RU" sz="1800" dirty="0"/>
          </a:p>
        </p:txBody>
      </p:sp>
      <p:sp>
        <p:nvSpPr>
          <p:cNvPr id="23" name="Shape 20"/>
          <p:cNvSpPr/>
          <p:nvPr/>
        </p:nvSpPr>
        <p:spPr>
          <a:xfrm>
            <a:off x="7189470" y="1783080"/>
            <a:ext cx="91" cy="17830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903845" y="1783080"/>
            <a:ext cx="91" cy="17830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8618220" y="1783080"/>
            <a:ext cx="91" cy="17830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9332595" y="1783080"/>
            <a:ext cx="91" cy="17830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10046970" y="1783080"/>
            <a:ext cx="91" cy="17830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903720" y="3303083"/>
            <a:ext cx="3429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903720" y="3010774"/>
            <a:ext cx="3429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903720" y="2718466"/>
            <a:ext cx="3429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6903720" y="2426158"/>
            <a:ext cx="3429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903720" y="2133850"/>
            <a:ext cx="3429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6903720" y="1841542"/>
            <a:ext cx="342900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6903720" y="3010774"/>
            <a:ext cx="361188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35" name="Shape 32"/>
          <p:cNvSpPr/>
          <p:nvPr/>
        </p:nvSpPr>
        <p:spPr>
          <a:xfrm>
            <a:off x="8618220" y="1600200"/>
            <a:ext cx="91" cy="196596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36" name="Text 33"/>
          <p:cNvSpPr/>
          <p:nvPr/>
        </p:nvSpPr>
        <p:spPr>
          <a:xfrm>
            <a:off x="10213848" y="306563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600" dirty="0"/>
          </a:p>
        </p:txBody>
      </p:sp>
      <p:sp>
        <p:nvSpPr>
          <p:cNvPr id="37" name="Text 34"/>
          <p:cNvSpPr/>
          <p:nvPr/>
        </p:nvSpPr>
        <p:spPr>
          <a:xfrm>
            <a:off x="8609076" y="147218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1600" dirty="0"/>
          </a:p>
        </p:txBody>
      </p:sp>
      <p:sp>
        <p:nvSpPr>
          <p:cNvPr id="38" name="Shape 35"/>
          <p:cNvSpPr/>
          <p:nvPr/>
        </p:nvSpPr>
        <p:spPr>
          <a:xfrm>
            <a:off x="7475220" y="2965054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7027164" y="307478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−√</a:t>
            </a:r>
            <a:r>
              <a:rPr lang="ru-RU" sz="14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endParaRPr lang="ru-RU" sz="1400" dirty="0"/>
          </a:p>
        </p:txBody>
      </p:sp>
      <p:sp>
        <p:nvSpPr>
          <p:cNvPr id="40" name="Shape 37"/>
          <p:cNvSpPr/>
          <p:nvPr/>
        </p:nvSpPr>
        <p:spPr>
          <a:xfrm>
            <a:off x="9761220" y="2965054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9532620" y="307478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√</a:t>
            </a:r>
            <a:r>
              <a:rPr lang="ru-RU" sz="14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endParaRPr lang="ru-RU" sz="1400" dirty="0"/>
          </a:p>
        </p:txBody>
      </p:sp>
      <p:sp>
        <p:nvSpPr>
          <p:cNvPr id="42" name="Text 39"/>
          <p:cNvSpPr/>
          <p:nvPr/>
        </p:nvSpPr>
        <p:spPr>
          <a:xfrm>
            <a:off x="8334756" y="305649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</a:t>
            </a:r>
            <a:endParaRPr lang="ru-RU" sz="1400" dirty="0"/>
          </a:p>
        </p:txBody>
      </p:sp>
      <p:sp>
        <p:nvSpPr>
          <p:cNvPr id="43" name="Shape 40"/>
          <p:cNvSpPr/>
          <p:nvPr/>
        </p:nvSpPr>
        <p:spPr>
          <a:xfrm>
            <a:off x="6903720" y="2262465"/>
            <a:ext cx="3429000" cy="91"/>
          </a:xfrm>
          <a:prstGeom prst="line">
            <a:avLst/>
          </a:prstGeom>
          <a:noFill/>
          <a:ln w="22225">
            <a:solidFill>
              <a:srgbClr val="2E7D32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6903720" y="3434621"/>
            <a:ext cx="3429000" cy="91"/>
          </a:xfrm>
          <a:prstGeom prst="line">
            <a:avLst/>
          </a:prstGeom>
          <a:noFill/>
          <a:ln w="22225">
            <a:solidFill>
              <a:srgbClr val="C0392B"/>
            </a:solidFill>
            <a:prstDash val="dash"/>
          </a:ln>
        </p:spPr>
      </p:sp>
      <p:sp>
        <p:nvSpPr>
          <p:cNvPr id="45" name="Shape 42"/>
          <p:cNvSpPr/>
          <p:nvPr/>
        </p:nvSpPr>
        <p:spPr>
          <a:xfrm>
            <a:off x="7154211" y="1783080"/>
            <a:ext cx="2928018" cy="1227694"/>
          </a:xfrm>
          <a:custGeom>
            <a:avLst/>
            <a:gdLst/>
            <a:ahLst/>
            <a:cxnLst/>
            <a:rect l="l" t="t" r="r" b="b"/>
            <a:pathLst>
              <a:path w="2928018" h="1227694">
                <a:moveTo>
                  <a:pt x="0" y="0"/>
                </a:moveTo>
                <a:lnTo>
                  <a:pt x="6684" y="11225"/>
                </a:lnTo>
                <a:lnTo>
                  <a:pt x="23829" y="39679"/>
                </a:lnTo>
                <a:lnTo>
                  <a:pt x="40974" y="67797"/>
                </a:lnTo>
                <a:lnTo>
                  <a:pt x="58119" y="95578"/>
                </a:lnTo>
                <a:lnTo>
                  <a:pt x="75264" y="123022"/>
                </a:lnTo>
                <a:lnTo>
                  <a:pt x="92409" y="150129"/>
                </a:lnTo>
                <a:lnTo>
                  <a:pt x="109554" y="176900"/>
                </a:lnTo>
                <a:lnTo>
                  <a:pt x="126699" y="203334"/>
                </a:lnTo>
                <a:lnTo>
                  <a:pt x="143844" y="229432"/>
                </a:lnTo>
                <a:lnTo>
                  <a:pt x="160989" y="255192"/>
                </a:lnTo>
                <a:lnTo>
                  <a:pt x="178134" y="280616"/>
                </a:lnTo>
                <a:lnTo>
                  <a:pt x="195279" y="305703"/>
                </a:lnTo>
                <a:lnTo>
                  <a:pt x="212424" y="330453"/>
                </a:lnTo>
                <a:lnTo>
                  <a:pt x="229569" y="354867"/>
                </a:lnTo>
                <a:lnTo>
                  <a:pt x="246714" y="378944"/>
                </a:lnTo>
                <a:lnTo>
                  <a:pt x="263859" y="402684"/>
                </a:lnTo>
                <a:lnTo>
                  <a:pt x="281004" y="426087"/>
                </a:lnTo>
                <a:lnTo>
                  <a:pt x="298149" y="449154"/>
                </a:lnTo>
                <a:lnTo>
                  <a:pt x="315294" y="471884"/>
                </a:lnTo>
                <a:lnTo>
                  <a:pt x="332439" y="494277"/>
                </a:lnTo>
                <a:lnTo>
                  <a:pt x="349584" y="516333"/>
                </a:lnTo>
                <a:lnTo>
                  <a:pt x="366729" y="538053"/>
                </a:lnTo>
                <a:lnTo>
                  <a:pt x="383874" y="559436"/>
                </a:lnTo>
                <a:lnTo>
                  <a:pt x="401019" y="580482"/>
                </a:lnTo>
                <a:lnTo>
                  <a:pt x="418164" y="601191"/>
                </a:lnTo>
                <a:lnTo>
                  <a:pt x="435309" y="621564"/>
                </a:lnTo>
                <a:lnTo>
                  <a:pt x="452454" y="641600"/>
                </a:lnTo>
                <a:lnTo>
                  <a:pt x="469599" y="661299"/>
                </a:lnTo>
                <a:lnTo>
                  <a:pt x="486744" y="680662"/>
                </a:lnTo>
                <a:lnTo>
                  <a:pt x="503889" y="699688"/>
                </a:lnTo>
                <a:lnTo>
                  <a:pt x="521034" y="718377"/>
                </a:lnTo>
                <a:lnTo>
                  <a:pt x="538179" y="736729"/>
                </a:lnTo>
                <a:lnTo>
                  <a:pt x="555324" y="754744"/>
                </a:lnTo>
                <a:lnTo>
                  <a:pt x="572469" y="772423"/>
                </a:lnTo>
                <a:lnTo>
                  <a:pt x="589614" y="789765"/>
                </a:lnTo>
                <a:lnTo>
                  <a:pt x="606759" y="806771"/>
                </a:lnTo>
                <a:lnTo>
                  <a:pt x="623904" y="823439"/>
                </a:lnTo>
                <a:lnTo>
                  <a:pt x="641049" y="839771"/>
                </a:lnTo>
                <a:lnTo>
                  <a:pt x="658194" y="855766"/>
                </a:lnTo>
                <a:lnTo>
                  <a:pt x="675339" y="871425"/>
                </a:lnTo>
                <a:lnTo>
                  <a:pt x="692484" y="886746"/>
                </a:lnTo>
                <a:lnTo>
                  <a:pt x="709629" y="901731"/>
                </a:lnTo>
                <a:lnTo>
                  <a:pt x="726774" y="916379"/>
                </a:lnTo>
                <a:lnTo>
                  <a:pt x="743919" y="930691"/>
                </a:lnTo>
                <a:lnTo>
                  <a:pt x="761064" y="944665"/>
                </a:lnTo>
                <a:lnTo>
                  <a:pt x="778209" y="958303"/>
                </a:lnTo>
                <a:lnTo>
                  <a:pt x="795354" y="971604"/>
                </a:lnTo>
                <a:lnTo>
                  <a:pt x="812499" y="984569"/>
                </a:lnTo>
                <a:lnTo>
                  <a:pt x="829644" y="997197"/>
                </a:lnTo>
                <a:lnTo>
                  <a:pt x="846789" y="1009488"/>
                </a:lnTo>
                <a:lnTo>
                  <a:pt x="863934" y="1021442"/>
                </a:lnTo>
                <a:lnTo>
                  <a:pt x="881079" y="1033059"/>
                </a:lnTo>
                <a:lnTo>
                  <a:pt x="898224" y="1044340"/>
                </a:lnTo>
                <a:lnTo>
                  <a:pt x="915369" y="1055284"/>
                </a:lnTo>
                <a:lnTo>
                  <a:pt x="932514" y="1065891"/>
                </a:lnTo>
                <a:lnTo>
                  <a:pt x="949659" y="1076162"/>
                </a:lnTo>
                <a:lnTo>
                  <a:pt x="966804" y="1086096"/>
                </a:lnTo>
                <a:lnTo>
                  <a:pt x="983949" y="1095693"/>
                </a:lnTo>
                <a:lnTo>
                  <a:pt x="1001094" y="1104953"/>
                </a:lnTo>
                <a:lnTo>
                  <a:pt x="1018239" y="1113877"/>
                </a:lnTo>
                <a:lnTo>
                  <a:pt x="1035384" y="1122463"/>
                </a:lnTo>
                <a:lnTo>
                  <a:pt x="1052529" y="1130714"/>
                </a:lnTo>
                <a:lnTo>
                  <a:pt x="1069674" y="1138627"/>
                </a:lnTo>
                <a:lnTo>
                  <a:pt x="1086819" y="1146204"/>
                </a:lnTo>
                <a:lnTo>
                  <a:pt x="1103964" y="1153443"/>
                </a:lnTo>
                <a:lnTo>
                  <a:pt x="1121109" y="1160347"/>
                </a:lnTo>
                <a:lnTo>
                  <a:pt x="1138254" y="1166913"/>
                </a:lnTo>
                <a:lnTo>
                  <a:pt x="1155399" y="1173143"/>
                </a:lnTo>
                <a:lnTo>
                  <a:pt x="1172544" y="1179036"/>
                </a:lnTo>
                <a:lnTo>
                  <a:pt x="1189689" y="1184592"/>
                </a:lnTo>
                <a:lnTo>
                  <a:pt x="1206834" y="1189811"/>
                </a:lnTo>
                <a:lnTo>
                  <a:pt x="1223979" y="1194694"/>
                </a:lnTo>
                <a:lnTo>
                  <a:pt x="1241124" y="1199240"/>
                </a:lnTo>
                <a:lnTo>
                  <a:pt x="1258269" y="1203449"/>
                </a:lnTo>
                <a:lnTo>
                  <a:pt x="1275414" y="1207322"/>
                </a:lnTo>
                <a:lnTo>
                  <a:pt x="1292559" y="1210857"/>
                </a:lnTo>
                <a:lnTo>
                  <a:pt x="1309704" y="1214056"/>
                </a:lnTo>
                <a:lnTo>
                  <a:pt x="1326849" y="1216919"/>
                </a:lnTo>
                <a:lnTo>
                  <a:pt x="1343994" y="1219444"/>
                </a:lnTo>
                <a:lnTo>
                  <a:pt x="1361139" y="1221633"/>
                </a:lnTo>
                <a:lnTo>
                  <a:pt x="1378284" y="1223485"/>
                </a:lnTo>
                <a:lnTo>
                  <a:pt x="1395429" y="1225001"/>
                </a:lnTo>
                <a:lnTo>
                  <a:pt x="1412574" y="1226179"/>
                </a:lnTo>
                <a:lnTo>
                  <a:pt x="1429719" y="1227021"/>
                </a:lnTo>
                <a:lnTo>
                  <a:pt x="1446864" y="1227526"/>
                </a:lnTo>
                <a:lnTo>
                  <a:pt x="1464009" y="1227694"/>
                </a:lnTo>
                <a:lnTo>
                  <a:pt x="1481154" y="1227526"/>
                </a:lnTo>
                <a:lnTo>
                  <a:pt x="1498299" y="1227021"/>
                </a:lnTo>
                <a:lnTo>
                  <a:pt x="1515444" y="1226179"/>
                </a:lnTo>
                <a:lnTo>
                  <a:pt x="1532589" y="1225001"/>
                </a:lnTo>
                <a:lnTo>
                  <a:pt x="1549734" y="1223485"/>
                </a:lnTo>
                <a:lnTo>
                  <a:pt x="1566879" y="1221633"/>
                </a:lnTo>
                <a:lnTo>
                  <a:pt x="1584024" y="1219444"/>
                </a:lnTo>
                <a:lnTo>
                  <a:pt x="1601169" y="1216919"/>
                </a:lnTo>
                <a:lnTo>
                  <a:pt x="1618314" y="1214056"/>
                </a:lnTo>
                <a:lnTo>
                  <a:pt x="1635459" y="1210857"/>
                </a:lnTo>
                <a:lnTo>
                  <a:pt x="1652604" y="1207322"/>
                </a:lnTo>
                <a:lnTo>
                  <a:pt x="1669749" y="1203449"/>
                </a:lnTo>
                <a:lnTo>
                  <a:pt x="1686894" y="1199240"/>
                </a:lnTo>
                <a:lnTo>
                  <a:pt x="1704039" y="1194694"/>
                </a:lnTo>
                <a:lnTo>
                  <a:pt x="1721184" y="1189811"/>
                </a:lnTo>
                <a:lnTo>
                  <a:pt x="1738329" y="1184592"/>
                </a:lnTo>
                <a:lnTo>
                  <a:pt x="1755474" y="1179036"/>
                </a:lnTo>
                <a:lnTo>
                  <a:pt x="1772619" y="1173143"/>
                </a:lnTo>
                <a:lnTo>
                  <a:pt x="1789764" y="1166913"/>
                </a:lnTo>
                <a:lnTo>
                  <a:pt x="1806909" y="1160347"/>
                </a:lnTo>
                <a:lnTo>
                  <a:pt x="1824054" y="1153443"/>
                </a:lnTo>
                <a:lnTo>
                  <a:pt x="1841199" y="1146204"/>
                </a:lnTo>
                <a:lnTo>
                  <a:pt x="1858344" y="1138627"/>
                </a:lnTo>
                <a:lnTo>
                  <a:pt x="1875489" y="1130714"/>
                </a:lnTo>
                <a:lnTo>
                  <a:pt x="1892634" y="1122463"/>
                </a:lnTo>
                <a:lnTo>
                  <a:pt x="1909779" y="1113877"/>
                </a:lnTo>
                <a:lnTo>
                  <a:pt x="1926924" y="1104953"/>
                </a:lnTo>
                <a:lnTo>
                  <a:pt x="1944069" y="1095693"/>
                </a:lnTo>
                <a:lnTo>
                  <a:pt x="1961214" y="1086096"/>
                </a:lnTo>
                <a:lnTo>
                  <a:pt x="1978359" y="1076162"/>
                </a:lnTo>
                <a:lnTo>
                  <a:pt x="1995504" y="1065891"/>
                </a:lnTo>
                <a:lnTo>
                  <a:pt x="2012649" y="1055284"/>
                </a:lnTo>
                <a:lnTo>
                  <a:pt x="2029794" y="1044340"/>
                </a:lnTo>
                <a:lnTo>
                  <a:pt x="2046939" y="1033059"/>
                </a:lnTo>
                <a:lnTo>
                  <a:pt x="2064084" y="1021442"/>
                </a:lnTo>
                <a:lnTo>
                  <a:pt x="2081229" y="1009488"/>
                </a:lnTo>
                <a:lnTo>
                  <a:pt x="2098374" y="997197"/>
                </a:lnTo>
                <a:lnTo>
                  <a:pt x="2115519" y="984569"/>
                </a:lnTo>
                <a:lnTo>
                  <a:pt x="2132664" y="971604"/>
                </a:lnTo>
                <a:lnTo>
                  <a:pt x="2149809" y="958303"/>
                </a:lnTo>
                <a:lnTo>
                  <a:pt x="2166954" y="944665"/>
                </a:lnTo>
                <a:lnTo>
                  <a:pt x="2184099" y="930691"/>
                </a:lnTo>
                <a:lnTo>
                  <a:pt x="2201244" y="916379"/>
                </a:lnTo>
                <a:lnTo>
                  <a:pt x="2218389" y="901731"/>
                </a:lnTo>
                <a:lnTo>
                  <a:pt x="2235534" y="886746"/>
                </a:lnTo>
                <a:lnTo>
                  <a:pt x="2252679" y="871425"/>
                </a:lnTo>
                <a:lnTo>
                  <a:pt x="2269824" y="855766"/>
                </a:lnTo>
                <a:lnTo>
                  <a:pt x="2286969" y="839771"/>
                </a:lnTo>
                <a:lnTo>
                  <a:pt x="2304114" y="823439"/>
                </a:lnTo>
                <a:lnTo>
                  <a:pt x="2321259" y="806771"/>
                </a:lnTo>
                <a:lnTo>
                  <a:pt x="2338404" y="789765"/>
                </a:lnTo>
                <a:lnTo>
                  <a:pt x="2355549" y="772423"/>
                </a:lnTo>
                <a:lnTo>
                  <a:pt x="2372694" y="754744"/>
                </a:lnTo>
                <a:lnTo>
                  <a:pt x="2389839" y="736729"/>
                </a:lnTo>
                <a:lnTo>
                  <a:pt x="2406984" y="718377"/>
                </a:lnTo>
                <a:lnTo>
                  <a:pt x="2424129" y="699688"/>
                </a:lnTo>
                <a:lnTo>
                  <a:pt x="2441274" y="680662"/>
                </a:lnTo>
                <a:lnTo>
                  <a:pt x="2458419" y="661299"/>
                </a:lnTo>
                <a:lnTo>
                  <a:pt x="2475564" y="641600"/>
                </a:lnTo>
                <a:lnTo>
                  <a:pt x="2492709" y="621564"/>
                </a:lnTo>
                <a:lnTo>
                  <a:pt x="2509854" y="601191"/>
                </a:lnTo>
                <a:lnTo>
                  <a:pt x="2526999" y="580482"/>
                </a:lnTo>
                <a:lnTo>
                  <a:pt x="2544144" y="559436"/>
                </a:lnTo>
                <a:lnTo>
                  <a:pt x="2561289" y="538053"/>
                </a:lnTo>
                <a:lnTo>
                  <a:pt x="2578434" y="516333"/>
                </a:lnTo>
                <a:lnTo>
                  <a:pt x="2595579" y="494277"/>
                </a:lnTo>
                <a:lnTo>
                  <a:pt x="2612724" y="471884"/>
                </a:lnTo>
                <a:lnTo>
                  <a:pt x="2629869" y="449154"/>
                </a:lnTo>
                <a:lnTo>
                  <a:pt x="2647014" y="426087"/>
                </a:lnTo>
                <a:lnTo>
                  <a:pt x="2664159" y="402684"/>
                </a:lnTo>
                <a:lnTo>
                  <a:pt x="2681304" y="378944"/>
                </a:lnTo>
                <a:lnTo>
                  <a:pt x="2698449" y="354867"/>
                </a:lnTo>
                <a:lnTo>
                  <a:pt x="2715594" y="330453"/>
                </a:lnTo>
                <a:lnTo>
                  <a:pt x="2732739" y="305703"/>
                </a:lnTo>
                <a:lnTo>
                  <a:pt x="2749884" y="280616"/>
                </a:lnTo>
                <a:lnTo>
                  <a:pt x="2767029" y="255192"/>
                </a:lnTo>
                <a:lnTo>
                  <a:pt x="2784174" y="229432"/>
                </a:lnTo>
                <a:lnTo>
                  <a:pt x="2801319" y="203334"/>
                </a:lnTo>
                <a:lnTo>
                  <a:pt x="2818464" y="176900"/>
                </a:lnTo>
                <a:lnTo>
                  <a:pt x="2835609" y="150129"/>
                </a:lnTo>
                <a:lnTo>
                  <a:pt x="2852754" y="123022"/>
                </a:lnTo>
                <a:lnTo>
                  <a:pt x="2869899" y="95578"/>
                </a:lnTo>
                <a:lnTo>
                  <a:pt x="2887044" y="67797"/>
                </a:lnTo>
                <a:lnTo>
                  <a:pt x="2904189" y="39679"/>
                </a:lnTo>
                <a:lnTo>
                  <a:pt x="2921334" y="11225"/>
                </a:lnTo>
                <a:lnTo>
                  <a:pt x="2928018" y="0"/>
                </a:lnTo>
              </a:path>
            </a:pathLst>
          </a:custGeom>
          <a:ln w="38100">
            <a:solidFill>
              <a:srgbClr val="1F4E79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7475220" y="2262465"/>
            <a:ext cx="91" cy="748309"/>
          </a:xfrm>
          <a:prstGeom prst="line">
            <a:avLst/>
          </a:prstGeom>
          <a:noFill/>
          <a:ln w="12700">
            <a:solidFill>
              <a:srgbClr val="2E7D32"/>
            </a:solidFill>
            <a:prstDash val="sysDot"/>
          </a:ln>
        </p:spPr>
      </p:sp>
      <p:sp>
        <p:nvSpPr>
          <p:cNvPr id="47" name="Shape 44"/>
          <p:cNvSpPr/>
          <p:nvPr/>
        </p:nvSpPr>
        <p:spPr>
          <a:xfrm>
            <a:off x="7411212" y="2198457"/>
            <a:ext cx="128016" cy="128016"/>
          </a:xfrm>
          <a:prstGeom prst="ellipse">
            <a:avLst/>
          </a:prstGeom>
          <a:solidFill>
            <a:srgbClr val="2E7D32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9761220" y="2262465"/>
            <a:ext cx="91" cy="748309"/>
          </a:xfrm>
          <a:prstGeom prst="line">
            <a:avLst/>
          </a:prstGeom>
          <a:noFill/>
          <a:ln w="12700">
            <a:solidFill>
              <a:srgbClr val="2E7D32"/>
            </a:solidFill>
            <a:prstDash val="sysDot"/>
          </a:ln>
        </p:spPr>
      </p:sp>
      <p:sp>
        <p:nvSpPr>
          <p:cNvPr id="49" name="Shape 46"/>
          <p:cNvSpPr/>
          <p:nvPr/>
        </p:nvSpPr>
        <p:spPr>
          <a:xfrm>
            <a:off x="9697212" y="2198457"/>
            <a:ext cx="128016" cy="128016"/>
          </a:xfrm>
          <a:prstGeom prst="ellipse">
            <a:avLst/>
          </a:prstGeom>
          <a:solidFill>
            <a:srgbClr val="2E7D32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8545068" y="2937622"/>
            <a:ext cx="146304" cy="146304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10680192" y="2125305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b="1" i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600" b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endParaRPr lang="ru-RU" sz="1600" dirty="0"/>
          </a:p>
        </p:txBody>
      </p:sp>
      <p:sp>
        <p:nvSpPr>
          <p:cNvPr id="52" name="Text 49"/>
          <p:cNvSpPr/>
          <p:nvPr/>
        </p:nvSpPr>
        <p:spPr>
          <a:xfrm>
            <a:off x="10680192" y="276388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b="1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6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endParaRPr lang="ru-RU" sz="1600" dirty="0"/>
          </a:p>
        </p:txBody>
      </p:sp>
      <p:sp>
        <p:nvSpPr>
          <p:cNvPr id="53" name="Text 50"/>
          <p:cNvSpPr/>
          <p:nvPr/>
        </p:nvSpPr>
        <p:spPr>
          <a:xfrm>
            <a:off x="10680192" y="3297461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b="1" i="1" dirty="0">
                <a:solidFill>
                  <a:srgbClr val="C0392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600" b="1" dirty="0">
                <a:solidFill>
                  <a:srgbClr val="C0392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0</a:t>
            </a:r>
            <a:endParaRPr lang="ru-RU" sz="1600" dirty="0"/>
          </a:p>
        </p:txBody>
      </p:sp>
      <p:sp>
        <p:nvSpPr>
          <p:cNvPr id="54" name="Text 51"/>
          <p:cNvSpPr/>
          <p:nvPr/>
        </p:nvSpPr>
        <p:spPr>
          <a:xfrm>
            <a:off x="8839676" y="1731739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5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5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500" b="1" baseline="3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500" dirty="0"/>
          </a:p>
        </p:txBody>
      </p:sp>
      <p:sp>
        <p:nvSpPr>
          <p:cNvPr id="55" name="Text 52"/>
          <p:cNvSpPr/>
          <p:nvPr/>
        </p:nvSpPr>
        <p:spPr>
          <a:xfrm>
            <a:off x="6263640" y="3849624"/>
            <a:ext cx="5376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</a:t>
            </a:r>
            <a:r>
              <a:rPr lang="ru-RU" sz="18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  <a:r>
              <a:rPr lang="ru-RU" sz="19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9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9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− 17</a:t>
            </a:r>
            <a:r>
              <a:rPr lang="ru-RU" sz="19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 = 0</a:t>
            </a:r>
            <a:endParaRPr lang="ru-RU" sz="1800" dirty="0"/>
          </a:p>
        </p:txBody>
      </p:sp>
      <p:sp>
        <p:nvSpPr>
          <p:cNvPr id="56" name="Text 53"/>
          <p:cNvSpPr/>
          <p:nvPr/>
        </p:nvSpPr>
        <p:spPr>
          <a:xfrm>
            <a:off x="6336792" y="4224528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− 17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</a:t>
            </a:r>
            <a:endParaRPr lang="ru-RU" sz="1900" dirty="0"/>
          </a:p>
        </p:txBody>
      </p:sp>
      <p:sp>
        <p:nvSpPr>
          <p:cNvPr id="57" name="Text 54"/>
          <p:cNvSpPr/>
          <p:nvPr/>
        </p:nvSpPr>
        <p:spPr>
          <a:xfrm>
            <a:off x="8229600" y="4224528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0</a:t>
            </a:r>
            <a:endParaRPr lang="ru-RU" sz="1900" dirty="0"/>
          </a:p>
        </p:txBody>
      </p:sp>
      <p:sp>
        <p:nvSpPr>
          <p:cNvPr id="58" name="Text 55"/>
          <p:cNvSpPr/>
          <p:nvPr/>
        </p:nvSpPr>
        <p:spPr>
          <a:xfrm>
            <a:off x="6336792" y="457200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endParaRPr lang="ru-RU" sz="1900" dirty="0"/>
          </a:p>
        </p:txBody>
      </p:sp>
      <p:sp>
        <p:nvSpPr>
          <p:cNvPr id="59" name="Text 56"/>
          <p:cNvSpPr/>
          <p:nvPr/>
        </p:nvSpPr>
        <p:spPr>
          <a:xfrm>
            <a:off x="8229600" y="4572000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289 − 64 = 225</a:t>
            </a:r>
            <a:endParaRPr lang="ru-RU" sz="1900" dirty="0"/>
          </a:p>
        </p:txBody>
      </p:sp>
      <p:sp>
        <p:nvSpPr>
          <p:cNvPr id="60" name="Text 57"/>
          <p:cNvSpPr/>
          <p:nvPr/>
        </p:nvSpPr>
        <p:spPr>
          <a:xfrm>
            <a:off x="6336792" y="4919472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endParaRPr lang="ru-RU" sz="1900" dirty="0"/>
          </a:p>
        </p:txBody>
      </p:sp>
      <p:sp>
        <p:nvSpPr>
          <p:cNvPr id="61" name="Text 58"/>
          <p:cNvSpPr/>
          <p:nvPr/>
        </p:nvSpPr>
        <p:spPr>
          <a:xfrm>
            <a:off x="8229600" y="4919472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9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или  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4</a:t>
            </a:r>
            <a:endParaRPr lang="ru-RU" sz="1900" dirty="0"/>
          </a:p>
        </p:txBody>
      </p:sp>
      <p:sp>
        <p:nvSpPr>
          <p:cNvPr id="62" name="Text 59"/>
          <p:cNvSpPr/>
          <p:nvPr/>
        </p:nvSpPr>
        <p:spPr>
          <a:xfrm>
            <a:off x="6336792" y="5266944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900" dirty="0"/>
          </a:p>
        </p:txBody>
      </p:sp>
      <p:sp>
        <p:nvSpPr>
          <p:cNvPr id="63" name="Text 60"/>
          <p:cNvSpPr/>
          <p:nvPr/>
        </p:nvSpPr>
        <p:spPr>
          <a:xfrm>
            <a:off x="8229600" y="5266944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9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или  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4</a:t>
            </a:r>
            <a:endParaRPr lang="ru-RU" sz="1900" dirty="0"/>
          </a:p>
        </p:txBody>
      </p:sp>
      <p:sp>
        <p:nvSpPr>
          <p:cNvPr id="64" name="Shape 61"/>
          <p:cNvSpPr/>
          <p:nvPr/>
        </p:nvSpPr>
        <p:spPr>
          <a:xfrm>
            <a:off x="6263640" y="5669280"/>
            <a:ext cx="5376672" cy="502920"/>
          </a:xfrm>
          <a:prstGeom prst="roundRect">
            <a:avLst>
              <a:gd name="adj" fmla="val 21818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6400800" y="5742432"/>
            <a:ext cx="5102352" cy="3566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корня: </a:t>
            </a:r>
            <a:r>
              <a:rPr lang="ru-RU" sz="2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−2</a:t>
            </a:r>
            <a:r>
              <a:rPr lang="ru-RU" sz="1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r>
              <a:rPr lang="ru-RU" sz="2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−0,5</a:t>
            </a:r>
            <a:r>
              <a:rPr lang="ru-RU" sz="1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r>
              <a:rPr lang="ru-RU" sz="2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0,5</a:t>
            </a:r>
            <a:r>
              <a:rPr lang="ru-RU" sz="1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2</a:t>
            </a:r>
            <a:endParaRPr lang="ru-RU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переменной в уравнениях особого вида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3 «Уравнения и неравенства с одной переменной» · тема № 3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481328"/>
            <a:ext cx="3575304" cy="4690872"/>
          </a:xfrm>
          <a:prstGeom prst="roundRect">
            <a:avLst>
              <a:gd name="adj" fmla="val 3069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58368" y="1572768"/>
            <a:ext cx="3355848" cy="640080"/>
          </a:xfrm>
          <a:prstGeom prst="roundRect">
            <a:avLst>
              <a:gd name="adj" fmla="val 42857"/>
            </a:avLst>
          </a:prstGeom>
          <a:solidFill>
            <a:srgbClr val="1F4E79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04088" y="1600200"/>
            <a:ext cx="326440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</a:t>
            </a:r>
            <a:endParaRPr lang="ru-RU" sz="1500" dirty="0"/>
          </a:p>
          <a:p>
            <a:pPr algn="ctr" indent="0" marL="0">
              <a:buNone/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 множителей</a:t>
            </a:r>
            <a:endParaRPr lang="ru-RU" sz="1500" dirty="0"/>
          </a:p>
        </p:txBody>
      </p:sp>
      <p:sp>
        <p:nvSpPr>
          <p:cNvPr id="12" name="Text 9"/>
          <p:cNvSpPr/>
          <p:nvPr/>
        </p:nvSpPr>
        <p:spPr>
          <a:xfrm>
            <a:off x="621792" y="2286000"/>
            <a:ext cx="3429000" cy="38404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+ 1)(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+ 2)(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+ 3)(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+ 4) = 24</a:t>
            </a:r>
            <a:endParaRPr lang="ru-RU" sz="1800" dirty="0"/>
          </a:p>
        </p:txBody>
      </p:sp>
      <p:sp>
        <p:nvSpPr>
          <p:cNvPr id="13" name="Text 10"/>
          <p:cNvSpPr/>
          <p:nvPr/>
        </p:nvSpPr>
        <p:spPr>
          <a:xfrm>
            <a:off x="621792" y="2670048"/>
            <a:ext cx="3429000" cy="45720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множитель — с четвёртым, второй — с третьим:</a:t>
            </a:r>
            <a:endParaRPr lang="ru-RU" sz="1300" dirty="0"/>
          </a:p>
        </p:txBody>
      </p:sp>
      <p:sp>
        <p:nvSpPr>
          <p:cNvPr id="14" name="Text 11"/>
          <p:cNvSpPr/>
          <p:nvPr/>
        </p:nvSpPr>
        <p:spPr>
          <a:xfrm>
            <a:off x="621792" y="3127248"/>
            <a:ext cx="3429000" cy="38404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+ 5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+ 4)(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+ 5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+ 6) = 24</a:t>
            </a:r>
            <a:endParaRPr lang="ru-RU" sz="1800" dirty="0"/>
          </a:p>
        </p:txBody>
      </p:sp>
      <p:sp>
        <p:nvSpPr>
          <p:cNvPr id="15" name="Text 12"/>
          <p:cNvSpPr/>
          <p:nvPr/>
        </p:nvSpPr>
        <p:spPr>
          <a:xfrm>
            <a:off x="621792" y="3511296"/>
            <a:ext cx="3429000" cy="38404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+ 5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 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+ 4)(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+ 6) = 24</a:t>
            </a:r>
            <a:endParaRPr lang="ru-RU" sz="1800" dirty="0"/>
          </a:p>
        </p:txBody>
      </p:sp>
      <p:sp>
        <p:nvSpPr>
          <p:cNvPr id="16" name="Text 13"/>
          <p:cNvSpPr/>
          <p:nvPr/>
        </p:nvSpPr>
        <p:spPr>
          <a:xfrm>
            <a:off x="621792" y="3895344"/>
            <a:ext cx="3429000" cy="38404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+ 10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или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−10</a:t>
            </a:r>
            <a:endParaRPr lang="ru-RU" sz="1800" dirty="0"/>
          </a:p>
        </p:txBody>
      </p:sp>
      <p:sp>
        <p:nvSpPr>
          <p:cNvPr id="17" name="Text 14"/>
          <p:cNvSpPr/>
          <p:nvPr/>
        </p:nvSpPr>
        <p:spPr>
          <a:xfrm>
            <a:off x="621792" y="4279392"/>
            <a:ext cx="3429000" cy="38404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+ 5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−5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или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endParaRPr lang="ru-RU" sz="1800" dirty="0"/>
          </a:p>
        </p:txBody>
      </p:sp>
      <p:sp>
        <p:nvSpPr>
          <p:cNvPr id="18" name="Text 15"/>
          <p:cNvSpPr/>
          <p:nvPr/>
        </p:nvSpPr>
        <p:spPr>
          <a:xfrm>
            <a:off x="621792" y="4663440"/>
            <a:ext cx="3429000" cy="56692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+ 5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+ 10 = 0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25 − 40 &lt; 0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корней нет</a:t>
            </a:r>
            <a:endParaRPr lang="ru-RU" sz="1800" dirty="0"/>
          </a:p>
        </p:txBody>
      </p:sp>
      <p:sp>
        <p:nvSpPr>
          <p:cNvPr id="19" name="Shape 16"/>
          <p:cNvSpPr/>
          <p:nvPr/>
        </p:nvSpPr>
        <p:spPr>
          <a:xfrm>
            <a:off x="658368" y="5596128"/>
            <a:ext cx="3355848" cy="475488"/>
          </a:xfrm>
          <a:prstGeom prst="roundRect">
            <a:avLst>
              <a:gd name="adj" fmla="val 23077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95528" y="5669280"/>
            <a:ext cx="3081528" cy="329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корни: </a:t>
            </a: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−5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0</a:t>
            </a:r>
            <a:endParaRPr lang="ru-RU" sz="1700" dirty="0"/>
          </a:p>
        </p:txBody>
      </p:sp>
      <p:sp>
        <p:nvSpPr>
          <p:cNvPr id="21" name="Shape 18"/>
          <p:cNvSpPr/>
          <p:nvPr/>
        </p:nvSpPr>
        <p:spPr>
          <a:xfrm>
            <a:off x="4306824" y="1481328"/>
            <a:ext cx="3575304" cy="4690872"/>
          </a:xfrm>
          <a:prstGeom prst="roundRect">
            <a:avLst>
              <a:gd name="adj" fmla="val 3069"/>
            </a:avLst>
          </a:prstGeom>
          <a:solidFill>
            <a:srgbClr val="FFFFFF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416552" y="1572768"/>
            <a:ext cx="3355848" cy="640080"/>
          </a:xfrm>
          <a:prstGeom prst="roundRect">
            <a:avLst>
              <a:gd name="adj" fmla="val 42857"/>
            </a:avLst>
          </a:prstGeom>
          <a:solidFill>
            <a:srgbClr val="1F4E79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462272" y="1600200"/>
            <a:ext cx="326440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Возвратное</a:t>
            </a:r>
            <a:endParaRPr lang="ru-RU" sz="1500" dirty="0"/>
          </a:p>
          <a:p>
            <a:pPr algn="ctr" indent="0" marL="0">
              <a:buNone/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</a:t>
            </a:r>
            <a:endParaRPr lang="ru-RU" sz="1500" dirty="0"/>
          </a:p>
        </p:txBody>
      </p:sp>
      <p:sp>
        <p:nvSpPr>
          <p:cNvPr id="24" name="Text 21"/>
          <p:cNvSpPr/>
          <p:nvPr/>
        </p:nvSpPr>
        <p:spPr>
          <a:xfrm>
            <a:off x="4379976" y="2286000"/>
            <a:ext cx="3429000" cy="38404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− 5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+ 6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− 5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 = 0</a:t>
            </a:r>
            <a:endParaRPr lang="ru-RU" sz="1800" dirty="0"/>
          </a:p>
        </p:txBody>
      </p:sp>
      <p:sp>
        <p:nvSpPr>
          <p:cNvPr id="25" name="Text 22"/>
          <p:cNvSpPr/>
          <p:nvPr/>
        </p:nvSpPr>
        <p:spPr>
          <a:xfrm>
            <a:off x="4379976" y="2670048"/>
            <a:ext cx="3429000" cy="694944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коэффициенты, равноотстоящие от концов, равны; 0 — не корень ⇒ делим на </a:t>
            </a: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500" baseline="300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300" dirty="0"/>
          </a:p>
        </p:txBody>
      </p:sp>
      <p:sp>
        <p:nvSpPr>
          <p:cNvPr id="26" name="Text 23"/>
          <p:cNvSpPr/>
          <p:nvPr/>
        </p:nvSpPr>
        <p:spPr>
          <a:xfrm>
            <a:off x="4379976" y="3364992"/>
            <a:ext cx="3429000" cy="374904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+ 1/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− 5(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+ 1/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 + 6 = 0</a:t>
            </a:r>
            <a:endParaRPr lang="ru-RU" sz="1800" dirty="0"/>
          </a:p>
        </p:txBody>
      </p:sp>
      <p:sp>
        <p:nvSpPr>
          <p:cNvPr id="27" name="Text 24"/>
          <p:cNvSpPr/>
          <p:nvPr/>
        </p:nvSpPr>
        <p:spPr>
          <a:xfrm>
            <a:off x="4379976" y="3739896"/>
            <a:ext cx="3429000" cy="374904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+ 1/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+ 1/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− 2</a:t>
            </a:r>
            <a:endParaRPr lang="ru-RU" sz="1800" dirty="0"/>
          </a:p>
        </p:txBody>
      </p:sp>
      <p:sp>
        <p:nvSpPr>
          <p:cNvPr id="28" name="Text 25"/>
          <p:cNvSpPr/>
          <p:nvPr/>
        </p:nvSpPr>
        <p:spPr>
          <a:xfrm>
            <a:off x="4379976" y="4114800"/>
            <a:ext cx="3429000" cy="374904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− 5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 = 0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или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4</a:t>
            </a:r>
            <a:endParaRPr lang="ru-RU" sz="1800" dirty="0"/>
          </a:p>
        </p:txBody>
      </p:sp>
      <p:sp>
        <p:nvSpPr>
          <p:cNvPr id="29" name="Text 26"/>
          <p:cNvSpPr/>
          <p:nvPr/>
        </p:nvSpPr>
        <p:spPr>
          <a:xfrm>
            <a:off x="4379976" y="4489704"/>
            <a:ext cx="3429000" cy="374904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 = 0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−3 &lt; 0</a:t>
            </a:r>
            <a:endParaRPr lang="ru-RU" sz="1800" dirty="0"/>
          </a:p>
        </p:txBody>
      </p:sp>
      <p:sp>
        <p:nvSpPr>
          <p:cNvPr id="30" name="Text 27"/>
          <p:cNvSpPr/>
          <p:nvPr/>
        </p:nvSpPr>
        <p:spPr>
          <a:xfrm>
            <a:off x="4379976" y="4864608"/>
            <a:ext cx="3429000" cy="374904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4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 = 0</a:t>
            </a:r>
            <a:endParaRPr lang="ru-RU" sz="1800" dirty="0"/>
          </a:p>
        </p:txBody>
      </p:sp>
      <p:sp>
        <p:nvSpPr>
          <p:cNvPr id="31" name="Shape 28"/>
          <p:cNvSpPr/>
          <p:nvPr/>
        </p:nvSpPr>
        <p:spPr>
          <a:xfrm>
            <a:off x="4416552" y="5596128"/>
            <a:ext cx="3355848" cy="475488"/>
          </a:xfrm>
          <a:prstGeom prst="roundRect">
            <a:avLst>
              <a:gd name="adj" fmla="val 23077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53712" y="5669280"/>
            <a:ext cx="3081528" cy="329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корни: </a:t>
            </a: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2 − √3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 + √3</a:t>
            </a:r>
            <a:endParaRPr lang="ru-RU" sz="1700" dirty="0"/>
          </a:p>
        </p:txBody>
      </p:sp>
      <p:sp>
        <p:nvSpPr>
          <p:cNvPr id="33" name="Shape 30"/>
          <p:cNvSpPr/>
          <p:nvPr/>
        </p:nvSpPr>
        <p:spPr>
          <a:xfrm>
            <a:off x="8065008" y="1481328"/>
            <a:ext cx="3575304" cy="4690872"/>
          </a:xfrm>
          <a:prstGeom prst="roundRect">
            <a:avLst>
              <a:gd name="adj" fmla="val 3069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8174736" y="1572768"/>
            <a:ext cx="3355848" cy="640080"/>
          </a:xfrm>
          <a:prstGeom prst="roundRect">
            <a:avLst>
              <a:gd name="adj" fmla="val 42857"/>
            </a:avLst>
          </a:prstGeom>
          <a:solidFill>
            <a:srgbClr val="1F4E79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8220456" y="1600200"/>
            <a:ext cx="326440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Симметричная</a:t>
            </a:r>
            <a:endParaRPr lang="ru-RU" sz="1500" dirty="0"/>
          </a:p>
          <a:p>
            <a:pPr algn="ctr" indent="0" marL="0">
              <a:buNone/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</a:t>
            </a:r>
            <a:endParaRPr lang="ru-RU" sz="1500" dirty="0"/>
          </a:p>
        </p:txBody>
      </p:sp>
      <p:sp>
        <p:nvSpPr>
          <p:cNvPr id="36" name="Text 33"/>
          <p:cNvSpPr/>
          <p:nvPr/>
        </p:nvSpPr>
        <p:spPr>
          <a:xfrm>
            <a:off x="8138160" y="2286000"/>
            <a:ext cx="3429000" cy="38404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(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− 3)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82</a:t>
            </a:r>
            <a:endParaRPr lang="ru-RU" sz="1800" dirty="0"/>
          </a:p>
        </p:txBody>
      </p:sp>
      <p:sp>
        <p:nvSpPr>
          <p:cNvPr id="37" name="Text 34"/>
          <p:cNvSpPr/>
          <p:nvPr/>
        </p:nvSpPr>
        <p:spPr>
          <a:xfrm>
            <a:off x="8138160" y="2670048"/>
            <a:ext cx="3429000" cy="36576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 замена </a:t>
            </a: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5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− 2 = </a:t>
            </a: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300" dirty="0"/>
          </a:p>
        </p:txBody>
      </p:sp>
      <p:sp>
        <p:nvSpPr>
          <p:cNvPr id="38" name="Text 35"/>
          <p:cNvSpPr/>
          <p:nvPr/>
        </p:nvSpPr>
        <p:spPr>
          <a:xfrm>
            <a:off x="8138160" y="3035808"/>
            <a:ext cx="3429000" cy="38404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+ 1)</a:t>
            </a:r>
            <a:r>
              <a:rPr lang="ru-RU" sz="17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(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</a:t>
            </a:r>
            <a:r>
              <a:rPr lang="ru-RU" sz="17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7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+ 12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7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</a:t>
            </a:r>
            <a:endParaRPr lang="ru-RU" sz="1700" dirty="0"/>
          </a:p>
        </p:txBody>
      </p:sp>
      <p:sp>
        <p:nvSpPr>
          <p:cNvPr id="39" name="Text 36"/>
          <p:cNvSpPr/>
          <p:nvPr/>
        </p:nvSpPr>
        <p:spPr>
          <a:xfrm>
            <a:off x="8138160" y="3419856"/>
            <a:ext cx="3429000" cy="38404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+ 6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− 40 = 0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биквадратное</a:t>
            </a:r>
            <a:endParaRPr lang="ru-RU" sz="1800" dirty="0"/>
          </a:p>
        </p:txBody>
      </p:sp>
      <p:sp>
        <p:nvSpPr>
          <p:cNvPr id="40" name="Text 37"/>
          <p:cNvSpPr/>
          <p:nvPr/>
        </p:nvSpPr>
        <p:spPr>
          <a:xfrm>
            <a:off x="8138160" y="3803904"/>
            <a:ext cx="3429000" cy="56692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7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4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(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700" baseline="3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−10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корней не имеет: квадрат числа неотрицателен)</a:t>
            </a:r>
            <a:endParaRPr lang="ru-RU" sz="1700" dirty="0"/>
          </a:p>
        </p:txBody>
      </p:sp>
      <p:sp>
        <p:nvSpPr>
          <p:cNvPr id="41" name="Text 38"/>
          <p:cNvSpPr/>
          <p:nvPr/>
        </p:nvSpPr>
        <p:spPr>
          <a:xfrm>
            <a:off x="8138160" y="4370832"/>
            <a:ext cx="3429000" cy="38404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buNone/>
            </a:pP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−2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или </a:t>
            </a:r>
            <a:r>
              <a:rPr lang="ru-RU" sz="18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</a:t>
            </a:r>
            <a:r>
              <a:rPr lang="ru-RU" sz="18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</a:t>
            </a:r>
            <a:endParaRPr lang="ru-RU" sz="1800" dirty="0"/>
          </a:p>
        </p:txBody>
      </p:sp>
      <p:sp>
        <p:nvSpPr>
          <p:cNvPr id="42" name="Shape 39"/>
          <p:cNvSpPr/>
          <p:nvPr/>
        </p:nvSpPr>
        <p:spPr>
          <a:xfrm>
            <a:off x="8174736" y="5596128"/>
            <a:ext cx="3355848" cy="475488"/>
          </a:xfrm>
          <a:prstGeom prst="roundRect">
            <a:avLst>
              <a:gd name="adj" fmla="val 23077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8311896" y="5669280"/>
            <a:ext cx="3081528" cy="329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9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или </a:t>
            </a:r>
            <a:r>
              <a:rPr lang="ru-RU" sz="19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4</a:t>
            </a:r>
            <a:endParaRPr lang="ru-RU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выражений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3 «Уравнения и неравенства с одной переменной» · тема № 3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490472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нет</a:t>
            </a:r>
            <a:endParaRPr lang="ru-RU" sz="1800" dirty="0"/>
          </a:p>
        </p:txBody>
      </p:sp>
      <p:sp>
        <p:nvSpPr>
          <p:cNvPr id="10" name="Text 7"/>
          <p:cNvSpPr/>
          <p:nvPr/>
        </p:nvSpPr>
        <p:spPr>
          <a:xfrm>
            <a:off x="548640" y="1847088"/>
            <a:ext cx="5394960" cy="56692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часть уравнения 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 = 0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сумма неотрицательных слагаемых и положительного числа ⇒ корней нет</a:t>
            </a:r>
            <a:endParaRPr lang="ru-RU" sz="1500" dirty="0"/>
          </a:p>
        </p:txBody>
      </p:sp>
      <p:sp>
        <p:nvSpPr>
          <p:cNvPr id="11" name="Text 8"/>
          <p:cNvSpPr/>
          <p:nvPr/>
        </p:nvSpPr>
        <p:spPr>
          <a:xfrm>
            <a:off x="548640" y="246888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(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900" dirty="0"/>
          </a:p>
        </p:txBody>
      </p:sp>
      <p:sp>
        <p:nvSpPr>
          <p:cNvPr id="12" name="Text 9"/>
          <p:cNvSpPr/>
          <p:nvPr/>
        </p:nvSpPr>
        <p:spPr>
          <a:xfrm>
            <a:off x="548640" y="2852928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 = (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 ≥ 1 &gt; 0</a:t>
            </a:r>
            <a:endParaRPr lang="ru-RU" sz="1900" dirty="0"/>
          </a:p>
        </p:txBody>
      </p:sp>
      <p:sp>
        <p:nvSpPr>
          <p:cNvPr id="13" name="Shape 10"/>
          <p:cNvSpPr/>
          <p:nvPr/>
        </p:nvSpPr>
        <p:spPr>
          <a:xfrm>
            <a:off x="1502229" y="3520440"/>
            <a:ext cx="91" cy="1600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351314" y="3520440"/>
            <a:ext cx="91" cy="1600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200400" y="3520440"/>
            <a:ext cx="91" cy="1600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049486" y="3520440"/>
            <a:ext cx="91" cy="1600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898571" y="3520440"/>
            <a:ext cx="91" cy="160020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417320" y="4892040"/>
            <a:ext cx="35661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417320" y="4511040"/>
            <a:ext cx="35661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1417320" y="4130040"/>
            <a:ext cx="35661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417320" y="3749040"/>
            <a:ext cx="35661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1417320" y="4892040"/>
            <a:ext cx="374904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23" name="Shape 20"/>
          <p:cNvSpPr/>
          <p:nvPr/>
        </p:nvSpPr>
        <p:spPr>
          <a:xfrm>
            <a:off x="4049486" y="3337560"/>
            <a:ext cx="91" cy="178308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24" name="Text 21"/>
          <p:cNvSpPr/>
          <p:nvPr/>
        </p:nvSpPr>
        <p:spPr>
          <a:xfrm>
            <a:off x="4864608" y="494690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500" dirty="0"/>
          </a:p>
        </p:txBody>
      </p:sp>
      <p:sp>
        <p:nvSpPr>
          <p:cNvPr id="25" name="Text 22"/>
          <p:cNvSpPr/>
          <p:nvPr/>
        </p:nvSpPr>
        <p:spPr>
          <a:xfrm>
            <a:off x="4040342" y="32095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1500" dirty="0"/>
          </a:p>
        </p:txBody>
      </p:sp>
      <p:sp>
        <p:nvSpPr>
          <p:cNvPr id="26" name="Shape 23"/>
          <p:cNvSpPr/>
          <p:nvPr/>
        </p:nvSpPr>
        <p:spPr>
          <a:xfrm>
            <a:off x="2351314" y="484632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031274" y="495604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−2</a:t>
            </a:r>
            <a:endParaRPr lang="ru-RU" sz="1300" dirty="0"/>
          </a:p>
        </p:txBody>
      </p:sp>
      <p:sp>
        <p:nvSpPr>
          <p:cNvPr id="28" name="Shape 25"/>
          <p:cNvSpPr/>
          <p:nvPr/>
        </p:nvSpPr>
        <p:spPr>
          <a:xfrm>
            <a:off x="3200400" y="4846320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2880360" y="495604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−1</a:t>
            </a:r>
            <a:endParaRPr lang="ru-RU" sz="1300" dirty="0"/>
          </a:p>
        </p:txBody>
      </p:sp>
      <p:sp>
        <p:nvSpPr>
          <p:cNvPr id="30" name="Text 27"/>
          <p:cNvSpPr/>
          <p:nvPr/>
        </p:nvSpPr>
        <p:spPr>
          <a:xfrm>
            <a:off x="3766022" y="49377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</a:t>
            </a:r>
            <a:endParaRPr lang="ru-RU" sz="1300" dirty="0"/>
          </a:p>
        </p:txBody>
      </p:sp>
      <p:sp>
        <p:nvSpPr>
          <p:cNvPr id="31" name="Shape 28"/>
          <p:cNvSpPr/>
          <p:nvPr/>
        </p:nvSpPr>
        <p:spPr>
          <a:xfrm>
            <a:off x="1417320" y="4511040"/>
            <a:ext cx="3566160" cy="91"/>
          </a:xfrm>
          <a:prstGeom prst="line">
            <a:avLst/>
          </a:prstGeom>
          <a:noFill/>
          <a:ln w="15875">
            <a:solidFill>
              <a:srgbClr val="2E7D32"/>
            </a:solidFill>
            <a:prstDash val="dash"/>
          </a:ln>
        </p:spPr>
      </p:sp>
      <p:sp>
        <p:nvSpPr>
          <p:cNvPr id="32" name="Shape 29"/>
          <p:cNvSpPr/>
          <p:nvPr/>
        </p:nvSpPr>
        <p:spPr>
          <a:xfrm>
            <a:off x="1828032" y="3520440"/>
            <a:ext cx="2744736" cy="990502"/>
          </a:xfrm>
          <a:custGeom>
            <a:avLst/>
            <a:gdLst/>
            <a:ahLst/>
            <a:cxnLst/>
            <a:rect l="l" t="t" r="r" b="b"/>
            <a:pathLst>
              <a:path w="2744736" h="990502">
                <a:moveTo>
                  <a:pt x="0" y="0"/>
                </a:moveTo>
                <a:lnTo>
                  <a:pt x="17227" y="78533"/>
                </a:lnTo>
                <a:lnTo>
                  <a:pt x="35058" y="155353"/>
                </a:lnTo>
                <a:lnTo>
                  <a:pt x="52889" y="227843"/>
                </a:lnTo>
                <a:lnTo>
                  <a:pt x="70720" y="296136"/>
                </a:lnTo>
                <a:lnTo>
                  <a:pt x="88551" y="360363"/>
                </a:lnTo>
                <a:lnTo>
                  <a:pt x="106381" y="420652"/>
                </a:lnTo>
                <a:lnTo>
                  <a:pt x="124212" y="477131"/>
                </a:lnTo>
                <a:lnTo>
                  <a:pt x="142043" y="529924"/>
                </a:lnTo>
                <a:lnTo>
                  <a:pt x="159874" y="579157"/>
                </a:lnTo>
                <a:lnTo>
                  <a:pt x="177705" y="624950"/>
                </a:lnTo>
                <a:lnTo>
                  <a:pt x="195535" y="667423"/>
                </a:lnTo>
                <a:lnTo>
                  <a:pt x="213366" y="706695"/>
                </a:lnTo>
                <a:lnTo>
                  <a:pt x="231197" y="742882"/>
                </a:lnTo>
                <a:lnTo>
                  <a:pt x="249028" y="776099"/>
                </a:lnTo>
                <a:lnTo>
                  <a:pt x="266859" y="806459"/>
                </a:lnTo>
                <a:lnTo>
                  <a:pt x="284689" y="834073"/>
                </a:lnTo>
                <a:lnTo>
                  <a:pt x="302520" y="859051"/>
                </a:lnTo>
                <a:lnTo>
                  <a:pt x="320351" y="881499"/>
                </a:lnTo>
                <a:lnTo>
                  <a:pt x="338182" y="901524"/>
                </a:lnTo>
                <a:lnTo>
                  <a:pt x="356013" y="919230"/>
                </a:lnTo>
                <a:lnTo>
                  <a:pt x="373843" y="934718"/>
                </a:lnTo>
                <a:lnTo>
                  <a:pt x="391674" y="948091"/>
                </a:lnTo>
                <a:lnTo>
                  <a:pt x="409505" y="959445"/>
                </a:lnTo>
                <a:lnTo>
                  <a:pt x="427336" y="968879"/>
                </a:lnTo>
                <a:lnTo>
                  <a:pt x="445167" y="976487"/>
                </a:lnTo>
                <a:lnTo>
                  <a:pt x="462997" y="982362"/>
                </a:lnTo>
                <a:lnTo>
                  <a:pt x="480828" y="986597"/>
                </a:lnTo>
                <a:lnTo>
                  <a:pt x="498659" y="989281"/>
                </a:lnTo>
                <a:lnTo>
                  <a:pt x="516490" y="990502"/>
                </a:lnTo>
                <a:lnTo>
                  <a:pt x="534321" y="990346"/>
                </a:lnTo>
                <a:lnTo>
                  <a:pt x="552151" y="988898"/>
                </a:lnTo>
                <a:lnTo>
                  <a:pt x="569982" y="986240"/>
                </a:lnTo>
                <a:lnTo>
                  <a:pt x="587813" y="982454"/>
                </a:lnTo>
                <a:lnTo>
                  <a:pt x="605644" y="977618"/>
                </a:lnTo>
                <a:lnTo>
                  <a:pt x="623475" y="971810"/>
                </a:lnTo>
                <a:lnTo>
                  <a:pt x="641305" y="965105"/>
                </a:lnTo>
                <a:lnTo>
                  <a:pt x="659136" y="957578"/>
                </a:lnTo>
                <a:lnTo>
                  <a:pt x="676967" y="949300"/>
                </a:lnTo>
                <a:lnTo>
                  <a:pt x="694798" y="940342"/>
                </a:lnTo>
                <a:lnTo>
                  <a:pt x="712629" y="930771"/>
                </a:lnTo>
                <a:lnTo>
                  <a:pt x="730459" y="920655"/>
                </a:lnTo>
                <a:lnTo>
                  <a:pt x="748290" y="910059"/>
                </a:lnTo>
                <a:lnTo>
                  <a:pt x="766121" y="899046"/>
                </a:lnTo>
                <a:lnTo>
                  <a:pt x="783952" y="887676"/>
                </a:lnTo>
                <a:lnTo>
                  <a:pt x="801783" y="876010"/>
                </a:lnTo>
                <a:lnTo>
                  <a:pt x="819613" y="864106"/>
                </a:lnTo>
                <a:lnTo>
                  <a:pt x="837444" y="852019"/>
                </a:lnTo>
                <a:lnTo>
                  <a:pt x="855275" y="839804"/>
                </a:lnTo>
                <a:lnTo>
                  <a:pt x="873106" y="827513"/>
                </a:lnTo>
                <a:lnTo>
                  <a:pt x="890937" y="815196"/>
                </a:lnTo>
                <a:lnTo>
                  <a:pt x="908767" y="802904"/>
                </a:lnTo>
                <a:lnTo>
                  <a:pt x="926598" y="790682"/>
                </a:lnTo>
                <a:lnTo>
                  <a:pt x="944429" y="778576"/>
                </a:lnTo>
                <a:lnTo>
                  <a:pt x="962260" y="766631"/>
                </a:lnTo>
                <a:lnTo>
                  <a:pt x="980091" y="754887"/>
                </a:lnTo>
                <a:lnTo>
                  <a:pt x="997921" y="743384"/>
                </a:lnTo>
                <a:lnTo>
                  <a:pt x="1015752" y="732161"/>
                </a:lnTo>
                <a:lnTo>
                  <a:pt x="1033583" y="721255"/>
                </a:lnTo>
                <a:lnTo>
                  <a:pt x="1051414" y="710699"/>
                </a:lnTo>
                <a:lnTo>
                  <a:pt x="1069245" y="700527"/>
                </a:lnTo>
                <a:lnTo>
                  <a:pt x="1087075" y="690771"/>
                </a:lnTo>
                <a:lnTo>
                  <a:pt x="1104906" y="681458"/>
                </a:lnTo>
                <a:lnTo>
                  <a:pt x="1122737" y="672618"/>
                </a:lnTo>
                <a:lnTo>
                  <a:pt x="1140568" y="664275"/>
                </a:lnTo>
                <a:lnTo>
                  <a:pt x="1158399" y="656454"/>
                </a:lnTo>
                <a:lnTo>
                  <a:pt x="1176229" y="649176"/>
                </a:lnTo>
                <a:lnTo>
                  <a:pt x="1194060" y="642463"/>
                </a:lnTo>
                <a:lnTo>
                  <a:pt x="1211891" y="636333"/>
                </a:lnTo>
                <a:lnTo>
                  <a:pt x="1229722" y="630803"/>
                </a:lnTo>
                <a:lnTo>
                  <a:pt x="1247553" y="625888"/>
                </a:lnTo>
                <a:lnTo>
                  <a:pt x="1265383" y="621601"/>
                </a:lnTo>
                <a:lnTo>
                  <a:pt x="1283214" y="617955"/>
                </a:lnTo>
                <a:lnTo>
                  <a:pt x="1301045" y="614958"/>
                </a:lnTo>
                <a:lnTo>
                  <a:pt x="1318876" y="612618"/>
                </a:lnTo>
                <a:lnTo>
                  <a:pt x="1336707" y="610943"/>
                </a:lnTo>
                <a:lnTo>
                  <a:pt x="1354537" y="609936"/>
                </a:lnTo>
                <a:lnTo>
                  <a:pt x="1372368" y="609600"/>
                </a:lnTo>
                <a:lnTo>
                  <a:pt x="1390199" y="609936"/>
                </a:lnTo>
                <a:lnTo>
                  <a:pt x="1408030" y="610943"/>
                </a:lnTo>
                <a:lnTo>
                  <a:pt x="1425861" y="612618"/>
                </a:lnTo>
                <a:lnTo>
                  <a:pt x="1443691" y="614958"/>
                </a:lnTo>
                <a:lnTo>
                  <a:pt x="1461522" y="617955"/>
                </a:lnTo>
                <a:lnTo>
                  <a:pt x="1479353" y="621601"/>
                </a:lnTo>
                <a:lnTo>
                  <a:pt x="1497184" y="625888"/>
                </a:lnTo>
                <a:lnTo>
                  <a:pt x="1515015" y="630803"/>
                </a:lnTo>
                <a:lnTo>
                  <a:pt x="1532845" y="636333"/>
                </a:lnTo>
                <a:lnTo>
                  <a:pt x="1550676" y="642463"/>
                </a:lnTo>
                <a:lnTo>
                  <a:pt x="1568507" y="649176"/>
                </a:lnTo>
                <a:lnTo>
                  <a:pt x="1586338" y="656454"/>
                </a:lnTo>
                <a:lnTo>
                  <a:pt x="1604169" y="664275"/>
                </a:lnTo>
                <a:lnTo>
                  <a:pt x="1621999" y="672618"/>
                </a:lnTo>
                <a:lnTo>
                  <a:pt x="1639830" y="681458"/>
                </a:lnTo>
                <a:lnTo>
                  <a:pt x="1657661" y="690771"/>
                </a:lnTo>
                <a:lnTo>
                  <a:pt x="1675492" y="700527"/>
                </a:lnTo>
                <a:lnTo>
                  <a:pt x="1693323" y="710699"/>
                </a:lnTo>
                <a:lnTo>
                  <a:pt x="1711153" y="721255"/>
                </a:lnTo>
                <a:lnTo>
                  <a:pt x="1728984" y="732161"/>
                </a:lnTo>
                <a:lnTo>
                  <a:pt x="1746815" y="743384"/>
                </a:lnTo>
                <a:lnTo>
                  <a:pt x="1764646" y="754887"/>
                </a:lnTo>
                <a:lnTo>
                  <a:pt x="1782477" y="766631"/>
                </a:lnTo>
                <a:lnTo>
                  <a:pt x="1800307" y="778576"/>
                </a:lnTo>
                <a:lnTo>
                  <a:pt x="1818138" y="790682"/>
                </a:lnTo>
                <a:lnTo>
                  <a:pt x="1835969" y="802904"/>
                </a:lnTo>
                <a:lnTo>
                  <a:pt x="1853800" y="815196"/>
                </a:lnTo>
                <a:lnTo>
                  <a:pt x="1871631" y="827513"/>
                </a:lnTo>
                <a:lnTo>
                  <a:pt x="1889461" y="839804"/>
                </a:lnTo>
                <a:lnTo>
                  <a:pt x="1907292" y="852019"/>
                </a:lnTo>
                <a:lnTo>
                  <a:pt x="1925123" y="864106"/>
                </a:lnTo>
                <a:lnTo>
                  <a:pt x="1942954" y="876010"/>
                </a:lnTo>
                <a:lnTo>
                  <a:pt x="1960785" y="887676"/>
                </a:lnTo>
                <a:lnTo>
                  <a:pt x="1978615" y="899046"/>
                </a:lnTo>
                <a:lnTo>
                  <a:pt x="1996446" y="910059"/>
                </a:lnTo>
                <a:lnTo>
                  <a:pt x="2014277" y="920655"/>
                </a:lnTo>
                <a:lnTo>
                  <a:pt x="2032108" y="930771"/>
                </a:lnTo>
                <a:lnTo>
                  <a:pt x="2049939" y="940342"/>
                </a:lnTo>
                <a:lnTo>
                  <a:pt x="2067769" y="949300"/>
                </a:lnTo>
                <a:lnTo>
                  <a:pt x="2085600" y="957578"/>
                </a:lnTo>
                <a:lnTo>
                  <a:pt x="2103431" y="965105"/>
                </a:lnTo>
                <a:lnTo>
                  <a:pt x="2121262" y="971810"/>
                </a:lnTo>
                <a:lnTo>
                  <a:pt x="2139093" y="977618"/>
                </a:lnTo>
                <a:lnTo>
                  <a:pt x="2156923" y="982454"/>
                </a:lnTo>
                <a:lnTo>
                  <a:pt x="2174754" y="986240"/>
                </a:lnTo>
                <a:lnTo>
                  <a:pt x="2192585" y="988898"/>
                </a:lnTo>
                <a:lnTo>
                  <a:pt x="2210416" y="990346"/>
                </a:lnTo>
                <a:lnTo>
                  <a:pt x="2228247" y="990502"/>
                </a:lnTo>
                <a:lnTo>
                  <a:pt x="2246077" y="989281"/>
                </a:lnTo>
                <a:lnTo>
                  <a:pt x="2263908" y="986597"/>
                </a:lnTo>
                <a:lnTo>
                  <a:pt x="2281739" y="982362"/>
                </a:lnTo>
                <a:lnTo>
                  <a:pt x="2299570" y="976487"/>
                </a:lnTo>
                <a:lnTo>
                  <a:pt x="2317401" y="968879"/>
                </a:lnTo>
                <a:lnTo>
                  <a:pt x="2335231" y="959445"/>
                </a:lnTo>
                <a:lnTo>
                  <a:pt x="2353062" y="948091"/>
                </a:lnTo>
                <a:lnTo>
                  <a:pt x="2370893" y="934718"/>
                </a:lnTo>
                <a:lnTo>
                  <a:pt x="2388724" y="919230"/>
                </a:lnTo>
                <a:lnTo>
                  <a:pt x="2406555" y="901524"/>
                </a:lnTo>
                <a:lnTo>
                  <a:pt x="2424385" y="881499"/>
                </a:lnTo>
                <a:lnTo>
                  <a:pt x="2442216" y="859051"/>
                </a:lnTo>
                <a:lnTo>
                  <a:pt x="2460047" y="834073"/>
                </a:lnTo>
                <a:lnTo>
                  <a:pt x="2477878" y="806459"/>
                </a:lnTo>
                <a:lnTo>
                  <a:pt x="2495709" y="776099"/>
                </a:lnTo>
                <a:lnTo>
                  <a:pt x="2513539" y="742882"/>
                </a:lnTo>
                <a:lnTo>
                  <a:pt x="2531370" y="706695"/>
                </a:lnTo>
                <a:lnTo>
                  <a:pt x="2549201" y="667423"/>
                </a:lnTo>
                <a:lnTo>
                  <a:pt x="2567032" y="624950"/>
                </a:lnTo>
                <a:lnTo>
                  <a:pt x="2584863" y="579157"/>
                </a:lnTo>
                <a:lnTo>
                  <a:pt x="2602693" y="529924"/>
                </a:lnTo>
                <a:lnTo>
                  <a:pt x="2620524" y="477131"/>
                </a:lnTo>
                <a:lnTo>
                  <a:pt x="2638355" y="420652"/>
                </a:lnTo>
                <a:lnTo>
                  <a:pt x="2656186" y="360363"/>
                </a:lnTo>
                <a:lnTo>
                  <a:pt x="2674017" y="296136"/>
                </a:lnTo>
                <a:lnTo>
                  <a:pt x="2691847" y="227843"/>
                </a:lnTo>
                <a:lnTo>
                  <a:pt x="2709678" y="155353"/>
                </a:lnTo>
                <a:lnTo>
                  <a:pt x="2727509" y="78533"/>
                </a:lnTo>
                <a:lnTo>
                  <a:pt x="2744736" y="0"/>
                </a:lnTo>
              </a:path>
            </a:pathLst>
          </a:custGeom>
          <a:ln w="38100">
            <a:solidFill>
              <a:srgbClr val="1F4E79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2291878" y="4451604"/>
            <a:ext cx="118872" cy="118872"/>
          </a:xfrm>
          <a:prstGeom prst="ellipse">
            <a:avLst/>
          </a:prstGeom>
          <a:solidFill>
            <a:srgbClr val="2E7D32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3990050" y="4451604"/>
            <a:ext cx="118872" cy="118872"/>
          </a:xfrm>
          <a:prstGeom prst="ellipse">
            <a:avLst/>
          </a:prstGeom>
          <a:solidFill>
            <a:srgbClr val="2E7D32"/>
          </a:solidFill>
          <a:ln w="19050">
            <a:solidFill>
              <a:srgbClr val="2E7D32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320540" y="451104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i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r>
              <a:rPr lang="ru-RU" sz="1400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</a:t>
            </a:r>
            <a:endParaRPr lang="ru-RU" sz="1400" dirty="0"/>
          </a:p>
        </p:txBody>
      </p:sp>
      <p:sp>
        <p:nvSpPr>
          <p:cNvPr id="36" name="Shape 33"/>
          <p:cNvSpPr/>
          <p:nvPr/>
        </p:nvSpPr>
        <p:spPr>
          <a:xfrm>
            <a:off x="548640" y="5623560"/>
            <a:ext cx="5394960" cy="548640"/>
          </a:xfrm>
          <a:prstGeom prst="roundRect">
            <a:avLst>
              <a:gd name="adj" fmla="val 20000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85800" y="5696712"/>
            <a:ext cx="5120640" cy="4023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 = 0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корней не имеет</a:t>
            </a:r>
            <a:endParaRPr lang="ru-RU" sz="1600" dirty="0"/>
          </a:p>
        </p:txBody>
      </p:sp>
      <p:sp>
        <p:nvSpPr>
          <p:cNvPr id="38" name="Shape 35"/>
          <p:cNvSpPr/>
          <p:nvPr/>
        </p:nvSpPr>
        <p:spPr>
          <a:xfrm>
            <a:off x="6099048" y="1554480"/>
            <a:ext cx="91" cy="4617720"/>
          </a:xfrm>
          <a:prstGeom prst="line">
            <a:avLst/>
          </a:prstGeom>
          <a:noFill/>
          <a:ln w="12700">
            <a:solidFill>
              <a:srgbClr val="C3CFDB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6263640" y="1490472"/>
            <a:ext cx="5376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единственный</a:t>
            </a:r>
            <a:endParaRPr lang="ru-RU" sz="1800" dirty="0"/>
          </a:p>
        </p:txBody>
      </p:sp>
      <p:sp>
        <p:nvSpPr>
          <p:cNvPr id="40" name="Text 37"/>
          <p:cNvSpPr/>
          <p:nvPr/>
        </p:nvSpPr>
        <p:spPr>
          <a:xfrm>
            <a:off x="6263640" y="1847088"/>
            <a:ext cx="5376672" cy="56692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двух неотрицательных слагаемых равна нулю только тогда, когда оба они равны нулю</a:t>
            </a:r>
            <a:endParaRPr lang="ru-RU" sz="1500" dirty="0"/>
          </a:p>
        </p:txBody>
      </p:sp>
      <p:sp>
        <p:nvSpPr>
          <p:cNvPr id="41" name="Text 38"/>
          <p:cNvSpPr/>
          <p:nvPr/>
        </p:nvSpPr>
        <p:spPr>
          <a:xfrm>
            <a:off x="6263640" y="2468880"/>
            <a:ext cx="5376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− 2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 = (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(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900" dirty="0"/>
          </a:p>
        </p:txBody>
      </p:sp>
      <p:sp>
        <p:nvSpPr>
          <p:cNvPr id="42" name="Shape 39"/>
          <p:cNvSpPr/>
          <p:nvPr/>
        </p:nvSpPr>
        <p:spPr>
          <a:xfrm>
            <a:off x="9144000" y="2980944"/>
            <a:ext cx="182880" cy="658368"/>
          </a:xfrm>
          <a:prstGeom prst="leftBrace">
            <a:avLst/>
          </a:prstGeom>
          <a:ln w="19050">
            <a:solidFill>
              <a:srgbClr val="1B2733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5835396" y="3127248"/>
            <a:ext cx="31988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(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⇔</a:t>
            </a:r>
            <a:endParaRPr lang="ru-RU" sz="1900" dirty="0"/>
          </a:p>
        </p:txBody>
      </p:sp>
      <p:sp>
        <p:nvSpPr>
          <p:cNvPr id="44" name="Text 41"/>
          <p:cNvSpPr/>
          <p:nvPr/>
        </p:nvSpPr>
        <p:spPr>
          <a:xfrm>
            <a:off x="9418320" y="2944368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</a:t>
            </a:r>
            <a:endParaRPr lang="ru-RU" sz="1900" dirty="0"/>
          </a:p>
        </p:txBody>
      </p:sp>
      <p:sp>
        <p:nvSpPr>
          <p:cNvPr id="45" name="Text 42"/>
          <p:cNvSpPr/>
          <p:nvPr/>
        </p:nvSpPr>
        <p:spPr>
          <a:xfrm>
            <a:off x="9418320" y="3310128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</a:t>
            </a:r>
            <a:endParaRPr lang="ru-RU" sz="1900" dirty="0"/>
          </a:p>
        </p:txBody>
      </p:sp>
      <p:sp>
        <p:nvSpPr>
          <p:cNvPr id="46" name="Text 43"/>
          <p:cNvSpPr/>
          <p:nvPr/>
        </p:nvSpPr>
        <p:spPr>
          <a:xfrm>
            <a:off x="10424160" y="3127248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⇔   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</a:t>
            </a:r>
            <a:endParaRPr lang="ru-RU" sz="1800" dirty="0"/>
          </a:p>
        </p:txBody>
      </p:sp>
      <p:sp>
        <p:nvSpPr>
          <p:cNvPr id="47" name="Shape 44"/>
          <p:cNvSpPr/>
          <p:nvPr/>
        </p:nvSpPr>
        <p:spPr>
          <a:xfrm>
            <a:off x="7687491" y="3794760"/>
            <a:ext cx="91" cy="13258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8706394" y="3794760"/>
            <a:ext cx="91" cy="13258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9725297" y="3794760"/>
            <a:ext cx="91" cy="13258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10744200" y="3794760"/>
            <a:ext cx="91" cy="1325880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7178040" y="4990652"/>
            <a:ext cx="35661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7178040" y="4730675"/>
            <a:ext cx="35661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7178040" y="4470699"/>
            <a:ext cx="35661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7178040" y="4210722"/>
            <a:ext cx="35661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55" name="Shape 52"/>
          <p:cNvSpPr/>
          <p:nvPr/>
        </p:nvSpPr>
        <p:spPr>
          <a:xfrm>
            <a:off x="7178040" y="3950746"/>
            <a:ext cx="3566160" cy="91"/>
          </a:xfrm>
          <a:prstGeom prst="line">
            <a:avLst/>
          </a:prstGeom>
          <a:noFill/>
          <a:ln w="9525">
            <a:solidFill>
              <a:srgbClr val="E1E7EE"/>
            </a:solidFill>
            <a:prstDash val="solid"/>
          </a:ln>
        </p:spPr>
      </p:sp>
      <p:sp>
        <p:nvSpPr>
          <p:cNvPr id="56" name="Shape 53"/>
          <p:cNvSpPr/>
          <p:nvPr/>
        </p:nvSpPr>
        <p:spPr>
          <a:xfrm>
            <a:off x="7178040" y="4990652"/>
            <a:ext cx="3749040" cy="91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tailEnd type="triangle"/>
          </a:ln>
        </p:spPr>
      </p:sp>
      <p:sp>
        <p:nvSpPr>
          <p:cNvPr id="57" name="Shape 54"/>
          <p:cNvSpPr/>
          <p:nvPr/>
        </p:nvSpPr>
        <p:spPr>
          <a:xfrm>
            <a:off x="8706394" y="3611880"/>
            <a:ext cx="91" cy="1508760"/>
          </a:xfrm>
          <a:prstGeom prst="line">
            <a:avLst/>
          </a:prstGeom>
          <a:noFill/>
          <a:ln w="15875">
            <a:solidFill>
              <a:srgbClr val="6A7682"/>
            </a:solidFill>
            <a:prstDash val="solid"/>
            <a:headEnd type="triangle"/>
          </a:ln>
        </p:spPr>
      </p:sp>
      <p:sp>
        <p:nvSpPr>
          <p:cNvPr id="58" name="Text 55"/>
          <p:cNvSpPr/>
          <p:nvPr/>
        </p:nvSpPr>
        <p:spPr>
          <a:xfrm>
            <a:off x="10625328" y="504551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500" dirty="0"/>
          </a:p>
        </p:txBody>
      </p:sp>
      <p:sp>
        <p:nvSpPr>
          <p:cNvPr id="59" name="Text 56"/>
          <p:cNvSpPr/>
          <p:nvPr/>
        </p:nvSpPr>
        <p:spPr>
          <a:xfrm>
            <a:off x="8697250" y="34838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</a:t>
            </a:r>
            <a:endParaRPr lang="ru-RU" sz="1500" dirty="0"/>
          </a:p>
        </p:txBody>
      </p:sp>
      <p:sp>
        <p:nvSpPr>
          <p:cNvPr id="60" name="Shape 57"/>
          <p:cNvSpPr/>
          <p:nvPr/>
        </p:nvSpPr>
        <p:spPr>
          <a:xfrm>
            <a:off x="9725297" y="4944932"/>
            <a:ext cx="91" cy="91440"/>
          </a:xfrm>
          <a:prstGeom prst="line">
            <a:avLst/>
          </a:prstGeom>
          <a:noFill/>
          <a:ln w="12700">
            <a:solidFill>
              <a:srgbClr val="6A7682"/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9514985" y="505466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300" dirty="0"/>
          </a:p>
        </p:txBody>
      </p:sp>
      <p:sp>
        <p:nvSpPr>
          <p:cNvPr id="62" name="Text 59"/>
          <p:cNvSpPr/>
          <p:nvPr/>
        </p:nvSpPr>
        <p:spPr>
          <a:xfrm>
            <a:off x="8422930" y="503637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</a:t>
            </a:r>
            <a:endParaRPr lang="ru-RU" sz="1300" dirty="0"/>
          </a:p>
        </p:txBody>
      </p:sp>
      <p:sp>
        <p:nvSpPr>
          <p:cNvPr id="63" name="Shape 60"/>
          <p:cNvSpPr/>
          <p:nvPr/>
        </p:nvSpPr>
        <p:spPr>
          <a:xfrm>
            <a:off x="7557628" y="3794760"/>
            <a:ext cx="2917778" cy="1195884"/>
          </a:xfrm>
          <a:custGeom>
            <a:avLst/>
            <a:gdLst/>
            <a:ahLst/>
            <a:cxnLst/>
            <a:rect l="l" t="t" r="r" b="b"/>
            <a:pathLst>
              <a:path w="2917778" h="1195884">
                <a:moveTo>
                  <a:pt x="0" y="0"/>
                </a:moveTo>
                <a:lnTo>
                  <a:pt x="12690" y="17579"/>
                </a:lnTo>
                <a:lnTo>
                  <a:pt x="30520" y="41251"/>
                </a:lnTo>
                <a:lnTo>
                  <a:pt x="48351" y="63931"/>
                </a:lnTo>
                <a:lnTo>
                  <a:pt x="66182" y="85656"/>
                </a:lnTo>
                <a:lnTo>
                  <a:pt x="84013" y="106462"/>
                </a:lnTo>
                <a:lnTo>
                  <a:pt x="101844" y="126384"/>
                </a:lnTo>
                <a:lnTo>
                  <a:pt x="119674" y="145456"/>
                </a:lnTo>
                <a:lnTo>
                  <a:pt x="137505" y="163712"/>
                </a:lnTo>
                <a:lnTo>
                  <a:pt x="155336" y="181187"/>
                </a:lnTo>
                <a:lnTo>
                  <a:pt x="173167" y="197913"/>
                </a:lnTo>
                <a:lnTo>
                  <a:pt x="190998" y="213922"/>
                </a:lnTo>
                <a:lnTo>
                  <a:pt x="208828" y="229246"/>
                </a:lnTo>
                <a:lnTo>
                  <a:pt x="226659" y="243916"/>
                </a:lnTo>
                <a:lnTo>
                  <a:pt x="244490" y="257963"/>
                </a:lnTo>
                <a:lnTo>
                  <a:pt x="262321" y="271416"/>
                </a:lnTo>
                <a:lnTo>
                  <a:pt x="280152" y="284305"/>
                </a:lnTo>
                <a:lnTo>
                  <a:pt x="297982" y="296660"/>
                </a:lnTo>
                <a:lnTo>
                  <a:pt x="315813" y="308507"/>
                </a:lnTo>
                <a:lnTo>
                  <a:pt x="333644" y="319875"/>
                </a:lnTo>
                <a:lnTo>
                  <a:pt x="351475" y="330791"/>
                </a:lnTo>
                <a:lnTo>
                  <a:pt x="369306" y="341281"/>
                </a:lnTo>
                <a:lnTo>
                  <a:pt x="387136" y="351371"/>
                </a:lnTo>
                <a:lnTo>
                  <a:pt x="404967" y="361086"/>
                </a:lnTo>
                <a:lnTo>
                  <a:pt x="422798" y="370451"/>
                </a:lnTo>
                <a:lnTo>
                  <a:pt x="440629" y="379491"/>
                </a:lnTo>
                <a:lnTo>
                  <a:pt x="458460" y="388228"/>
                </a:lnTo>
                <a:lnTo>
                  <a:pt x="476290" y="396686"/>
                </a:lnTo>
                <a:lnTo>
                  <a:pt x="494121" y="404887"/>
                </a:lnTo>
                <a:lnTo>
                  <a:pt x="511952" y="412852"/>
                </a:lnTo>
                <a:lnTo>
                  <a:pt x="529783" y="420604"/>
                </a:lnTo>
                <a:lnTo>
                  <a:pt x="547614" y="428162"/>
                </a:lnTo>
                <a:lnTo>
                  <a:pt x="565444" y="435547"/>
                </a:lnTo>
                <a:lnTo>
                  <a:pt x="583275" y="442778"/>
                </a:lnTo>
                <a:lnTo>
                  <a:pt x="601106" y="449874"/>
                </a:lnTo>
                <a:lnTo>
                  <a:pt x="618937" y="456852"/>
                </a:lnTo>
                <a:lnTo>
                  <a:pt x="636768" y="463732"/>
                </a:lnTo>
                <a:lnTo>
                  <a:pt x="654598" y="470530"/>
                </a:lnTo>
                <a:lnTo>
                  <a:pt x="672429" y="477262"/>
                </a:lnTo>
                <a:lnTo>
                  <a:pt x="690260" y="483945"/>
                </a:lnTo>
                <a:lnTo>
                  <a:pt x="708091" y="490593"/>
                </a:lnTo>
                <a:lnTo>
                  <a:pt x="725922" y="497222"/>
                </a:lnTo>
                <a:lnTo>
                  <a:pt x="743752" y="503845"/>
                </a:lnTo>
                <a:lnTo>
                  <a:pt x="761583" y="510476"/>
                </a:lnTo>
                <a:lnTo>
                  <a:pt x="779414" y="517129"/>
                </a:lnTo>
                <a:lnTo>
                  <a:pt x="797245" y="523816"/>
                </a:lnTo>
                <a:lnTo>
                  <a:pt x="815076" y="530548"/>
                </a:lnTo>
                <a:lnTo>
                  <a:pt x="832906" y="537336"/>
                </a:lnTo>
                <a:lnTo>
                  <a:pt x="850737" y="544192"/>
                </a:lnTo>
                <a:lnTo>
                  <a:pt x="868568" y="551126"/>
                </a:lnTo>
                <a:lnTo>
                  <a:pt x="886399" y="558146"/>
                </a:lnTo>
                <a:lnTo>
                  <a:pt x="904230" y="565262"/>
                </a:lnTo>
                <a:lnTo>
                  <a:pt x="922060" y="572483"/>
                </a:lnTo>
                <a:lnTo>
                  <a:pt x="939891" y="579815"/>
                </a:lnTo>
                <a:lnTo>
                  <a:pt x="957722" y="587266"/>
                </a:lnTo>
                <a:lnTo>
                  <a:pt x="975553" y="594843"/>
                </a:lnTo>
                <a:lnTo>
                  <a:pt x="993384" y="602551"/>
                </a:lnTo>
                <a:lnTo>
                  <a:pt x="1011214" y="610397"/>
                </a:lnTo>
                <a:lnTo>
                  <a:pt x="1029045" y="618384"/>
                </a:lnTo>
                <a:lnTo>
                  <a:pt x="1046876" y="626517"/>
                </a:lnTo>
                <a:lnTo>
                  <a:pt x="1064707" y="634800"/>
                </a:lnTo>
                <a:lnTo>
                  <a:pt x="1082538" y="643236"/>
                </a:lnTo>
                <a:lnTo>
                  <a:pt x="1100368" y="651826"/>
                </a:lnTo>
                <a:lnTo>
                  <a:pt x="1118199" y="660574"/>
                </a:lnTo>
                <a:lnTo>
                  <a:pt x="1136030" y="669480"/>
                </a:lnTo>
                <a:lnTo>
                  <a:pt x="1153861" y="678545"/>
                </a:lnTo>
                <a:lnTo>
                  <a:pt x="1171692" y="687769"/>
                </a:lnTo>
                <a:lnTo>
                  <a:pt x="1189522" y="697152"/>
                </a:lnTo>
                <a:lnTo>
                  <a:pt x="1207353" y="706693"/>
                </a:lnTo>
                <a:lnTo>
                  <a:pt x="1225184" y="716389"/>
                </a:lnTo>
                <a:lnTo>
                  <a:pt x="1243015" y="726240"/>
                </a:lnTo>
                <a:lnTo>
                  <a:pt x="1260846" y="736241"/>
                </a:lnTo>
                <a:lnTo>
                  <a:pt x="1278676" y="746390"/>
                </a:lnTo>
                <a:lnTo>
                  <a:pt x="1296507" y="756683"/>
                </a:lnTo>
                <a:lnTo>
                  <a:pt x="1314338" y="767115"/>
                </a:lnTo>
                <a:lnTo>
                  <a:pt x="1332169" y="777681"/>
                </a:lnTo>
                <a:lnTo>
                  <a:pt x="1350000" y="788375"/>
                </a:lnTo>
                <a:lnTo>
                  <a:pt x="1367830" y="799191"/>
                </a:lnTo>
                <a:lnTo>
                  <a:pt x="1385661" y="810122"/>
                </a:lnTo>
                <a:lnTo>
                  <a:pt x="1403492" y="821160"/>
                </a:lnTo>
                <a:lnTo>
                  <a:pt x="1421323" y="832298"/>
                </a:lnTo>
                <a:lnTo>
                  <a:pt x="1439154" y="843527"/>
                </a:lnTo>
                <a:lnTo>
                  <a:pt x="1456984" y="854837"/>
                </a:lnTo>
                <a:lnTo>
                  <a:pt x="1474815" y="866219"/>
                </a:lnTo>
                <a:lnTo>
                  <a:pt x="1492646" y="877663"/>
                </a:lnTo>
                <a:lnTo>
                  <a:pt x="1510477" y="889157"/>
                </a:lnTo>
                <a:lnTo>
                  <a:pt x="1528308" y="900689"/>
                </a:lnTo>
                <a:lnTo>
                  <a:pt x="1546138" y="912248"/>
                </a:lnTo>
                <a:lnTo>
                  <a:pt x="1563969" y="923822"/>
                </a:lnTo>
                <a:lnTo>
                  <a:pt x="1581800" y="935395"/>
                </a:lnTo>
                <a:lnTo>
                  <a:pt x="1599631" y="946955"/>
                </a:lnTo>
                <a:lnTo>
                  <a:pt x="1617462" y="958488"/>
                </a:lnTo>
                <a:lnTo>
                  <a:pt x="1635292" y="969977"/>
                </a:lnTo>
                <a:lnTo>
                  <a:pt x="1653123" y="981408"/>
                </a:lnTo>
                <a:lnTo>
                  <a:pt x="1670954" y="992764"/>
                </a:lnTo>
                <a:lnTo>
                  <a:pt x="1688785" y="1004028"/>
                </a:lnTo>
                <a:lnTo>
                  <a:pt x="1706616" y="1015183"/>
                </a:lnTo>
                <a:lnTo>
                  <a:pt x="1724446" y="1026210"/>
                </a:lnTo>
                <a:lnTo>
                  <a:pt x="1742277" y="1037092"/>
                </a:lnTo>
                <a:lnTo>
                  <a:pt x="1760108" y="1047809"/>
                </a:lnTo>
                <a:lnTo>
                  <a:pt x="1777939" y="1058341"/>
                </a:lnTo>
                <a:lnTo>
                  <a:pt x="1795770" y="1068668"/>
                </a:lnTo>
                <a:lnTo>
                  <a:pt x="1813600" y="1078769"/>
                </a:lnTo>
                <a:lnTo>
                  <a:pt x="1831431" y="1088623"/>
                </a:lnTo>
                <a:lnTo>
                  <a:pt x="1849262" y="1098206"/>
                </a:lnTo>
                <a:lnTo>
                  <a:pt x="1867093" y="1107497"/>
                </a:lnTo>
                <a:lnTo>
                  <a:pt x="1884924" y="1116473"/>
                </a:lnTo>
                <a:lnTo>
                  <a:pt x="1902754" y="1125109"/>
                </a:lnTo>
                <a:lnTo>
                  <a:pt x="1920585" y="1133381"/>
                </a:lnTo>
                <a:lnTo>
                  <a:pt x="1938416" y="1141264"/>
                </a:lnTo>
                <a:lnTo>
                  <a:pt x="1956247" y="1148732"/>
                </a:lnTo>
                <a:lnTo>
                  <a:pt x="1974078" y="1155760"/>
                </a:lnTo>
                <a:lnTo>
                  <a:pt x="1991908" y="1162320"/>
                </a:lnTo>
                <a:lnTo>
                  <a:pt x="2009739" y="1168385"/>
                </a:lnTo>
                <a:lnTo>
                  <a:pt x="2027570" y="1173926"/>
                </a:lnTo>
                <a:lnTo>
                  <a:pt x="2045401" y="1178917"/>
                </a:lnTo>
                <a:lnTo>
                  <a:pt x="2063232" y="1183326"/>
                </a:lnTo>
                <a:lnTo>
                  <a:pt x="2081062" y="1187125"/>
                </a:lnTo>
                <a:lnTo>
                  <a:pt x="2098893" y="1190284"/>
                </a:lnTo>
                <a:lnTo>
                  <a:pt x="2116724" y="1192770"/>
                </a:lnTo>
                <a:lnTo>
                  <a:pt x="2134555" y="1194554"/>
                </a:lnTo>
                <a:lnTo>
                  <a:pt x="2152386" y="1195603"/>
                </a:lnTo>
                <a:lnTo>
                  <a:pt x="2170216" y="1195884"/>
                </a:lnTo>
                <a:lnTo>
                  <a:pt x="2188047" y="1195363"/>
                </a:lnTo>
                <a:lnTo>
                  <a:pt x="2205878" y="1194008"/>
                </a:lnTo>
                <a:lnTo>
                  <a:pt x="2223709" y="1191784"/>
                </a:lnTo>
                <a:lnTo>
                  <a:pt x="2241540" y="1188656"/>
                </a:lnTo>
                <a:lnTo>
                  <a:pt x="2259370" y="1184588"/>
                </a:lnTo>
                <a:lnTo>
                  <a:pt x="2277201" y="1179543"/>
                </a:lnTo>
                <a:lnTo>
                  <a:pt x="2295032" y="1173487"/>
                </a:lnTo>
                <a:lnTo>
                  <a:pt x="2312863" y="1166380"/>
                </a:lnTo>
                <a:lnTo>
                  <a:pt x="2330694" y="1158185"/>
                </a:lnTo>
                <a:lnTo>
                  <a:pt x="2348524" y="1148864"/>
                </a:lnTo>
                <a:lnTo>
                  <a:pt x="2366355" y="1138377"/>
                </a:lnTo>
                <a:lnTo>
                  <a:pt x="2384186" y="1126685"/>
                </a:lnTo>
                <a:lnTo>
                  <a:pt x="2402017" y="1113748"/>
                </a:lnTo>
                <a:lnTo>
                  <a:pt x="2419848" y="1099524"/>
                </a:lnTo>
                <a:lnTo>
                  <a:pt x="2437678" y="1083973"/>
                </a:lnTo>
                <a:lnTo>
                  <a:pt x="2455509" y="1067052"/>
                </a:lnTo>
                <a:lnTo>
                  <a:pt x="2473340" y="1048719"/>
                </a:lnTo>
                <a:lnTo>
                  <a:pt x="2491171" y="1028930"/>
                </a:lnTo>
                <a:lnTo>
                  <a:pt x="2509002" y="1007643"/>
                </a:lnTo>
                <a:lnTo>
                  <a:pt x="2526832" y="984811"/>
                </a:lnTo>
                <a:lnTo>
                  <a:pt x="2544663" y="960391"/>
                </a:lnTo>
                <a:lnTo>
                  <a:pt x="2562494" y="934337"/>
                </a:lnTo>
                <a:lnTo>
                  <a:pt x="2580325" y="906603"/>
                </a:lnTo>
                <a:lnTo>
                  <a:pt x="2598156" y="877142"/>
                </a:lnTo>
                <a:lnTo>
                  <a:pt x="2615986" y="845907"/>
                </a:lnTo>
                <a:lnTo>
                  <a:pt x="2633817" y="812850"/>
                </a:lnTo>
                <a:lnTo>
                  <a:pt x="2651648" y="777923"/>
                </a:lnTo>
                <a:lnTo>
                  <a:pt x="2669479" y="741076"/>
                </a:lnTo>
                <a:lnTo>
                  <a:pt x="2687310" y="702260"/>
                </a:lnTo>
                <a:lnTo>
                  <a:pt x="2705140" y="661425"/>
                </a:lnTo>
                <a:lnTo>
                  <a:pt x="2722971" y="618520"/>
                </a:lnTo>
                <a:lnTo>
                  <a:pt x="2740802" y="573493"/>
                </a:lnTo>
                <a:lnTo>
                  <a:pt x="2758633" y="526293"/>
                </a:lnTo>
                <a:lnTo>
                  <a:pt x="2776464" y="476867"/>
                </a:lnTo>
                <a:lnTo>
                  <a:pt x="2794294" y="425162"/>
                </a:lnTo>
                <a:lnTo>
                  <a:pt x="2812125" y="371125"/>
                </a:lnTo>
                <a:lnTo>
                  <a:pt x="2829956" y="314700"/>
                </a:lnTo>
                <a:lnTo>
                  <a:pt x="2847787" y="255833"/>
                </a:lnTo>
                <a:lnTo>
                  <a:pt x="2865618" y="194469"/>
                </a:lnTo>
                <a:lnTo>
                  <a:pt x="2883448" y="130552"/>
                </a:lnTo>
                <a:lnTo>
                  <a:pt x="2901279" y="64024"/>
                </a:lnTo>
                <a:lnTo>
                  <a:pt x="2917778" y="0"/>
                </a:lnTo>
              </a:path>
            </a:pathLst>
          </a:custGeom>
          <a:ln w="38100">
            <a:solidFill>
              <a:srgbClr val="1F4E79"/>
            </a:solidFill>
            <a:prstDash val="solid"/>
          </a:ln>
        </p:spPr>
      </p:sp>
      <p:sp>
        <p:nvSpPr>
          <p:cNvPr id="64" name="Shape 61"/>
          <p:cNvSpPr/>
          <p:nvPr/>
        </p:nvSpPr>
        <p:spPr>
          <a:xfrm>
            <a:off x="9652145" y="4917500"/>
            <a:ext cx="146304" cy="146304"/>
          </a:xfrm>
          <a:prstGeom prst="ellipse">
            <a:avLst/>
          </a:prstGeom>
          <a:solidFill>
            <a:srgbClr val="D9711C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6263640" y="5623560"/>
            <a:ext cx="5376672" cy="548640"/>
          </a:xfrm>
          <a:prstGeom prst="roundRect">
            <a:avLst>
              <a:gd name="adj" fmla="val 20000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6400800" y="5696712"/>
            <a:ext cx="5102352" cy="4023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корень — число 1</a:t>
            </a:r>
            <a:endParaRPr lang="ru-RU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2588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74320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</a:t>
            </a:r>
            <a:endParaRPr lang="ru-RU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3 «Уравнения и неравенства с одной переменной» · тема № 3</a:t>
            </a:r>
            <a:endParaRPr lang="ru-RU" sz="1100" dirty="0"/>
          </a:p>
        </p:txBody>
      </p:sp>
      <p:sp>
        <p:nvSpPr>
          <p:cNvPr id="5" name="Text 3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7</a:t>
            </a:r>
            <a:endParaRPr lang="ru-RU" sz="11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11091672" cy="658368"/>
          </a:xfrm>
          <a:prstGeom prst="roundRect">
            <a:avLst>
              <a:gd name="adj" fmla="val 16667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85800" y="1581912"/>
            <a:ext cx="10817352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способ существует (способ Феррари), но на практике уравнения четвёртой степени решают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приёмами, понижающими степень</a:t>
            </a:r>
            <a:endParaRPr lang="ru-RU" sz="17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286000"/>
          <a:ext cx="11091672" cy="914400"/>
        </p:xfrm>
        <a:graphic>
          <a:graphicData uri="http://schemas.openxmlformats.org/drawingml/2006/table">
            <a:tbl>
              <a:tblPr/>
              <a:tblGrid>
                <a:gridCol w="4206240"/>
                <a:gridCol w="4480560"/>
                <a:gridCol w="2404872"/>
              </a:tblGrid>
              <a:tr h="34747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Приём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Уравнение из доклада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Корни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400" b="1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разложение:</a:t>
                      </a:r>
                      <a:r>
                        <a:rPr lang="ru-RU" sz="14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группировка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4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3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− 4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+ 4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= 0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−2</a:t>
                      </a:r>
                      <a:r>
                        <a:rPr lang="ru-RU" sz="14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; 0; 1; 2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400" b="1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разложение:</a:t>
                      </a:r>
                      <a:r>
                        <a:rPr lang="ru-RU" sz="14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целые корни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4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3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− 7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+ 6 = 0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−3</a:t>
                      </a:r>
                      <a:r>
                        <a:rPr lang="ru-RU" sz="14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; 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−1</a:t>
                      </a:r>
                      <a:r>
                        <a:rPr lang="ru-RU" sz="14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; 1; 2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400" b="1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замена:</a:t>
                      </a:r>
                      <a:r>
                        <a:rPr lang="ru-RU" sz="14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биквадратное, 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= 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t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4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4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− 17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+ 4 = 0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−2</a:t>
                      </a:r>
                      <a:r>
                        <a:rPr lang="ru-RU" sz="14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; 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−0,5</a:t>
                      </a:r>
                      <a:r>
                        <a:rPr lang="ru-RU" sz="14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; 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0,5</a:t>
                      </a:r>
                      <a:r>
                        <a:rPr lang="ru-RU" sz="14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; 2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D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400" b="1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замена:</a:t>
                      </a:r>
                      <a:r>
                        <a:rPr lang="ru-RU" sz="14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произведение четырёх множителей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(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+ 1)(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+ 2)(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+ 3)(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+ 4) = 24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−5</a:t>
                      </a:r>
                      <a:r>
                        <a:rPr lang="ru-RU" sz="14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; 0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D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400" b="1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замена:</a:t>
                      </a:r>
                      <a:r>
                        <a:rPr lang="ru-RU" sz="14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возвратное, 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+ 1/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= 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t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4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− 5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3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+ 6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− 5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+ 1 = 0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2 − √3</a:t>
                      </a:r>
                      <a:r>
                        <a:rPr lang="ru-RU" sz="14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; 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 + √3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D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400" b="1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замена:</a:t>
                      </a:r>
                      <a:r>
                        <a:rPr lang="ru-RU" sz="14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симметричная, 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− 2 = 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t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(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− 1)</a:t>
                      </a:r>
                      <a:r>
                        <a:rPr lang="ru-RU" sz="16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4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(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− 3)</a:t>
                      </a:r>
                      <a:r>
                        <a:rPr lang="ru-RU" sz="16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4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= 82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4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0; 4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D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400" b="1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оценка:</a:t>
                      </a:r>
                      <a:r>
                        <a:rPr lang="ru-RU" sz="14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корней нет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E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4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+ 4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3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+ 4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+ 1 = 0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E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4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корней нет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E4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400" b="1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оценка:</a:t>
                      </a:r>
                      <a:r>
                        <a:rPr lang="ru-RU" sz="14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корень единственный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E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4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− 2</a:t>
                      </a:r>
                      <a:r>
                        <a:rPr lang="ru-RU" sz="16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6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+ 2 = 0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E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4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1E4"/>
                    </a:solidFill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548640" y="5577840"/>
            <a:ext cx="11091672" cy="594360"/>
          </a:xfrm>
          <a:prstGeom prst="roundRect">
            <a:avLst>
              <a:gd name="adj" fmla="val 18462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85800" y="5650992"/>
            <a:ext cx="10817352" cy="4480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корни проверяют подстановкой; уравнение четвёртой степени имеет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больше четырёх корней</a:t>
            </a:r>
            <a:endParaRPr lang="ru-RU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Методы решения уравнений 4-й степени</dc:title>
  <dc:subject>Алгебра, 9 класс. Тема исследовательской работы к главе 3, № 3</dc:subject>
  <dc:creator>pomogalka.me</dc:creator>
  <cp:lastModifiedBy>pomogalka.me</cp:lastModifiedBy>
  <cp:revision>1</cp:revision>
  <dcterms:created xsi:type="dcterms:W3CDTF">2026-10-02T20:52:26Z</dcterms:created>
  <dcterms:modified xsi:type="dcterms:W3CDTF">2026-10-02T20:52:26Z</dcterms:modified>
</cp:coreProperties>
</file>