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о памятнике «Тысячелетие России» в Великом Новгороде и о деятелях, фигуры которых на нём размещены, может выглядеть так.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jpe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-sa/4.0" TargetMode="External"/><Relationship Id="rId3" Type="http://schemas.openxmlformats.org/officeDocument/2006/relationships/hyperlink" Target="https://commons.wikimedia.org/wiki/File:Millennium_of_Russia_Monument.jpg" TargetMode="External"/><Relationship Id="rId5" Type="http://schemas.openxmlformats.org/officeDocument/2006/relationships/hyperlink" Target="https://commons.wikimedia.org/wiki/File:Ilya_Repin,_Mikhail_Mikeshin,_1888,_Tretyakov_Gallery_751.jpg" TargetMode="External"/><Relationship Id="rId7" Type="http://schemas.openxmlformats.org/officeDocument/2006/relationships/hyperlink" Target="https://creativecommons.org/licenses/by/3.0" TargetMode="External"/><Relationship Id="rId8" Type="http://schemas.openxmlformats.org/officeDocument/2006/relationships/hyperlink" Target="https://commons.wikimedia.org/wiki/File:%D0%9F%D0%B0%D0%BC%D1%8F%D1%82%D0%BD%D0%B8%D0%BA_1000-%D0%BB%D0%B5%D1%82%D0%B8%D1%8E_%D0%A0%D0%BE%D1%81%D1%81%D0%B8%D0%B8._%D0%9F%D1%80%D0%BE%D1%81%D0%B2%D0%B5%D1%82%D0%B8%D1%82%D0%B5%D0%BB%D0%B8_%D0%B8_%D0%B4%D1%83%D1%85%D0%BE%D0%B2%D0%B5%D0%BD%D1%81%D1%82%D0%B2%D0%BE._-_panoramio.jpg" TargetMode="External"/><Relationship Id="rId10" Type="http://schemas.openxmlformats.org/officeDocument/2006/relationships/hyperlink" Target="https://creativecommons.org/licenses/by/3.0" TargetMode="External"/><Relationship Id="rId11" Type="http://schemas.openxmlformats.org/officeDocument/2006/relationships/hyperlink" Target="https://commons.wikimedia.org/wiki/File:%D0%9F%D0%B0%D0%BC%D1%8F%D1%82%D0%BD%D0%B8%D0%BA_1000-%D0%BB%D0%B5%D1%82%D0%B8%D1%8E_%D0%A0%D0%BE%D1%81%D1%81%D0%B8%D0%B9%D1%81%D0%BA%D0%BE%D0%B3%D0%BE_%D0%B3%D0%BE%D1%81%D1%83%D0%B4%D0%B0%D1%80%D1%81%D1%82%D0%B2%D0%B0._%D0%A6%D0%B0%D1%80%D1%8C_%D0%90%D0%BB%D0%B5%D0%BA%D1%81%D0%B5%D0%B9_%D0%9C%D0%B8%D1%85%D0%B0%D0%B9%D0%BB%D0%BE%D0%B2%D0%B8%D1%87_%D0%B8_%D0%9F%D0%B5%D1%82%D1%80_I._-_panoramio.jpg" TargetMode="External"/><Relationship Id="rId13" Type="http://schemas.openxmlformats.org/officeDocument/2006/relationships/hyperlink" Target="https://creativecommons.org/licenses/by/3.0" TargetMode="External"/><Relationship Id="rId14" Type="http://schemas.openxmlformats.org/officeDocument/2006/relationships/hyperlink" Target="https://commons.wikimedia.org/wiki/File:%D0%9F%D0%B0%D0%BC%D1%8F%D1%82%D0%BD%D0%B8%D0%BA_1000-%D0%BB%D0%B5%D1%82%D0%B8%D1%8E_%D0%A0%D0%BE%D1%81%D1%81%D0%B8%D0%B9%D1%81%D0%BA%D0%BE%D0%B3%D0%BE_%D0%B3%D0%BE%D1%81%D1%83%D0%B4%D0%B0%D1%80%D1%81%D1%82%D0%B2%D0%B0._%D0%92%D0%B5%D0%BB%D0%B8%D0%BA%D0%B8%D0%B5_%D0%BF%D0%BE%D0%BB%D0%BA%D0%BE%D0%B2%D0%BE%D0%B4%D1%86%D1%8B_%D0%B8_%D0%B3%D0%B5%D1%80%D0%BE%D0%B8._-_panoramio.jpg" TargetMode="External"/><Relationship Id="rId16" Type="http://schemas.openxmlformats.org/officeDocument/2006/relationships/hyperlink" Target="https://creativecommons.org/licenses/by/3.0" TargetMode="External"/><Relationship Id="rId17" Type="http://schemas.openxmlformats.org/officeDocument/2006/relationships/hyperlink" Target="https://commons.wikimedia.org/wiki/File:%D0%9F%D0%B0%D0%BC%D1%8F%D1%82%D0%BD%D0%B8%D0%BA_1000-%D0%BB%D0%B5%D1%82%D0%B8%D1%8E_%D0%A0%D0%BE%D1%81%D1%81%D0%B8%D0%B8._%D0%9B%D0%B8%D1%82%D0%B5%D1%80%D0%B0%D1%82%D0%BE%D1%80%D1%8B_%D0%B8_%D0%BC%D1%83%D0%B7%D1%8B%D0%BA%D0%B0%D0%BD%D1%82%D1%8B._-_panoramio.jpg" TargetMode="External"/><Relationship Id="rId19" Type="http://schemas.openxmlformats.org/officeDocument/2006/relationships/hyperlink" Target="https://creativecommons.org/licenses/by-sa/4.0" TargetMode="External"/><Relationship Id="rId20" Type="http://schemas.openxmlformats.org/officeDocument/2006/relationships/hyperlink" Target="https://commons.wikimedia.org/wiki/File:Laurentian_Codex_01.jpg" TargetMode="External"/><Relationship Id="rId22" Type="http://schemas.openxmlformats.org/officeDocument/2006/relationships/hyperlink" Target="https://creativecommons.org/licenses/by-sa/3.0" TargetMode="External"/><Relationship Id="rId23" Type="http://schemas.openxmlformats.org/officeDocument/2006/relationships/hyperlink" Target="https://commons.wikimedia.org/wiki/File:1000_Nestor.jpg" TargetMode="External"/><Relationship Id="rId25" Type="http://schemas.openxmlformats.org/officeDocument/2006/relationships/hyperlink" Target="https://creativecommons.org/licenses/by-sa/3.0" TargetMode="External"/><Relationship Id="rId26" Type="http://schemas.openxmlformats.org/officeDocument/2006/relationships/hyperlink" Target="https://commons.wikimedia.org/wiki/File:1000_Silvestr.jpg" TargetMode="External"/><Relationship Id="rId28" Type="http://schemas.openxmlformats.org/officeDocument/2006/relationships/hyperlink" Target="https://commons.wikimedia.org/wiki/File:Yermak_Timofeyevich.jpg" TargetMode="External"/><Relationship Id="rId30" Type="http://schemas.openxmlformats.org/officeDocument/2006/relationships/hyperlink" Target="https://commons.wikimedia.org/wiki/File:Surikov_Pokoreniye_Sibiri_Yermakom.jpg" TargetMode="External"/><Relationship Id="rId32" Type="http://schemas.openxmlformats.org/officeDocument/2006/relationships/hyperlink" Target="https://creativecommons.org/licenses/by-sa/3.0" TargetMode="External"/><Relationship Id="rId33" Type="http://schemas.openxmlformats.org/officeDocument/2006/relationships/hyperlink" Target="https://commons.wikimedia.org/wiki/File:1000_Ermak.jpg" TargetMode="External"/><Relationship Id="rId35" Type="http://schemas.openxmlformats.org/officeDocument/2006/relationships/hyperlink" Target="https://commons.wikimedia.org/wiki/File:F_volkov.jpg" TargetMode="External"/><Relationship Id="rId37" Type="http://schemas.openxmlformats.org/officeDocument/2006/relationships/hyperlink" Target="https://creativecommons.org/licenses/by-sa/3.0" TargetMode="External"/><Relationship Id="rId38" Type="http://schemas.openxmlformats.org/officeDocument/2006/relationships/hyperlink" Target="https://commons.wikimedia.org/wiki/File:1000_Volkov.jpg" TargetMode="External"/><Relationship Id="rId40" Type="http://schemas.openxmlformats.org/officeDocument/2006/relationships/hyperlink" Target="https://commons.wikimedia.org/wiki/File:Lazarev_MP_by_Schwede_rectangle.jpg" TargetMode="External"/><Relationship Id="rId42" Type="http://schemas.openxmlformats.org/officeDocument/2006/relationships/hyperlink" Target="https://commons.wikimedia.org/wiki/File:Faddey_Faddeevich_Bellingshausen.jpg" TargetMode="External"/><Relationship Id="rId44" Type="http://schemas.openxmlformats.org/officeDocument/2006/relationships/hyperlink" Target="https://commons.wikimedia.org/wiki/File:Antarctica_6400px_from_Blue_Marble.jpg" TargetMode="External"/><Relationship Id="rId46" Type="http://schemas.openxmlformats.org/officeDocument/2006/relationships/hyperlink" Target="https://creativecommons.org/licenses/by-sa/3.0" TargetMode="External"/><Relationship Id="rId47" Type="http://schemas.openxmlformats.org/officeDocument/2006/relationships/hyperlink" Target="https://commons.wikimedia.org/wiki/File:1000_Lazarev.jpg" TargetMode="External"/><Relationship Id="rId1" Type="http://schemas.openxmlformats.org/officeDocument/2006/relationships/image" Target="../media/image-13-1.jpeg"/><Relationship Id="rId4" Type="http://schemas.openxmlformats.org/officeDocument/2006/relationships/image" Target="../media/image-13-2.jpeg"/><Relationship Id="rId6" Type="http://schemas.openxmlformats.org/officeDocument/2006/relationships/image" Target="../media/image-13-3.jpeg"/><Relationship Id="rId9" Type="http://schemas.openxmlformats.org/officeDocument/2006/relationships/image" Target="../media/image-13-4.jpeg"/><Relationship Id="rId12" Type="http://schemas.openxmlformats.org/officeDocument/2006/relationships/image" Target="../media/image-13-5.jpeg"/><Relationship Id="rId15" Type="http://schemas.openxmlformats.org/officeDocument/2006/relationships/image" Target="../media/image-13-6.jpeg"/><Relationship Id="rId18" Type="http://schemas.openxmlformats.org/officeDocument/2006/relationships/image" Target="../media/image-13-7.jpeg"/><Relationship Id="rId21" Type="http://schemas.openxmlformats.org/officeDocument/2006/relationships/image" Target="../media/image-13-8.jpeg"/><Relationship Id="rId24" Type="http://schemas.openxmlformats.org/officeDocument/2006/relationships/image" Target="../media/image-13-9.jpeg"/><Relationship Id="rId27" Type="http://schemas.openxmlformats.org/officeDocument/2006/relationships/image" Target="../media/image-13-10.jpeg"/><Relationship Id="rId29" Type="http://schemas.openxmlformats.org/officeDocument/2006/relationships/image" Target="../media/image-13-11.jpeg"/><Relationship Id="rId31" Type="http://schemas.openxmlformats.org/officeDocument/2006/relationships/image" Target="../media/image-13-12.jpeg"/><Relationship Id="rId34" Type="http://schemas.openxmlformats.org/officeDocument/2006/relationships/image" Target="../media/image-13-13.jpeg"/><Relationship Id="rId36" Type="http://schemas.openxmlformats.org/officeDocument/2006/relationships/image" Target="../media/image-13-14.jpeg"/><Relationship Id="rId39" Type="http://schemas.openxmlformats.org/officeDocument/2006/relationships/image" Target="../media/image-13-15.jpeg"/><Relationship Id="rId41" Type="http://schemas.openxmlformats.org/officeDocument/2006/relationships/image" Target="../media/image-13-16.jpeg"/><Relationship Id="rId43" Type="http://schemas.openxmlformats.org/officeDocument/2006/relationships/image" Target="../media/image-13-17.jpeg"/><Relationship Id="rId45" Type="http://schemas.openxmlformats.org/officeDocument/2006/relationships/image" Target="../media/image-13-18.jpeg"/><Relationship Id="rId48" Type="http://schemas.openxmlformats.org/officeDocument/2006/relationships/slideLayout" Target="../slideLayouts/slideLayout3.xml"/><Relationship Id="rId4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ichael_Glinka.jpg" TargetMode="External"/><Relationship Id="rId4" Type="http://schemas.openxmlformats.org/officeDocument/2006/relationships/hyperlink" Target="https://creativecommons.org/licenses/by-sa/3.0" TargetMode="External"/><Relationship Id="rId5" Type="http://schemas.openxmlformats.org/officeDocument/2006/relationships/hyperlink" Target="https://commons.wikimedia.org/wiki/File:1000_Glinka.jpg" TargetMode="External"/><Relationship Id="rId7" Type="http://schemas.openxmlformats.org/officeDocument/2006/relationships/hyperlink" Target="https://commons.wikimedia.org/wiki/File:Dmitri_Mendeleev_1890s.jpg" TargetMode="External"/><Relationship Id="rId9" Type="http://schemas.openxmlformats.org/officeDocument/2006/relationships/hyperlink" Target="https://commons.wikimedia.org/wiki/File:Alexander_Stepanovich_Popov.jpg" TargetMode="External"/><Relationship Id="rId11" Type="http://schemas.openxmlformats.org/officeDocument/2006/relationships/hyperlink" Target="https://commons.wikimedia.org/wiki/File:Igor_Kurchatov_001.png" TargetMode="External"/><Relationship Id="rId13" Type="http://schemas.openxmlformats.org/officeDocument/2006/relationships/hyperlink" Target="https://commons.wikimedia.org/wiki/File:Konstantin_Tsiolkovsky_in_1934_(by_N.A.Mozhaykin).jpg" TargetMode="External"/><Relationship Id="rId15" Type="http://schemas.openxmlformats.org/officeDocument/2006/relationships/hyperlink" Target="https://creativecommons.org/licenses/by/4.0" TargetMode="External"/><Relationship Id="rId16" Type="http://schemas.openxmlformats.org/officeDocument/2006/relationships/hyperlink" Target="https://commons.wikimedia.org/wiki/File:%D0%9D%D0%B8%D0%BD%D0%B0_%D0%B8_%D0%A1%D0%B5%D1%80%D0%B3%D0%B5%D0%B9_%D0%9A%D0%BE%D1%80%D0%BE%D0%BB%D0%B5%D0%B2%D1%8B_(cropped).jpg" TargetMode="External"/><Relationship Id="rId18" Type="http://schemas.openxmlformats.org/officeDocument/2006/relationships/hyperlink" Target="https://creativecommons.org/licenses/by/4.0" TargetMode="External"/><Relationship Id="rId19" Type="http://schemas.openxmlformats.org/officeDocument/2006/relationships/hyperlink" Target="https://commons.wikimedia.org/wiki/File:Yuri_Gagarin_with_awards.jpg" TargetMode="External"/><Relationship Id="rId21" Type="http://schemas.openxmlformats.org/officeDocument/2006/relationships/hyperlink" Target="https://commons.wikimedia.org/wiki/File:Vasily_Perov_-_%D0%9F%D0%BE%D1%80%D1%82%D1%80%D0%B5%D1%82_%D0%A4.%D0%9C.%D0%94%D0%BE%D1%81%D1%82%D0%BE%D0%B5%D0%B2%D1%81%D0%BA%D0%BE%D0%B3%D0%BE_-_Google_Art_Project.jpg" TargetMode="External"/><Relationship Id="rId23" Type="http://schemas.openxmlformats.org/officeDocument/2006/relationships/hyperlink" Target="https://commons.wikimedia.org/wiki/File:L.N.Tolstoy_Prokudin-Gorsky_(cropped).jpg" TargetMode="External"/><Relationship Id="rId25" Type="http://schemas.openxmlformats.org/officeDocument/2006/relationships/hyperlink" Target="https://commons.wikimedia.org/wiki/File:%D0%90._%D0%9F._%D0%A7%D0%B5%D1%85%D0%BE%D0%B2,_%D0%AF%D0%BB%D1%82%D0%B0.jpg" TargetMode="External"/><Relationship Id="rId27" Type="http://schemas.openxmlformats.org/officeDocument/2006/relationships/hyperlink" Target="https://commons.wikimedia.org/wiki/File:Portr%C3%A4t_des_Komponisten_Pjotr_I._Tschaikowski_(1840-1893).jpg" TargetMode="External"/><Relationship Id="rId29" Type="http://schemas.openxmlformats.org/officeDocument/2006/relationships/hyperlink" Target="https://commons.wikimedia.org/wiki/File:%D0%9A%D0%BE%D0%BC%D0%BF%D0%BE%D0%B7%D0%B8%D1%82%D0%BE%D1%80_%D0%94%D0%BC%D0%B8%D1%82%D1%80%D0%B8%D0%B9_%D0%94%D0%BC%D0%B8%D1%82%D1%80%D0%B8%D0%B5%D0%B2%D0%B8%D1%87_%D0%A8%D0%BE%D1%81%D1%82%D0%B0%D0%BA%D0%BE%D0%B2%D0%B8%D1%87.jpg" TargetMode="External"/><Relationship Id="rId31" Type="http://schemas.openxmlformats.org/officeDocument/2006/relationships/hyperlink" Target="https://creativecommons.org/licenses/by/4.0" TargetMode="External"/><Relationship Id="rId32" Type="http://schemas.openxmlformats.org/officeDocument/2006/relationships/hyperlink" Target="https://commons.wikimedia.org/wiki/File:%D0%93%D0%B0%D0%B3%D0%B0%D1%80%D0%B8%D0%BD_%D0%BF%D0%B5%D1%80%D0%B5%D0%B4_%D0%BF%D0%BE%D0%BB%D1%91%D1%82%D0%BE%D0%BC.jpg" TargetMode="External"/><Relationship Id="rId1" Type="http://schemas.openxmlformats.org/officeDocument/2006/relationships/image" Target="../media/image-14-1.jpeg"/><Relationship Id="rId3" Type="http://schemas.openxmlformats.org/officeDocument/2006/relationships/image" Target="../media/image-14-2.jpeg"/><Relationship Id="rId6" Type="http://schemas.openxmlformats.org/officeDocument/2006/relationships/image" Target="../media/image-14-3.jpeg"/><Relationship Id="rId8" Type="http://schemas.openxmlformats.org/officeDocument/2006/relationships/image" Target="../media/image-14-4.jpeg"/><Relationship Id="rId10" Type="http://schemas.openxmlformats.org/officeDocument/2006/relationships/image" Target="../media/image-14-5.jpeg"/><Relationship Id="rId12" Type="http://schemas.openxmlformats.org/officeDocument/2006/relationships/image" Target="../media/image-14-6.jpeg"/><Relationship Id="rId14" Type="http://schemas.openxmlformats.org/officeDocument/2006/relationships/image" Target="../media/image-14-7.jpeg"/><Relationship Id="rId17" Type="http://schemas.openxmlformats.org/officeDocument/2006/relationships/image" Target="../media/image-14-8.jpeg"/><Relationship Id="rId20" Type="http://schemas.openxmlformats.org/officeDocument/2006/relationships/image" Target="../media/image-14-9.jpeg"/><Relationship Id="rId22" Type="http://schemas.openxmlformats.org/officeDocument/2006/relationships/image" Target="../media/image-14-10.jpeg"/><Relationship Id="rId24" Type="http://schemas.openxmlformats.org/officeDocument/2006/relationships/image" Target="../media/image-14-11.jpeg"/><Relationship Id="rId26" Type="http://schemas.openxmlformats.org/officeDocument/2006/relationships/image" Target="../media/image-14-12.jpeg"/><Relationship Id="rId28" Type="http://schemas.openxmlformats.org/officeDocument/2006/relationships/image" Target="../media/image-14-13.jpeg"/><Relationship Id="rId30" Type="http://schemas.openxmlformats.org/officeDocument/2006/relationships/image" Target="../media/image-14-14.jpeg"/><Relationship Id="rId33" Type="http://schemas.openxmlformats.org/officeDocument/2006/relationships/slideLayout" Target="../slideLayouts/slideLayout3.xml"/><Relationship Id="rId3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Тысячелетие России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79476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Памятник «Тысячелетие России» установлен в Великом Новгороде в 1862 г.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воздвигли в честь тысячелетия Российского государства, которое отсчитывали от призвания Рюрика в 862 г.</a:t>
            </a:r>
            <a:endParaRPr lang="ru-RU" sz="1800" dirty="0"/>
          </a:p>
        </p:txBody>
      </p:sp>
      <p:sp>
        <p:nvSpPr>
          <p:cNvPr id="4" name="Автор проекта: кольцо"/>
          <p:cNvSpPr/>
          <p:nvPr/>
        </p:nvSpPr>
        <p:spPr>
          <a:xfrm>
            <a:off x="731520" y="5303520"/>
            <a:ext cx="1005840" cy="100584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pic>
        <p:nvPicPr>
          <p:cNvPr id="5" name="Автор проекта" descr="М. Микеши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349240"/>
            <a:ext cx="914400" cy="914400"/>
          </a:xfrm>
          <a:prstGeom prst="ellipse">
            <a:avLst/>
          </a:prstGeom>
        </p:spPr>
      </p:pic>
      <p:sp>
        <p:nvSpPr>
          <p:cNvPr id="6" name="Автор проекта: текст"/>
          <p:cNvSpPr txBox="1"/>
          <p:nvPr/>
        </p:nvSpPr>
        <p:spPr>
          <a:xfrm>
            <a:off x="2011680" y="530352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проекта памятника — художник М. Микешин.</a:t>
            </a:r>
            <a:endParaRPr lang="ru-RU" sz="1800" dirty="0"/>
          </a:p>
        </p:txBody>
      </p:sp>
      <p:sp>
        <p:nvSpPr>
          <p:cNvPr id="7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8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9" name="Титульная иллюстрация" descr="Памятник «Тысячелетие России» в Великом Новгороде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Тысячелетняя история нашей страны</a:t>
            </a:r>
            <a:endParaRPr lang="ru-RU" sz="3400" dirty="0"/>
          </a:p>
        </p:txBody>
      </p:sp>
      <p:sp>
        <p:nvSpPr>
          <p:cNvPr id="3" name="Горельеф 1: рамка"/>
          <p:cNvSpPr/>
          <p:nvPr/>
        </p:nvSpPr>
        <p:spPr>
          <a:xfrm>
            <a:off x="5532120" y="1437742"/>
            <a:ext cx="2918308" cy="1945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Горельеф 1" descr="Горельеф памятника: просветител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848" y="1547470"/>
            <a:ext cx="2698852" cy="1726082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532120" y="3456432"/>
            <a:ext cx="29183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Подвижники и просветители</a:t>
            </a:r>
            <a:endParaRPr lang="ru-RU" sz="1500" dirty="0"/>
          </a:p>
        </p:txBody>
      </p:sp>
      <p:sp>
        <p:nvSpPr>
          <p:cNvPr id="6" name="Горельеф 2: рамка"/>
          <p:cNvSpPr/>
          <p:nvPr/>
        </p:nvSpPr>
        <p:spPr>
          <a:xfrm>
            <a:off x="8724748" y="1437742"/>
            <a:ext cx="2918308" cy="1945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7" name="Горельеф 2" descr="Горельеф памятника: царь Алексей Михайлович и Пётр 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476" y="1547470"/>
            <a:ext cx="2698852" cy="1726082"/>
          </a:xfrm>
          <a:prstGeom prst="rect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8724748" y="3456432"/>
            <a:ext cx="29183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Цари</a:t>
            </a:r>
            <a:endParaRPr lang="ru-RU" sz="1500" dirty="0"/>
          </a:p>
        </p:txBody>
      </p:sp>
      <p:sp>
        <p:nvSpPr>
          <p:cNvPr id="9" name="Горельеф 3: рамка"/>
          <p:cNvSpPr/>
          <p:nvPr/>
        </p:nvSpPr>
        <p:spPr>
          <a:xfrm>
            <a:off x="5532120" y="3986784"/>
            <a:ext cx="2918308" cy="1945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0" name="Горельеф 3" descr="Горельеф памятника: полководцы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48" y="4096512"/>
            <a:ext cx="2698852" cy="1726082"/>
          </a:xfrm>
          <a:prstGeom prst="rect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5532120" y="6005474"/>
            <a:ext cx="29183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Полководцы</a:t>
            </a:r>
            <a:endParaRPr lang="ru-RU" sz="1500" dirty="0"/>
          </a:p>
        </p:txBody>
      </p:sp>
      <p:sp>
        <p:nvSpPr>
          <p:cNvPr id="12" name="Горельеф 4: рамка"/>
          <p:cNvSpPr/>
          <p:nvPr/>
        </p:nvSpPr>
        <p:spPr>
          <a:xfrm>
            <a:off x="8724748" y="3986784"/>
            <a:ext cx="2918308" cy="194553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3" name="Горельеф 4" descr="Горельеф памятника: литераторы и музыканты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476" y="4096512"/>
            <a:ext cx="2698852" cy="1726082"/>
          </a:xfrm>
          <a:prstGeom prst="rect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8724748" y="6005474"/>
            <a:ext cx="29183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Поэты и композиторы</a:t>
            </a:r>
            <a:endParaRPr lang="ru-RU" sz="1500" dirty="0"/>
          </a:p>
        </p:txBody>
      </p:sp>
      <p:sp>
        <p:nvSpPr>
          <p:cNvPr id="15" name="Текст"/>
          <p:cNvSpPr txBox="1"/>
          <p:nvPr/>
        </p:nvSpPr>
        <p:spPr>
          <a:xfrm>
            <a:off x="548640" y="2839720"/>
            <a:ext cx="4526280" cy="346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памятнике изображены подвижники и просветители народа, цари и полководцы, законодатели и учёные, поэты и композиторы.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Вместе они представляют тысячелетнюю историю нашей страны.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Летописец Нестор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9721342" y="502920"/>
            <a:ext cx="1921713" cy="5760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Нестор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1070" y="612648"/>
            <a:ext cx="1702257" cy="5541264"/>
          </a:xfrm>
          <a:prstGeom prst="rect">
            <a:avLst/>
          </a:prstGeom>
        </p:spPr>
      </p:pic>
      <p:sp>
        <p:nvSpPr>
          <p:cNvPr id="5" name="Иллюстрация: рамка"/>
          <p:cNvSpPr/>
          <p:nvPr/>
        </p:nvSpPr>
        <p:spPr>
          <a:xfrm>
            <a:off x="6200902" y="1613592"/>
            <a:ext cx="3108960" cy="353937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6" name="Иллюстрация" descr="«Повесть временных лет» в Лаврентьевской летопис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630" y="1723320"/>
            <a:ext cx="2889504" cy="3319920"/>
          </a:xfrm>
          <a:prstGeom prst="rect">
            <a:avLst/>
          </a:prstGeom>
        </p:spPr>
      </p:pic>
      <p:sp>
        <p:nvSpPr>
          <p:cNvPr id="7" name="Текст"/>
          <p:cNvSpPr txBox="1"/>
          <p:nvPr/>
        </p:nvSpPr>
        <p:spPr>
          <a:xfrm>
            <a:off x="548640" y="2489200"/>
            <a:ext cx="5240782" cy="295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 его именем связывают «Повесть временных лет» — рассказ о том, откуда пошла Русская земля.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Язык Нестора Летописца мы и сегодня во многом понимаем.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Сильвестр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548640" y="1463040"/>
            <a:ext cx="2367857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Сильвестр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2148401" cy="4626864"/>
          </a:xfrm>
          <a:prstGeom prst="rect">
            <a:avLst/>
          </a:prstGeom>
        </p:spPr>
      </p:pic>
      <p:sp>
        <p:nvSpPr>
          <p:cNvPr id="5" name="Портрет: кольцо"/>
          <p:cNvSpPr/>
          <p:nvPr/>
        </p:nvSpPr>
        <p:spPr>
          <a:xfrm>
            <a:off x="3419417" y="2788920"/>
            <a:ext cx="2194560" cy="21945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6" name="Портрет: диск"/>
          <p:cNvSpPr/>
          <p:nvPr/>
        </p:nvSpPr>
        <p:spPr>
          <a:xfrm>
            <a:off x="3507200" y="2876702"/>
            <a:ext cx="2018995" cy="2018995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Портрет: иконка" descr="«Домострой»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948" y="3381451"/>
            <a:ext cx="1009498" cy="1009498"/>
          </a:xfrm>
          <a:prstGeom prst="rect">
            <a:avLst/>
          </a:prstGeom>
        </p:spPr>
      </p:pic>
      <p:sp>
        <p:nvSpPr>
          <p:cNvPr id="8" name="Текст"/>
          <p:cNvSpPr txBox="1"/>
          <p:nvPr/>
        </p:nvSpPr>
        <p:spPr>
          <a:xfrm>
            <a:off x="6116897" y="3296920"/>
            <a:ext cx="5526158" cy="30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«Домостроя» Сильвестр — священник XVI в.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«Домострой» — свод наставлений о семейной жизни и ведении домашнего хозяйства.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Покоритель Сибири Ермак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7532924" y="502920"/>
            <a:ext cx="4110131" cy="5760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Ермак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652" y="612648"/>
            <a:ext cx="3890675" cy="5541264"/>
          </a:xfrm>
          <a:prstGeom prst="rect">
            <a:avLst/>
          </a:prstGeom>
        </p:spPr>
      </p:pic>
      <p:sp>
        <p:nvSpPr>
          <p:cNvPr id="5" name="Текст"/>
          <p:cNvSpPr txBox="1"/>
          <p:nvPr/>
        </p:nvSpPr>
        <p:spPr>
          <a:xfrm>
            <a:off x="548640" y="1813606"/>
            <a:ext cx="6572804" cy="148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Героический поход Ермака в Сибирь помог присоединить к России огромные земли на востоке.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России — это история освоения огромного пространства, и поход Ермака — одна из её ярких страниц.</a:t>
            </a:r>
            <a:endParaRPr lang="ru-RU" sz="2000" dirty="0"/>
          </a:p>
        </p:txBody>
      </p:sp>
      <p:sp>
        <p:nvSpPr>
          <p:cNvPr id="6" name="Портрет: кольцо"/>
          <p:cNvSpPr/>
          <p:nvPr/>
        </p:nvSpPr>
        <p:spPr>
          <a:xfrm>
            <a:off x="548640" y="3850640"/>
            <a:ext cx="1828800" cy="18288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Портрет" descr="Ермак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3923792"/>
            <a:ext cx="1682496" cy="1682496"/>
          </a:xfrm>
          <a:prstGeom prst="ellipse">
            <a:avLst/>
          </a:prstGeom>
        </p:spPr>
      </p:pic>
      <p:sp>
        <p:nvSpPr>
          <p:cNvPr id="8" name="Картина: рамка"/>
          <p:cNvSpPr/>
          <p:nvPr/>
        </p:nvSpPr>
        <p:spPr>
          <a:xfrm>
            <a:off x="2743200" y="3662726"/>
            <a:ext cx="4378244" cy="22046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9" name="Картина" descr="В. Суриков. «Покорение Сибири Ермаком Тимофеевичем»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928" y="3772454"/>
            <a:ext cx="4158788" cy="198517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Фёдор Волков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548640" y="1463040"/>
            <a:ext cx="2814214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Ф. Волков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2594758" cy="4626864"/>
          </a:xfrm>
          <a:prstGeom prst="rect">
            <a:avLst/>
          </a:prstGeom>
        </p:spPr>
      </p:pic>
      <p:sp>
        <p:nvSpPr>
          <p:cNvPr id="5" name="Портрет: кольцо"/>
          <p:cNvSpPr/>
          <p:nvPr/>
        </p:nvSpPr>
        <p:spPr>
          <a:xfrm>
            <a:off x="3865774" y="2788920"/>
            <a:ext cx="2194560" cy="21945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Портрет" descr="Фёдор Волк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557" y="2876702"/>
            <a:ext cx="2018995" cy="2018995"/>
          </a:xfrm>
          <a:prstGeom prst="ellipse">
            <a:avLst/>
          </a:prstGeom>
        </p:spPr>
      </p:pic>
      <p:sp>
        <p:nvSpPr>
          <p:cNvPr id="7" name="Текст"/>
          <p:cNvSpPr txBox="1"/>
          <p:nvPr/>
        </p:nvSpPr>
        <p:spPr>
          <a:xfrm>
            <a:off x="6563254" y="3296920"/>
            <a:ext cx="5079801" cy="30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Фёдор Волков — один из основоположников российского профессионального театра.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XVIII в. он создал театр в Ярославле.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Открыватель Антарктиды адмирал Михаил Лазарев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7664662" y="1463040"/>
            <a:ext cx="3978393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М. Лазарев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4390" y="1572768"/>
            <a:ext cx="3758937" cy="4626864"/>
          </a:xfrm>
          <a:prstGeom prst="rect">
            <a:avLst/>
          </a:prstGeom>
        </p:spPr>
      </p:pic>
      <p:sp>
        <p:nvSpPr>
          <p:cNvPr id="5" name="Медальон 1: кольцо"/>
          <p:cNvSpPr/>
          <p:nvPr/>
        </p:nvSpPr>
        <p:spPr>
          <a:xfrm>
            <a:off x="865964" y="2063496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Медальон 1" descr="М. Лазаре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72" y="2127504"/>
            <a:ext cx="1472184" cy="1472184"/>
          </a:xfrm>
          <a:prstGeom prst="ellipse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594360" y="3773424"/>
            <a:ext cx="21434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М. Лазарев</a:t>
            </a:r>
            <a:endParaRPr lang="ru-RU" sz="1700" dirty="0"/>
          </a:p>
        </p:txBody>
      </p:sp>
      <p:sp>
        <p:nvSpPr>
          <p:cNvPr id="8" name="Медальон 2: кольцо"/>
          <p:cNvSpPr/>
          <p:nvPr/>
        </p:nvSpPr>
        <p:spPr>
          <a:xfrm>
            <a:off x="3100811" y="2063496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9" name="Медальон 2" descr="Ф. Беллинсгаузен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819" y="2127504"/>
            <a:ext cx="1472184" cy="1472184"/>
          </a:xfrm>
          <a:prstGeom prst="ellipse">
            <a:avLst/>
          </a:prstGeom>
        </p:spPr>
      </p:pic>
      <p:sp>
        <p:nvSpPr>
          <p:cNvPr id="10" name="Подпись"/>
          <p:cNvSpPr txBox="1"/>
          <p:nvPr/>
        </p:nvSpPr>
        <p:spPr>
          <a:xfrm>
            <a:off x="2829207" y="3773424"/>
            <a:ext cx="21434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Ф. Беллинсгаузен</a:t>
            </a:r>
            <a:endParaRPr lang="ru-RU" sz="1700" dirty="0"/>
          </a:p>
        </p:txBody>
      </p:sp>
      <p:sp>
        <p:nvSpPr>
          <p:cNvPr id="11" name="Медальон 3: кольцо"/>
          <p:cNvSpPr/>
          <p:nvPr/>
        </p:nvSpPr>
        <p:spPr>
          <a:xfrm>
            <a:off x="5335659" y="2063496"/>
            <a:ext cx="1600200" cy="1600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2" name="Медальон 3" descr="Антарктида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9667" y="2127504"/>
            <a:ext cx="1472184" cy="1472184"/>
          </a:xfrm>
          <a:prstGeom prst="ellipse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5064055" y="3773424"/>
            <a:ext cx="21434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Антарктида</a:t>
            </a:r>
            <a:endParaRPr lang="ru-RU" sz="1700" dirty="0"/>
          </a:p>
        </p:txBody>
      </p:sp>
      <p:sp>
        <p:nvSpPr>
          <p:cNvPr id="14" name="Карточка"/>
          <p:cNvSpPr/>
          <p:nvPr/>
        </p:nvSpPr>
        <p:spPr>
          <a:xfrm>
            <a:off x="548640" y="4459224"/>
            <a:ext cx="6704542" cy="1249680"/>
          </a:xfrm>
          <a:prstGeom prst="roundRect">
            <a:avLst>
              <a:gd name="adj" fmla="val 878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5" name="Текст"/>
          <p:cNvSpPr txBox="1"/>
          <p:nvPr/>
        </p:nvSpPr>
        <p:spPr>
          <a:xfrm>
            <a:off x="868680" y="4733544"/>
            <a:ext cx="6064462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Вместе с Ф. Беллинсгаузеном он открыл ранее неизвестный континент на планете — Антарктиду.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Михаил Глинка</a:t>
            </a:r>
            <a:endParaRPr lang="ru-RU" sz="3400" dirty="0"/>
          </a:p>
        </p:txBody>
      </p:sp>
      <p:sp>
        <p:nvSpPr>
          <p:cNvPr id="3" name="Фигура памятника: рамка"/>
          <p:cNvSpPr/>
          <p:nvPr/>
        </p:nvSpPr>
        <p:spPr>
          <a:xfrm>
            <a:off x="548640" y="1463040"/>
            <a:ext cx="2187761" cy="48463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Фигура памятника" descr="М. Глинка на памятнике «Тысячелетие России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1968305" cy="4626864"/>
          </a:xfrm>
          <a:prstGeom prst="rect">
            <a:avLst/>
          </a:prstGeom>
        </p:spPr>
      </p:pic>
      <p:sp>
        <p:nvSpPr>
          <p:cNvPr id="5" name="Портрет: кольцо"/>
          <p:cNvSpPr/>
          <p:nvPr/>
        </p:nvSpPr>
        <p:spPr>
          <a:xfrm>
            <a:off x="3239321" y="2788920"/>
            <a:ext cx="2194560" cy="21945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6" name="Портрет" descr="Михаил Глинк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103" y="2876702"/>
            <a:ext cx="2018995" cy="2018995"/>
          </a:xfrm>
          <a:prstGeom prst="ellipse">
            <a:avLst/>
          </a:prstGeom>
        </p:spPr>
      </p:pic>
      <p:sp>
        <p:nvSpPr>
          <p:cNvPr id="7" name="Текст"/>
          <p:cNvSpPr txBox="1"/>
          <p:nvPr/>
        </p:nvSpPr>
        <p:spPr>
          <a:xfrm>
            <a:off x="5936801" y="3196844"/>
            <a:ext cx="5706255" cy="3112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Композитор Михаил Глинка — основоположник русской классической музыки.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 и сегодня вспоминаем звуки его хора «Славься!».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1990 г. мелодию на основе его «Патриотической песни» выбрали музыкой гимна РСФСР.</a:t>
            </a:r>
            <a:endParaRPr lang="ru-RU" sz="2000" dirty="0"/>
          </a:p>
        </p:txBody>
      </p:sp>
      <p:sp>
        <p:nvSpPr>
          <p:cNvPr id="8" name="Годы жизни"/>
          <p:cNvSpPr txBox="1"/>
          <p:nvPr/>
        </p:nvSpPr>
        <p:spPr>
          <a:xfrm>
            <a:off x="5936801" y="2355596"/>
            <a:ext cx="570625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1804—1857</a:t>
            </a:r>
            <a:endParaRPr lang="ru-RU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981200"/>
            <a:ext cx="11094415" cy="1203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памятнике рядом стоят люди разных веков и занятий — летописец и священник, покоритель Сибири и мореплаватель, создатель театра и композитор.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Всех их объединяет служение России.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548640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601675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Летописе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6628" y="4137508"/>
            <a:ext cx="609905" cy="609905"/>
          </a:xfrm>
          <a:prstGeom prst="rect">
            <a:avLst/>
          </a:prstGeom>
        </p:spPr>
      </p:pic>
      <p:sp>
        <p:nvSpPr>
          <p:cNvPr id="7" name="Подпись"/>
          <p:cNvSpPr txBox="1"/>
          <p:nvPr/>
        </p:nvSpPr>
        <p:spPr>
          <a:xfrm>
            <a:off x="234726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Летописец</a:t>
            </a:r>
            <a:endParaRPr lang="ru-RU" sz="1400" dirty="0"/>
          </a:p>
        </p:txBody>
      </p:sp>
      <p:sp>
        <p:nvSpPr>
          <p:cNvPr id="8" name="Знак 2: кольцо"/>
          <p:cNvSpPr/>
          <p:nvPr/>
        </p:nvSpPr>
        <p:spPr>
          <a:xfrm>
            <a:off x="2502347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9" name="Знак 2: диск"/>
          <p:cNvSpPr/>
          <p:nvPr/>
        </p:nvSpPr>
        <p:spPr>
          <a:xfrm>
            <a:off x="2555382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Знак 2: иконка" descr="Священник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335" y="4137508"/>
            <a:ext cx="609905" cy="609905"/>
          </a:xfrm>
          <a:prstGeom prst="rect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2188434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Священник</a:t>
            </a:r>
            <a:endParaRPr lang="ru-RU" sz="1400" dirty="0"/>
          </a:p>
        </p:txBody>
      </p:sp>
      <p:sp>
        <p:nvSpPr>
          <p:cNvPr id="12" name="Знак 3: кольцо"/>
          <p:cNvSpPr/>
          <p:nvPr/>
        </p:nvSpPr>
        <p:spPr>
          <a:xfrm>
            <a:off x="4456054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13" name="Знак 3: диск"/>
          <p:cNvSpPr/>
          <p:nvPr/>
        </p:nvSpPr>
        <p:spPr>
          <a:xfrm>
            <a:off x="4509089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Знак 3: иконка" descr="Покоритель Сибири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042" y="4137508"/>
            <a:ext cx="609905" cy="609905"/>
          </a:xfrm>
          <a:prstGeom prst="rect">
            <a:avLst/>
          </a:prstGeom>
        </p:spPr>
      </p:pic>
      <p:sp>
        <p:nvSpPr>
          <p:cNvPr id="15" name="Подпись"/>
          <p:cNvSpPr txBox="1"/>
          <p:nvPr/>
        </p:nvSpPr>
        <p:spPr>
          <a:xfrm>
            <a:off x="4142141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Покоритель Сибири</a:t>
            </a:r>
            <a:endParaRPr lang="ru-RU" sz="1400" dirty="0"/>
          </a:p>
        </p:txBody>
      </p:sp>
      <p:sp>
        <p:nvSpPr>
          <p:cNvPr id="16" name="Знак 4: кольцо"/>
          <p:cNvSpPr/>
          <p:nvPr/>
        </p:nvSpPr>
        <p:spPr>
          <a:xfrm>
            <a:off x="6409761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17" name="Знак 4: диск"/>
          <p:cNvSpPr/>
          <p:nvPr/>
        </p:nvSpPr>
        <p:spPr>
          <a:xfrm>
            <a:off x="6462796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Знак 4: иконка" descr="Мореплаватель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749" y="4137508"/>
            <a:ext cx="609905" cy="609905"/>
          </a:xfrm>
          <a:prstGeom prst="rect">
            <a:avLst/>
          </a:prstGeom>
        </p:spPr>
      </p:pic>
      <p:sp>
        <p:nvSpPr>
          <p:cNvPr id="19" name="Подпись"/>
          <p:cNvSpPr txBox="1"/>
          <p:nvPr/>
        </p:nvSpPr>
        <p:spPr>
          <a:xfrm>
            <a:off x="6095848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Мореплаватель</a:t>
            </a:r>
            <a:endParaRPr lang="ru-RU" sz="1400" dirty="0"/>
          </a:p>
        </p:txBody>
      </p:sp>
      <p:sp>
        <p:nvSpPr>
          <p:cNvPr id="20" name="Знак 5: кольцо"/>
          <p:cNvSpPr/>
          <p:nvPr/>
        </p:nvSpPr>
        <p:spPr>
          <a:xfrm>
            <a:off x="8363468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21" name="Знак 5: диск"/>
          <p:cNvSpPr/>
          <p:nvPr/>
        </p:nvSpPr>
        <p:spPr>
          <a:xfrm>
            <a:off x="8416503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2" name="Знак 5: иконка" descr="Создатель театра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456" y="4137508"/>
            <a:ext cx="609905" cy="609905"/>
          </a:xfrm>
          <a:prstGeom prst="rect">
            <a:avLst/>
          </a:prstGeom>
        </p:spPr>
      </p:pic>
      <p:sp>
        <p:nvSpPr>
          <p:cNvPr id="23" name="Подпись"/>
          <p:cNvSpPr txBox="1"/>
          <p:nvPr/>
        </p:nvSpPr>
        <p:spPr>
          <a:xfrm>
            <a:off x="8049555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Создатель театра</a:t>
            </a:r>
            <a:endParaRPr lang="ru-RU" sz="1400" dirty="0"/>
          </a:p>
        </p:txBody>
      </p:sp>
      <p:sp>
        <p:nvSpPr>
          <p:cNvPr id="24" name="Знак 6: кольцо"/>
          <p:cNvSpPr/>
          <p:nvPr/>
        </p:nvSpPr>
        <p:spPr>
          <a:xfrm>
            <a:off x="10317175" y="3779520"/>
            <a:ext cx="1325880" cy="132588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5"/>
            </a:solidFill>
            <a:prstDash val="solid"/>
          </a:ln>
        </p:spPr>
      </p:sp>
      <p:sp>
        <p:nvSpPr>
          <p:cNvPr id="25" name="Знак 6: диск"/>
          <p:cNvSpPr/>
          <p:nvPr/>
        </p:nvSpPr>
        <p:spPr>
          <a:xfrm>
            <a:off x="10370210" y="3832555"/>
            <a:ext cx="1219810" cy="121981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6" name="Знак 6: иконка" descr="Композитор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5163" y="4137508"/>
            <a:ext cx="609905" cy="609905"/>
          </a:xfrm>
          <a:prstGeom prst="rect">
            <a:avLst/>
          </a:prstGeom>
        </p:spPr>
      </p:pic>
      <p:sp>
        <p:nvSpPr>
          <p:cNvPr id="27" name="Подпись"/>
          <p:cNvSpPr txBox="1"/>
          <p:nvPr/>
        </p:nvSpPr>
        <p:spPr>
          <a:xfrm>
            <a:off x="10003262" y="5178552"/>
            <a:ext cx="195370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Композитор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Кого можно было бы добавить на памятник</a:t>
            </a:r>
            <a:endParaRPr lang="ru-RU" sz="3400" dirty="0"/>
          </a:p>
        </p:txBody>
      </p:sp>
      <p:sp>
        <p:nvSpPr>
          <p:cNvPr id="3" name="Вступление"/>
          <p:cNvSpPr txBox="1"/>
          <p:nvPr/>
        </p:nvSpPr>
        <p:spPr>
          <a:xfrm>
            <a:off x="548640" y="1463802"/>
            <a:ext cx="11094415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Добавить на памятник за время, прошедшее от его установки до наших дней, можно было бы прежде всего учёных, инженеров и космонавтов.</a:t>
            </a:r>
            <a:endParaRPr lang="ru-RU" sz="2000" dirty="0"/>
          </a:p>
        </p:txBody>
      </p:sp>
      <p:sp>
        <p:nvSpPr>
          <p:cNvPr id="4" name="Медальон 1: кольцо"/>
          <p:cNvSpPr/>
          <p:nvPr/>
        </p:nvSpPr>
        <p:spPr>
          <a:xfrm>
            <a:off x="901675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5" name="Медальон 1" descr="Д. Менделее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395" y="2466594"/>
            <a:ext cx="1051560" cy="1051560"/>
          </a:xfrm>
          <a:prstGeom prst="ellipse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585216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Д. Менделеев</a:t>
            </a:r>
            <a:endParaRPr lang="ru-RU" sz="1500" dirty="0"/>
          </a:p>
        </p:txBody>
      </p:sp>
      <p:sp>
        <p:nvSpPr>
          <p:cNvPr id="7" name="Медальон 2: кольцо"/>
          <p:cNvSpPr/>
          <p:nvPr/>
        </p:nvSpPr>
        <p:spPr>
          <a:xfrm>
            <a:off x="2750744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8" name="Медальон 2" descr="А. Поп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464" y="2466594"/>
            <a:ext cx="1051560" cy="1051560"/>
          </a:xfrm>
          <a:prstGeom prst="ellipse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2434285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Попов</a:t>
            </a:r>
            <a:endParaRPr lang="ru-RU" sz="1500" dirty="0"/>
          </a:p>
        </p:txBody>
      </p:sp>
      <p:sp>
        <p:nvSpPr>
          <p:cNvPr id="10" name="Медальон 3: кольцо"/>
          <p:cNvSpPr/>
          <p:nvPr/>
        </p:nvSpPr>
        <p:spPr>
          <a:xfrm>
            <a:off x="4599813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1" name="Медальон 3" descr="И. Курчатов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533" y="2466594"/>
            <a:ext cx="1051560" cy="1051560"/>
          </a:xfrm>
          <a:prstGeom prst="ellipse">
            <a:avLst/>
          </a:prstGeom>
        </p:spPr>
      </p:pic>
      <p:sp>
        <p:nvSpPr>
          <p:cNvPr id="12" name="Подпись"/>
          <p:cNvSpPr txBox="1"/>
          <p:nvPr/>
        </p:nvSpPr>
        <p:spPr>
          <a:xfrm>
            <a:off x="4283354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И. Курчатов</a:t>
            </a:r>
            <a:endParaRPr lang="ru-RU" sz="1500" dirty="0"/>
          </a:p>
        </p:txBody>
      </p:sp>
      <p:sp>
        <p:nvSpPr>
          <p:cNvPr id="13" name="Медальон 4: кольцо"/>
          <p:cNvSpPr/>
          <p:nvPr/>
        </p:nvSpPr>
        <p:spPr>
          <a:xfrm>
            <a:off x="6448882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4" name="Медальон 4" descr="К. Циолковский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602" y="2466594"/>
            <a:ext cx="1051560" cy="1051560"/>
          </a:xfrm>
          <a:prstGeom prst="ellipse">
            <a:avLst/>
          </a:prstGeom>
        </p:spPr>
      </p:pic>
      <p:sp>
        <p:nvSpPr>
          <p:cNvPr id="15" name="Подпись"/>
          <p:cNvSpPr txBox="1"/>
          <p:nvPr/>
        </p:nvSpPr>
        <p:spPr>
          <a:xfrm>
            <a:off x="6132424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К. Циолковский</a:t>
            </a:r>
            <a:endParaRPr lang="ru-RU" sz="1500" dirty="0"/>
          </a:p>
        </p:txBody>
      </p:sp>
      <p:sp>
        <p:nvSpPr>
          <p:cNvPr id="16" name="Медальон 5: кольцо"/>
          <p:cNvSpPr/>
          <p:nvPr/>
        </p:nvSpPr>
        <p:spPr>
          <a:xfrm>
            <a:off x="8297951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7" name="Медальон 5" descr="С. Королёв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671" y="2466594"/>
            <a:ext cx="1051560" cy="1051560"/>
          </a:xfrm>
          <a:prstGeom prst="ellipse">
            <a:avLst/>
          </a:prstGeom>
        </p:spPr>
      </p:pic>
      <p:sp>
        <p:nvSpPr>
          <p:cNvPr id="18" name="Подпись"/>
          <p:cNvSpPr txBox="1"/>
          <p:nvPr/>
        </p:nvSpPr>
        <p:spPr>
          <a:xfrm>
            <a:off x="7981493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С. Королёв</a:t>
            </a:r>
            <a:endParaRPr lang="ru-RU" sz="1500" dirty="0"/>
          </a:p>
        </p:txBody>
      </p:sp>
      <p:sp>
        <p:nvSpPr>
          <p:cNvPr id="19" name="Медальон 6: кольцо"/>
          <p:cNvSpPr/>
          <p:nvPr/>
        </p:nvSpPr>
        <p:spPr>
          <a:xfrm>
            <a:off x="10147021" y="2420874"/>
            <a:ext cx="1143000" cy="11430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20" name="Медальон 6" descr="Ю. Гагарин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2741" y="2466594"/>
            <a:ext cx="1051560" cy="1051560"/>
          </a:xfrm>
          <a:prstGeom prst="ellipse">
            <a:avLst/>
          </a:prstGeom>
        </p:spPr>
      </p:pic>
      <p:sp>
        <p:nvSpPr>
          <p:cNvPr id="21" name="Подпись"/>
          <p:cNvSpPr txBox="1"/>
          <p:nvPr/>
        </p:nvSpPr>
        <p:spPr>
          <a:xfrm>
            <a:off x="9830562" y="3637026"/>
            <a:ext cx="17759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Ю. Гагарин</a:t>
            </a:r>
            <a:endParaRPr lang="ru-RU" sz="1500" dirty="0"/>
          </a:p>
        </p:txBody>
      </p:sp>
      <p:sp>
        <p:nvSpPr>
          <p:cNvPr id="22" name="Карточка"/>
          <p:cNvSpPr/>
          <p:nvPr/>
        </p:nvSpPr>
        <p:spPr>
          <a:xfrm>
            <a:off x="548640" y="4203954"/>
            <a:ext cx="5364328" cy="2031492"/>
          </a:xfrm>
          <a:prstGeom prst="roundRect">
            <a:avLst>
              <a:gd name="adj" fmla="val 540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3" name="Текст"/>
          <p:cNvSpPr txBox="1"/>
          <p:nvPr/>
        </p:nvSpPr>
        <p:spPr>
          <a:xfrm>
            <a:off x="868680" y="4459986"/>
            <a:ext cx="4724248" cy="1519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 Менделеев открыл Периодический закон и создал на его основе Периодическую систему химических элементов.</a:t>
            </a:r>
            <a:endParaRPr lang="ru-RU" sz="1700" dirty="0"/>
          </a:p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Попов изобрёл радио, а И. Курчатов руководил постройкой первой в мире АЭС — Обнинской.</a:t>
            </a:r>
            <a:endParaRPr lang="ru-RU" sz="1700" dirty="0"/>
          </a:p>
        </p:txBody>
      </p:sp>
      <p:sp>
        <p:nvSpPr>
          <p:cNvPr id="24" name="Карточка"/>
          <p:cNvSpPr/>
          <p:nvPr/>
        </p:nvSpPr>
        <p:spPr>
          <a:xfrm>
            <a:off x="6278728" y="4203954"/>
            <a:ext cx="5364328" cy="2031492"/>
          </a:xfrm>
          <a:prstGeom prst="roundRect">
            <a:avLst>
              <a:gd name="adj" fmla="val 540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5" name="Текст"/>
          <p:cNvSpPr txBox="1"/>
          <p:nvPr/>
        </p:nvSpPr>
        <p:spPr>
          <a:xfrm>
            <a:off x="6598768" y="4459986"/>
            <a:ext cx="4724248" cy="1519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 Циолковский дал теоретическое обоснование полётов в космос, а С. Королёв стал основоположником практической космонавтики.</a:t>
            </a:r>
            <a:endParaRPr lang="ru-RU" sz="1700" dirty="0"/>
          </a:p>
          <a:p>
            <a:pPr algn="l" indent="0" marL="0">
              <a:buNone/>
            </a:pPr>
            <a:r>
              <a:rPr lang="ru-RU" alt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Ю. Гагарин — первый человек, совершивший полёт в космос.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Писатели, композиторы, военачальники</a:t>
            </a:r>
            <a:endParaRPr lang="ru-RU" sz="3400" dirty="0"/>
          </a:p>
        </p:txBody>
      </p:sp>
      <p:sp>
        <p:nvSpPr>
          <p:cNvPr id="3" name="Медальон 1: кольцо"/>
          <p:cNvSpPr/>
          <p:nvPr/>
        </p:nvSpPr>
        <p:spPr>
          <a:xfrm>
            <a:off x="764515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4" name="Медальон 1" descr="Ф. Достоевский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07" y="2104949"/>
            <a:ext cx="1303934" cy="1303934"/>
          </a:xfrm>
          <a:prstGeom prst="ellipse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94360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Ф. Достоевский</a:t>
            </a:r>
            <a:endParaRPr lang="ru-RU" sz="1700" dirty="0"/>
          </a:p>
        </p:txBody>
      </p:sp>
      <p:sp>
        <p:nvSpPr>
          <p:cNvPr id="6" name="Медальон 2: кольцо"/>
          <p:cNvSpPr/>
          <p:nvPr/>
        </p:nvSpPr>
        <p:spPr>
          <a:xfrm>
            <a:off x="2613584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2" descr="Л. Толстой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277" y="2104949"/>
            <a:ext cx="1303934" cy="1303934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2443429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Л. Толстой</a:t>
            </a:r>
            <a:endParaRPr lang="ru-RU" sz="1700" dirty="0"/>
          </a:p>
        </p:txBody>
      </p:sp>
      <p:sp>
        <p:nvSpPr>
          <p:cNvPr id="9" name="Медальон 3: кольцо"/>
          <p:cNvSpPr/>
          <p:nvPr/>
        </p:nvSpPr>
        <p:spPr>
          <a:xfrm>
            <a:off x="4462653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3" descr="А. Чехов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346" y="2104949"/>
            <a:ext cx="1303934" cy="1303934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4292498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Чехов</a:t>
            </a:r>
            <a:endParaRPr lang="ru-RU" sz="1700" dirty="0"/>
          </a:p>
        </p:txBody>
      </p:sp>
      <p:sp>
        <p:nvSpPr>
          <p:cNvPr id="12" name="Медальон 4: кольцо"/>
          <p:cNvSpPr/>
          <p:nvPr/>
        </p:nvSpPr>
        <p:spPr>
          <a:xfrm>
            <a:off x="6311722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3" name="Медальон 4" descr="П. Чайковский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415" y="2104949"/>
            <a:ext cx="1303934" cy="1303934"/>
          </a:xfrm>
          <a:prstGeom prst="ellipse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6141568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П. Чайковский</a:t>
            </a:r>
            <a:endParaRPr lang="ru-RU" sz="1700" dirty="0"/>
          </a:p>
        </p:txBody>
      </p:sp>
      <p:sp>
        <p:nvSpPr>
          <p:cNvPr id="15" name="Медальон 5: кольцо"/>
          <p:cNvSpPr/>
          <p:nvPr/>
        </p:nvSpPr>
        <p:spPr>
          <a:xfrm>
            <a:off x="8160791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6" name="Медальон 5" descr="Д. Шостакович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7484" y="2104949"/>
            <a:ext cx="1303934" cy="1303934"/>
          </a:xfrm>
          <a:prstGeom prst="ellipse">
            <a:avLst/>
          </a:prstGeom>
        </p:spPr>
      </p:pic>
      <p:sp>
        <p:nvSpPr>
          <p:cNvPr id="17" name="Подпись"/>
          <p:cNvSpPr txBox="1"/>
          <p:nvPr/>
        </p:nvSpPr>
        <p:spPr>
          <a:xfrm>
            <a:off x="7990637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Д. Шостакович</a:t>
            </a:r>
            <a:endParaRPr lang="ru-RU" sz="1700" dirty="0"/>
          </a:p>
        </p:txBody>
      </p:sp>
      <p:sp>
        <p:nvSpPr>
          <p:cNvPr id="18" name="Медальон 6: кольцо"/>
          <p:cNvSpPr/>
          <p:nvPr/>
        </p:nvSpPr>
        <p:spPr>
          <a:xfrm>
            <a:off x="10009861" y="2048256"/>
            <a:ext cx="1417320" cy="14173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9" name="Медальон 6: диск"/>
          <p:cNvSpPr/>
          <p:nvPr/>
        </p:nvSpPr>
        <p:spPr>
          <a:xfrm>
            <a:off x="10066553" y="2104949"/>
            <a:ext cx="1303934" cy="130393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Медальон 6: иконка" descr="Военачальники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2537" y="2430932"/>
            <a:ext cx="651967" cy="651967"/>
          </a:xfrm>
          <a:prstGeom prst="rect">
            <a:avLst/>
          </a:prstGeom>
        </p:spPr>
      </p:pic>
      <p:sp>
        <p:nvSpPr>
          <p:cNvPr id="21" name="Подпись"/>
          <p:cNvSpPr txBox="1"/>
          <p:nvPr/>
        </p:nvSpPr>
        <p:spPr>
          <a:xfrm>
            <a:off x="9839706" y="3575304"/>
            <a:ext cx="17576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Военачальники</a:t>
            </a:r>
            <a:endParaRPr lang="ru-RU" sz="1700" dirty="0"/>
          </a:p>
        </p:txBody>
      </p:sp>
      <p:sp>
        <p:nvSpPr>
          <p:cNvPr id="22" name="Карточка"/>
          <p:cNvSpPr/>
          <p:nvPr/>
        </p:nvSpPr>
        <p:spPr>
          <a:xfrm>
            <a:off x="548640" y="4215384"/>
            <a:ext cx="11094415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3" name="Текст"/>
          <p:cNvSpPr txBox="1"/>
          <p:nvPr/>
        </p:nvSpPr>
        <p:spPr>
          <a:xfrm>
            <a:off x="868680" y="4489704"/>
            <a:ext cx="104543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Достойны места на таком памятнике и писатели Ф. Достоевский, Л. Толстой и А. Чехов, композиторы П. Чайковский и Д. Шостакович, военачальники Великой Отечественной войны.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Чем объясняется выбор</a:t>
            </a:r>
            <a:endParaRPr lang="ru-RU" sz="3400" dirty="0"/>
          </a:p>
        </p:txBody>
      </p:sp>
      <p:sp>
        <p:nvSpPr>
          <p:cNvPr id="3" name="Иконка 1: кольцо"/>
          <p:cNvSpPr/>
          <p:nvPr/>
        </p:nvSpPr>
        <p:spPr>
          <a:xfrm>
            <a:off x="548640" y="19431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Иконка 1: диск"/>
          <p:cNvSpPr/>
          <p:nvPr/>
        </p:nvSpPr>
        <p:spPr>
          <a:xfrm>
            <a:off x="594360" y="19888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71700"/>
            <a:ext cx="365760" cy="365760"/>
          </a:xfrm>
          <a:prstGeom prst="rect">
            <a:avLst/>
          </a:prstGeom>
        </p:spPr>
      </p:pic>
      <p:sp>
        <p:nvSpPr>
          <p:cNvPr id="6" name="Текст"/>
          <p:cNvSpPr txBox="1"/>
          <p:nvPr/>
        </p:nvSpPr>
        <p:spPr>
          <a:xfrm>
            <a:off x="1691640" y="1943100"/>
            <a:ext cx="4965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Такой выбор объясняется тем, что эти люди посвятили себя служению России и прославили её во всём мире.</a:t>
            </a:r>
            <a:endParaRPr lang="ru-RU" sz="1800" dirty="0"/>
          </a:p>
        </p:txBody>
      </p:sp>
      <p:sp>
        <p:nvSpPr>
          <p:cNvPr id="7" name="Иконка 2: кольцо"/>
          <p:cNvSpPr/>
          <p:nvPr/>
        </p:nvSpPr>
        <p:spPr>
          <a:xfrm>
            <a:off x="548640" y="33147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Иконка 2: диск"/>
          <p:cNvSpPr/>
          <p:nvPr/>
        </p:nvSpPr>
        <p:spPr>
          <a:xfrm>
            <a:off x="594360" y="33604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543300"/>
            <a:ext cx="365760" cy="365760"/>
          </a:xfrm>
          <a:prstGeom prst="rect">
            <a:avLst/>
          </a:prstGeom>
        </p:spPr>
      </p:pic>
      <p:sp>
        <p:nvSpPr>
          <p:cNvPr id="10" name="Текст"/>
          <p:cNvSpPr txBox="1"/>
          <p:nvPr/>
        </p:nvSpPr>
        <p:spPr>
          <a:xfrm>
            <a:off x="1691640" y="3314700"/>
            <a:ext cx="49651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их делах ярко проявилась одна из черт особого культурного облика России — стремление к преодолению границ человеческих возможностей в науке и технике, к выходу за пределы планеты.</a:t>
            </a:r>
            <a:endParaRPr lang="ru-RU" sz="1800" dirty="0"/>
          </a:p>
        </p:txBody>
      </p:sp>
      <p:sp>
        <p:nvSpPr>
          <p:cNvPr id="11" name="Иконка 3: кольцо"/>
          <p:cNvSpPr/>
          <p:nvPr/>
        </p:nvSpPr>
        <p:spPr>
          <a:xfrm>
            <a:off x="548640" y="49606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Иконка 3: диск"/>
          <p:cNvSpPr/>
          <p:nvPr/>
        </p:nvSpPr>
        <p:spPr>
          <a:xfrm>
            <a:off x="594360" y="50063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Иконка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189220"/>
            <a:ext cx="365760" cy="365760"/>
          </a:xfrm>
          <a:prstGeom prst="rect">
            <a:avLst/>
          </a:prstGeom>
        </p:spPr>
      </p:pic>
      <p:sp>
        <p:nvSpPr>
          <p:cNvPr id="14" name="Текст"/>
          <p:cNvSpPr txBox="1"/>
          <p:nvPr/>
        </p:nvSpPr>
        <p:spPr>
          <a:xfrm>
            <a:off x="1691640" y="4960620"/>
            <a:ext cx="4965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Полёт Ю. Гагарина стал началом новой эпохи в истории человечества, и эту эпоху открыла наша страна.</a:t>
            </a:r>
            <a:endParaRPr lang="ru-RU" sz="1800" dirty="0"/>
          </a:p>
        </p:txBody>
      </p:sp>
      <p:sp>
        <p:nvSpPr>
          <p:cNvPr id="15" name="Иллюстрация: рамка"/>
          <p:cNvSpPr/>
          <p:nvPr/>
        </p:nvSpPr>
        <p:spPr>
          <a:xfrm>
            <a:off x="7068312" y="502920"/>
            <a:ext cx="4572000" cy="576072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16" name="Иллюстрация" descr="Ю. Гагарин перед полётом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612648"/>
            <a:ext cx="4352544" cy="554126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иллюстраций: слайды 1—7</a:t>
            </a:r>
            <a:endParaRPr lang="ru-RU" sz="3400" dirty="0"/>
          </a:p>
        </p:txBody>
      </p:sp>
      <p:pic>
        <p:nvPicPr>
          <p:cNvPr id="3" name="Миниатюра 1" descr="Памятник «Тысячелетие России» в Великом Новгород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Памятник «Тысячелетие России» в Великом Новгороде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Tsy1980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commons.wikimedia.org/wiki/File:Millennium of Russia Monument.jpg</a:t>
            </a:r>
            <a:endParaRPr lang="ru-RU" sz="1000" dirty="0"/>
          </a:p>
        </p:txBody>
      </p:sp>
      <p:pic>
        <p:nvPicPr>
          <p:cNvPr id="5" name="Миниатюра 2" descr="М. Микешин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56816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38528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Микешин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Илья Репин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commons.wikimedia.org/wiki/File:Ilya Repin, Mikhail Mikeshin, 1888, Tretyakov Gallery 751.jpg</a:t>
            </a:r>
            <a:endParaRPr lang="ru-RU" sz="1000" dirty="0"/>
          </a:p>
        </p:txBody>
      </p:sp>
      <p:pic>
        <p:nvPicPr>
          <p:cNvPr id="7" name="Миниатюра 3" descr="Горельеф памятника: просветители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523744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505456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Горельеф памятника: просветители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Natalia Semenova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commons.wikimedia.org/wiki/File:Памятник 1000-летию России. Просветители и духовенство. - panoramio.jpg</a:t>
            </a:r>
            <a:endParaRPr lang="ru-RU" sz="1000" dirty="0"/>
          </a:p>
        </p:txBody>
      </p:sp>
      <p:pic>
        <p:nvPicPr>
          <p:cNvPr id="9" name="Миниатюра 4" descr="Горельеф памятника: царь Алексей Михайлович и Пётр I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090672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3072384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Горельеф памятника: царь Алексей Михайлович и Пётр I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Natalia Semenova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commons.wikimedia.org/wiki/File:Памятник 1000-летию Российского государства. Царь Алексей Михайлович и Петр I. - panoramio.jpg</a:t>
            </a:r>
            <a:endParaRPr lang="ru-RU" sz="1000" dirty="0"/>
          </a:p>
        </p:txBody>
      </p:sp>
      <p:pic>
        <p:nvPicPr>
          <p:cNvPr id="11" name="Миниатюра 5" descr="Горельеф памятника: полководцы и герои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40" y="3657600"/>
            <a:ext cx="420624" cy="420624"/>
          </a:xfrm>
          <a:prstGeom prst="rect">
            <a:avLst/>
          </a:prstGeom>
        </p:spPr>
      </p:pic>
      <p:sp>
        <p:nvSpPr>
          <p:cNvPr id="12" name="Источник 5"/>
          <p:cNvSpPr txBox="1"/>
          <p:nvPr/>
        </p:nvSpPr>
        <p:spPr>
          <a:xfrm>
            <a:off x="1106424" y="3639312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Горельеф памятника: полководцы и герои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Natalia Semenova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commons.wikimedia.org/wiki/File:Памятник 1000-летию Российского государства. Великие полководцы и герои. - panoramio.jpg</a:t>
            </a:r>
            <a:endParaRPr lang="ru-RU" sz="1000" dirty="0"/>
          </a:p>
        </p:txBody>
      </p:sp>
      <p:pic>
        <p:nvPicPr>
          <p:cNvPr id="13" name="Миниатюра 6" descr="Горельеф памятника: литераторы и музыканты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8640" y="4224528"/>
            <a:ext cx="420624" cy="420624"/>
          </a:xfrm>
          <a:prstGeom prst="rect">
            <a:avLst/>
          </a:prstGeom>
        </p:spPr>
      </p:pic>
      <p:sp>
        <p:nvSpPr>
          <p:cNvPr id="14" name="Источник 6"/>
          <p:cNvSpPr txBox="1"/>
          <p:nvPr/>
        </p:nvSpPr>
        <p:spPr>
          <a:xfrm>
            <a:off x="1106424" y="4206240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Горельеф памятника: литераторы и музыканты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Natalia Semenova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commons.wikimedia.org/wiki/File:Памятник 1000-летию России. Литераторы и музыканты. - panoramio.jpg</a:t>
            </a:r>
            <a:endParaRPr lang="ru-RU" sz="1000" dirty="0"/>
          </a:p>
        </p:txBody>
      </p:sp>
      <p:pic>
        <p:nvPicPr>
          <p:cNvPr id="15" name="Миниатюра 7" descr="«Повесть временных лет» в Лаврентьевской летописи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8640" y="4791456"/>
            <a:ext cx="420624" cy="420624"/>
          </a:xfrm>
          <a:prstGeom prst="rect">
            <a:avLst/>
          </a:prstGeom>
        </p:spPr>
      </p:pic>
      <p:sp>
        <p:nvSpPr>
          <p:cNvPr id="16" name="Источник 7"/>
          <p:cNvSpPr txBox="1"/>
          <p:nvPr/>
        </p:nvSpPr>
        <p:spPr>
          <a:xfrm>
            <a:off x="1106424" y="4773168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«Повесть временных лет» в Лаврентьевской летописи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Nikolay Omonov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4.0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commons.wikimedia.org/wiki/File:Laurentian Codex 01.jpg</a:t>
            </a:r>
            <a:endParaRPr lang="ru-RU" sz="1000" dirty="0"/>
          </a:p>
        </p:txBody>
      </p:sp>
      <p:pic>
        <p:nvPicPr>
          <p:cNvPr id="17" name="Миниатюра 8" descr="Нестор на памятнике «Тысячелетие России»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8640" y="5358384"/>
            <a:ext cx="420624" cy="420624"/>
          </a:xfrm>
          <a:prstGeom prst="rect">
            <a:avLst/>
          </a:prstGeom>
        </p:spPr>
      </p:pic>
      <p:sp>
        <p:nvSpPr>
          <p:cNvPr id="18" name="Источник 8"/>
          <p:cNvSpPr txBox="1"/>
          <p:nvPr/>
        </p:nvSpPr>
        <p:spPr>
          <a:xfrm>
            <a:off x="1106424" y="5340096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Нестор на памятнике «Тысячелетие России»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Nestor.jpg</a:t>
            </a:r>
            <a:endParaRPr lang="ru-RU" sz="1000" dirty="0"/>
          </a:p>
        </p:txBody>
      </p:sp>
      <p:pic>
        <p:nvPicPr>
          <p:cNvPr id="19" name="Миниатюра 9" descr="Сильвестр на памятнике «Тысячелетие России»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8640" y="5888736"/>
            <a:ext cx="420624" cy="420624"/>
          </a:xfrm>
          <a:prstGeom prst="rect">
            <a:avLst/>
          </a:prstGeom>
        </p:spPr>
      </p:pic>
      <p:sp>
        <p:nvSpPr>
          <p:cNvPr id="20" name="Источник 9"/>
          <p:cNvSpPr txBox="1"/>
          <p:nvPr/>
        </p:nvSpPr>
        <p:spPr>
          <a:xfrm>
            <a:off x="1106424" y="58704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Сильвестр на памятнике «Тысячелетие России»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Silvestr.jpg</a:t>
            </a:r>
            <a:endParaRPr lang="ru-RU" sz="1000" dirty="0"/>
          </a:p>
        </p:txBody>
      </p:sp>
      <p:pic>
        <p:nvPicPr>
          <p:cNvPr id="21" name="Миниатюра 10" descr="Ермак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301588" y="1389888"/>
            <a:ext cx="420624" cy="420624"/>
          </a:xfrm>
          <a:prstGeom prst="rect">
            <a:avLst/>
          </a:prstGeom>
        </p:spPr>
      </p:pic>
      <p:sp>
        <p:nvSpPr>
          <p:cNvPr id="22" name="Источник 10"/>
          <p:cNvSpPr txBox="1"/>
          <p:nvPr/>
        </p:nvSpPr>
        <p:spPr>
          <a:xfrm>
            <a:off x="6859372" y="137160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Ермак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commons.wikimedia.org/wiki/File:Yermak Timofeyevich.jpg</a:t>
            </a:r>
            <a:endParaRPr lang="ru-RU" sz="1000" dirty="0"/>
          </a:p>
        </p:txBody>
      </p:sp>
      <p:pic>
        <p:nvPicPr>
          <p:cNvPr id="23" name="Миниатюра 11" descr="«Покорение Сибири Ермаком Тимофеевичем»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301588" y="1920240"/>
            <a:ext cx="420624" cy="420624"/>
          </a:xfrm>
          <a:prstGeom prst="rect">
            <a:avLst/>
          </a:prstGeom>
        </p:spPr>
      </p:pic>
      <p:sp>
        <p:nvSpPr>
          <p:cNvPr id="24" name="Источник 11"/>
          <p:cNvSpPr txBox="1"/>
          <p:nvPr/>
        </p:nvSpPr>
        <p:spPr>
          <a:xfrm>
            <a:off x="6859372" y="1901952"/>
            <a:ext cx="478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«Покорение Сибири Ермаком Тимофеевичем»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Василий Суриков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commons.wikimedia.org/wiki/File:Surikov Pokoreniye Sibiri Yermakom.jpg</a:t>
            </a:r>
            <a:endParaRPr lang="ru-RU" sz="1000" dirty="0"/>
          </a:p>
        </p:txBody>
      </p:sp>
      <p:pic>
        <p:nvPicPr>
          <p:cNvPr id="25" name="Миниатюра 12" descr="Ермак на памятнике «Тысячелетие России»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301588" y="2487168"/>
            <a:ext cx="420624" cy="420624"/>
          </a:xfrm>
          <a:prstGeom prst="rect">
            <a:avLst/>
          </a:prstGeom>
        </p:spPr>
      </p:pic>
      <p:sp>
        <p:nvSpPr>
          <p:cNvPr id="26" name="Источник 12"/>
          <p:cNvSpPr txBox="1"/>
          <p:nvPr/>
        </p:nvSpPr>
        <p:spPr>
          <a:xfrm>
            <a:off x="6859372" y="246888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Ермак на памятнике «Тысячелетие России»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Ermak.jpg</a:t>
            </a:r>
            <a:endParaRPr lang="ru-RU" sz="1000" dirty="0"/>
          </a:p>
        </p:txBody>
      </p:sp>
      <p:pic>
        <p:nvPicPr>
          <p:cNvPr id="27" name="Миниатюра 13" descr="Ф. Волков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301588" y="3017520"/>
            <a:ext cx="420624" cy="420624"/>
          </a:xfrm>
          <a:prstGeom prst="rect">
            <a:avLst/>
          </a:prstGeom>
        </p:spPr>
      </p:pic>
      <p:sp>
        <p:nvSpPr>
          <p:cNvPr id="28" name="Источник 13"/>
          <p:cNvSpPr txBox="1"/>
          <p:nvPr/>
        </p:nvSpPr>
        <p:spPr>
          <a:xfrm>
            <a:off x="6859372" y="299923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Волков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Антон Лосенко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 volkov.jpg</a:t>
            </a:r>
            <a:endParaRPr lang="ru-RU" sz="1000" dirty="0"/>
          </a:p>
        </p:txBody>
      </p:sp>
      <p:pic>
        <p:nvPicPr>
          <p:cNvPr id="29" name="Миниатюра 14" descr="Ф. Волков на памятнике «Тысячелетие России»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301588" y="3547872"/>
            <a:ext cx="420624" cy="420624"/>
          </a:xfrm>
          <a:prstGeom prst="rect">
            <a:avLst/>
          </a:prstGeom>
        </p:spPr>
      </p:pic>
      <p:sp>
        <p:nvSpPr>
          <p:cNvPr id="30" name="Источник 14"/>
          <p:cNvSpPr txBox="1"/>
          <p:nvPr/>
        </p:nvSpPr>
        <p:spPr>
          <a:xfrm>
            <a:off x="6859372" y="3529584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Волков на памятнике «Тысячелетие России»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Volkov.jpg</a:t>
            </a:r>
            <a:endParaRPr lang="ru-RU" sz="1000" dirty="0"/>
          </a:p>
        </p:txBody>
      </p:sp>
      <p:pic>
        <p:nvPicPr>
          <p:cNvPr id="31" name="Миниатюра 15" descr="М. Лазарев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301588" y="4078224"/>
            <a:ext cx="420624" cy="420624"/>
          </a:xfrm>
          <a:prstGeom prst="rect">
            <a:avLst/>
          </a:prstGeom>
        </p:spPr>
      </p:pic>
      <p:sp>
        <p:nvSpPr>
          <p:cNvPr id="32" name="Источник 15"/>
          <p:cNvSpPr txBox="1"/>
          <p:nvPr/>
        </p:nvSpPr>
        <p:spPr>
          <a:xfrm>
            <a:off x="6859372" y="4059936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Лазарев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Роберт Шведе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commons.wikimedia.org/wiki/File:Lazarev MP by Schwede rectangle.jpg</a:t>
            </a:r>
            <a:endParaRPr lang="ru-RU" sz="1000" dirty="0"/>
          </a:p>
        </p:txBody>
      </p:sp>
      <p:pic>
        <p:nvPicPr>
          <p:cNvPr id="33" name="Миниатюра 16" descr="Ф. Беллинсгаузен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6301588" y="4608576"/>
            <a:ext cx="420624" cy="420624"/>
          </a:xfrm>
          <a:prstGeom prst="rect">
            <a:avLst/>
          </a:prstGeom>
        </p:spPr>
      </p:pic>
      <p:sp>
        <p:nvSpPr>
          <p:cNvPr id="34" name="Источник 16"/>
          <p:cNvSpPr txBox="1"/>
          <p:nvPr/>
        </p:nvSpPr>
        <p:spPr>
          <a:xfrm>
            <a:off x="6859372" y="459028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Беллинсгаузен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commons.wikimedia.org/wiki/File:Faddey Faddeevich Bellingshausen.jpg</a:t>
            </a:r>
            <a:endParaRPr lang="ru-RU" sz="1000" dirty="0"/>
          </a:p>
        </p:txBody>
      </p:sp>
      <p:pic>
        <p:nvPicPr>
          <p:cNvPr id="35" name="Миниатюра 17" descr="Антарктида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301588" y="5138928"/>
            <a:ext cx="420624" cy="420624"/>
          </a:xfrm>
          <a:prstGeom prst="rect">
            <a:avLst/>
          </a:prstGeom>
        </p:spPr>
      </p:pic>
      <p:sp>
        <p:nvSpPr>
          <p:cNvPr id="36" name="Источник 17"/>
          <p:cNvSpPr txBox="1"/>
          <p:nvPr/>
        </p:nvSpPr>
        <p:spPr>
          <a:xfrm>
            <a:off x="6859372" y="512064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Антарктида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Dave Pape по данным NASA — 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commons.wikimedia.org/wiki/File:Antarctica 6400px from Blue Marble.jpg</a:t>
            </a:r>
            <a:endParaRPr lang="ru-RU" sz="1000" dirty="0"/>
          </a:p>
        </p:txBody>
      </p:sp>
      <p:pic>
        <p:nvPicPr>
          <p:cNvPr id="37" name="Миниатюра 18" descr="М. Лазарев на памятнике «Тысячелетие России»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6301588" y="5669280"/>
            <a:ext cx="420624" cy="420624"/>
          </a:xfrm>
          <a:prstGeom prst="rect">
            <a:avLst/>
          </a:prstGeom>
        </p:spPr>
      </p:pic>
      <p:sp>
        <p:nvSpPr>
          <p:cNvPr id="38" name="Источник 18"/>
          <p:cNvSpPr txBox="1"/>
          <p:nvPr/>
        </p:nvSpPr>
        <p:spPr>
          <a:xfrm>
            <a:off x="6859372" y="565099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Лазарев на памятнике «Тысячелетие России»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0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Lazarev.jpg</a:t>
            </a:r>
            <a:endParaRPr lang="ru-RU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иллюстраций: слайды 8—12</a:t>
            </a:r>
            <a:endParaRPr lang="ru-RU" sz="3400" dirty="0"/>
          </a:p>
        </p:txBody>
      </p:sp>
      <p:pic>
        <p:nvPicPr>
          <p:cNvPr id="3" name="Миниатюра 1" descr="М. Глин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Глинка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commons.wikimedia.org/wiki/File:Michael Glinka.jpg</a:t>
            </a:r>
            <a:endParaRPr lang="ru-RU" sz="1100" dirty="0"/>
          </a:p>
        </p:txBody>
      </p:sp>
      <p:pic>
        <p:nvPicPr>
          <p:cNvPr id="5" name="Миниатюра 2" descr="М. Глинка на памятнике «Тысячелетие России»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920240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0195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 Глинка на памятнике «Тысячелетие России»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Дар Ветер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commons.wikimedia.org/wiki/File:1000 Glinka.jpg</a:t>
            </a:r>
            <a:endParaRPr lang="ru-RU" sz="1100" dirty="0"/>
          </a:p>
        </p:txBody>
      </p:sp>
      <p:pic>
        <p:nvPicPr>
          <p:cNvPr id="7" name="Миниатюра 3" descr="Д. Менделеев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450592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432304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 Менделеев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commons.wikimedia.org/wiki/File:Dmitri Mendeleev 1890s.jpg</a:t>
            </a:r>
            <a:endParaRPr lang="ru-RU" sz="1100" dirty="0"/>
          </a:p>
        </p:txBody>
      </p:sp>
      <p:pic>
        <p:nvPicPr>
          <p:cNvPr id="9" name="Миниатюра 4" descr="А. Попов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2980944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2962656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Попов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commons.wikimedia.org/wiki/File:Alexander Stepanovich Popov.jpg</a:t>
            </a:r>
            <a:endParaRPr lang="ru-RU" sz="1100" dirty="0"/>
          </a:p>
        </p:txBody>
      </p:sp>
      <p:pic>
        <p:nvPicPr>
          <p:cNvPr id="11" name="Миниатюра 5" descr="И. Курчатов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511296"/>
            <a:ext cx="420624" cy="420624"/>
          </a:xfrm>
          <a:prstGeom prst="rect">
            <a:avLst/>
          </a:prstGeom>
        </p:spPr>
      </p:pic>
      <p:sp>
        <p:nvSpPr>
          <p:cNvPr id="12" name="Источник 5"/>
          <p:cNvSpPr txBox="1"/>
          <p:nvPr/>
        </p:nvSpPr>
        <p:spPr>
          <a:xfrm>
            <a:off x="1106424" y="349300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 Курчатов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commons.wikimedia.org/wiki/File:Igor Kurchatov 001.png</a:t>
            </a:r>
            <a:endParaRPr lang="ru-RU" sz="1100" dirty="0"/>
          </a:p>
        </p:txBody>
      </p:sp>
      <p:pic>
        <p:nvPicPr>
          <p:cNvPr id="13" name="Миниатюра 6" descr="К. Циолковский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40" y="4041648"/>
            <a:ext cx="420624" cy="420624"/>
          </a:xfrm>
          <a:prstGeom prst="rect">
            <a:avLst/>
          </a:prstGeom>
        </p:spPr>
      </p:pic>
      <p:sp>
        <p:nvSpPr>
          <p:cNvPr id="14" name="Источник 6"/>
          <p:cNvSpPr txBox="1"/>
          <p:nvPr/>
        </p:nvSpPr>
        <p:spPr>
          <a:xfrm>
            <a:off x="1106424" y="402336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 Циолковский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Николай Можайкин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commons.wikimedia.org/wiki/File:Konstantin Tsiolkovsky in 1934 (by N.A.Mozhaykin).jpg</a:t>
            </a:r>
            <a:endParaRPr lang="ru-RU" sz="1100" dirty="0"/>
          </a:p>
        </p:txBody>
      </p:sp>
      <p:pic>
        <p:nvPicPr>
          <p:cNvPr id="15" name="Миниатюра 7" descr="С. Королёв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640" y="4654296"/>
            <a:ext cx="420624" cy="420624"/>
          </a:xfrm>
          <a:prstGeom prst="rect">
            <a:avLst/>
          </a:prstGeom>
        </p:spPr>
      </p:pic>
      <p:sp>
        <p:nvSpPr>
          <p:cNvPr id="16" name="Источник 7"/>
          <p:cNvSpPr txBox="1"/>
          <p:nvPr/>
        </p:nvSpPr>
        <p:spPr>
          <a:xfrm>
            <a:off x="1106424" y="463600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Королёв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 (mos.ru)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commons.wikimedia.org/wiki/File:Нина и Сергей Королевы (cropped).jpg</a:t>
            </a:r>
            <a:endParaRPr lang="ru-RU" sz="1100" dirty="0"/>
          </a:p>
        </p:txBody>
      </p:sp>
      <p:pic>
        <p:nvPicPr>
          <p:cNvPr id="17" name="Миниатюра 8" descr="Ю. Гагарин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01588" y="1389888"/>
            <a:ext cx="420624" cy="420624"/>
          </a:xfrm>
          <a:prstGeom prst="rect">
            <a:avLst/>
          </a:prstGeom>
        </p:spPr>
      </p:pic>
      <p:sp>
        <p:nvSpPr>
          <p:cNvPr id="18" name="Источник 8"/>
          <p:cNvSpPr txBox="1"/>
          <p:nvPr/>
        </p:nvSpPr>
        <p:spPr>
          <a:xfrm>
            <a:off x="6859372" y="1371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Ю. Гагарин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Александр Моклецов / СовИнформБюро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commons.wikimedia.org/wiki/File:Yuri Gagarin with awards.jpg</a:t>
            </a:r>
            <a:endParaRPr lang="ru-RU" sz="1100" dirty="0"/>
          </a:p>
        </p:txBody>
      </p:sp>
      <p:pic>
        <p:nvPicPr>
          <p:cNvPr id="19" name="Миниатюра 9" descr="Ф. Достоевский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1588" y="2002536"/>
            <a:ext cx="420624" cy="420624"/>
          </a:xfrm>
          <a:prstGeom prst="rect">
            <a:avLst/>
          </a:prstGeom>
        </p:spPr>
      </p:pic>
      <p:sp>
        <p:nvSpPr>
          <p:cNvPr id="20" name="Источник 9"/>
          <p:cNvSpPr txBox="1"/>
          <p:nvPr/>
        </p:nvSpPr>
        <p:spPr>
          <a:xfrm>
            <a:off x="6859372" y="1984248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 Достоевский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Василий Перов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commons.wikimedia.org/wiki/File:Vasily Perov - Портрет Ф.М.Достоевского - Google Art Project.jpg</a:t>
            </a:r>
            <a:endParaRPr lang="ru-RU" sz="1100" dirty="0"/>
          </a:p>
        </p:txBody>
      </p:sp>
      <p:pic>
        <p:nvPicPr>
          <p:cNvPr id="21" name="Миниатюра 10" descr="Л. Толстой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01588" y="2615184"/>
            <a:ext cx="420624" cy="420624"/>
          </a:xfrm>
          <a:prstGeom prst="rect">
            <a:avLst/>
          </a:prstGeom>
        </p:spPr>
      </p:pic>
      <p:sp>
        <p:nvSpPr>
          <p:cNvPr id="22" name="Источник 10"/>
          <p:cNvSpPr txBox="1"/>
          <p:nvPr/>
        </p:nvSpPr>
        <p:spPr>
          <a:xfrm>
            <a:off x="6859372" y="2596896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Л. Толстой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Сергей Прокудин-Горский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commons.wikimedia.org/wiki/File:L.N.Tolstoy Prokudin-Gorsky (cropped).jpg</a:t>
            </a:r>
            <a:endParaRPr lang="ru-RU" sz="1100" dirty="0"/>
          </a:p>
        </p:txBody>
      </p:sp>
      <p:pic>
        <p:nvPicPr>
          <p:cNvPr id="23" name="Миниатюра 11" descr="А. Чехов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01588" y="3227832"/>
            <a:ext cx="420624" cy="420624"/>
          </a:xfrm>
          <a:prstGeom prst="rect">
            <a:avLst/>
          </a:prstGeom>
        </p:spPr>
      </p:pic>
      <p:sp>
        <p:nvSpPr>
          <p:cNvPr id="24" name="Источник 11"/>
          <p:cNvSpPr txBox="1"/>
          <p:nvPr/>
        </p:nvSpPr>
        <p:spPr>
          <a:xfrm>
            <a:off x="6859372" y="3209544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Чехов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Леонид Средин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commons.wikimedia.org/wiki/File:А. П. Чехов, Ялта.jpg</a:t>
            </a:r>
            <a:endParaRPr lang="ru-RU" sz="1100" dirty="0"/>
          </a:p>
        </p:txBody>
      </p:sp>
      <p:pic>
        <p:nvPicPr>
          <p:cNvPr id="25" name="Миниатюра 12" descr="П. Чайковский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301588" y="3758184"/>
            <a:ext cx="420624" cy="420624"/>
          </a:xfrm>
          <a:prstGeom prst="rect">
            <a:avLst/>
          </a:prstGeom>
        </p:spPr>
      </p:pic>
      <p:sp>
        <p:nvSpPr>
          <p:cNvPr id="26" name="Источник 12"/>
          <p:cNvSpPr txBox="1"/>
          <p:nvPr/>
        </p:nvSpPr>
        <p:spPr>
          <a:xfrm>
            <a:off x="6859372" y="3739896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П. Чайковский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Николай Кузнецов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commons.wikimedia.org/wiki/File:Porträt des Komponisten Pjotr I. Tschaikowski (1840-1893).jpg</a:t>
            </a:r>
            <a:endParaRPr lang="ru-RU" sz="1100" dirty="0"/>
          </a:p>
        </p:txBody>
      </p:sp>
      <p:pic>
        <p:nvPicPr>
          <p:cNvPr id="27" name="Миниатюра 13" descr="Д. Шостакович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301588" y="4370832"/>
            <a:ext cx="420624" cy="420624"/>
          </a:xfrm>
          <a:prstGeom prst="rect">
            <a:avLst/>
          </a:prstGeom>
        </p:spPr>
      </p:pic>
      <p:sp>
        <p:nvSpPr>
          <p:cNvPr id="28" name="Источник 13"/>
          <p:cNvSpPr txBox="1"/>
          <p:nvPr/>
        </p:nvSpPr>
        <p:spPr>
          <a:xfrm>
            <a:off x="6859372" y="4352544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 Шостакович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commons.wikimedia.org/wiki/File:Композитор Дмитрий Дмитриевич Шостакович.jpg</a:t>
            </a:r>
            <a:endParaRPr lang="ru-RU" sz="1100" dirty="0"/>
          </a:p>
        </p:txBody>
      </p:sp>
      <p:pic>
        <p:nvPicPr>
          <p:cNvPr id="29" name="Миниатюра 14" descr="Ю. Гагарин перед полётом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01588" y="4983480"/>
            <a:ext cx="420624" cy="420624"/>
          </a:xfrm>
          <a:prstGeom prst="rect">
            <a:avLst/>
          </a:prstGeom>
        </p:spPr>
      </p:pic>
      <p:sp>
        <p:nvSpPr>
          <p:cNvPr id="30" name="Источник 14"/>
          <p:cNvSpPr txBox="1"/>
          <p:nvPr/>
        </p:nvSpPr>
        <p:spPr>
          <a:xfrm>
            <a:off x="6859372" y="496519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Ю. Гагарин перед полётом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Минобороны РФ / РИА Новости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commons.wikimedia.org/wiki/File:Гагарин перед полётом.jpg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14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 „Тысячелетие России“</dc:title>
  <dc:subject/>
  <dc:creator>pomogalka.me</dc:creator>
  <cp:lastModifiedBy>pomogalka.me</cp:lastModifiedBy>
  <cp:revision>1</cp:revision>
  <dcterms:created xsi:type="dcterms:W3CDTF">2026-10-06T20:58:09Z</dcterms:created>
  <dcterms:modified xsi:type="dcterms:W3CDTF">2026-10-06T20:58:09Z</dcterms:modified>
</cp:coreProperties>
</file>