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Презентацию об известных личностях, которые любили Россию и служили ей, можно построить от Древней Руси до наших дней.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Inconnu_d%27apr%C3%A8s_J.-M._Nattier,_Portrait_de_Pierre_Ier_(mus%C3%A9e_de_l%E2%80%99Ermitage).jpg" TargetMode="External"/><Relationship Id="rId4" Type="http://schemas.openxmlformats.org/officeDocument/2006/relationships/hyperlink" Target="https://commons.wikimedia.org/wiki/File:Vladimir_monomakh.jpg" TargetMode="External"/><Relationship Id="rId6" Type="http://schemas.openxmlformats.org/officeDocument/2006/relationships/hyperlink" Target="https://creativecommons.org/licenses/by-sa/2.0" TargetMode="External"/><Relationship Id="rId7" Type="http://schemas.openxmlformats.org/officeDocument/2006/relationships/hyperlink" Target="https://commons.wikimedia.org/wiki/File:0340_-_Moskau_2015_(26399133935).jpg" TargetMode="External"/><Relationship Id="rId9" Type="http://schemas.openxmlformats.org/officeDocument/2006/relationships/hyperlink" Target="https://commons.wikimedia.org/wiki/File:Serov_%E2%80%94_Peter_the_Great.jpg" TargetMode="External"/><Relationship Id="rId11" Type="http://schemas.openxmlformats.org/officeDocument/2006/relationships/hyperlink" Target="https://commons.wikimedia.org/wiki/File:Yermak_Timofeyevich.jpg" TargetMode="External"/><Relationship Id="rId13" Type="http://schemas.openxmlformats.org/officeDocument/2006/relationships/hyperlink" Target="https://commons.wikimedia.org/wiki/File:Shelikhov_Grigory_Ivanovich.jpg" TargetMode="External"/><Relationship Id="rId15" Type="http://schemas.openxmlformats.org/officeDocument/2006/relationships/hyperlink" Target="https://commons.wikimedia.org/wiki/File:Lazarev_MP_by_Schwede_rectangle.jpg" TargetMode="External"/><Relationship Id="rId17" Type="http://schemas.openxmlformats.org/officeDocument/2006/relationships/hyperlink" Target="https://commons.wikimedia.org/wiki/File:Faddey_Faddeevich_Bellingshausen.jpg" TargetMode="External"/><Relationship Id="rId19" Type="http://schemas.openxmlformats.org/officeDocument/2006/relationships/hyperlink" Target="https://commons.wikimedia.org/wiki/File:Kiprensky_Pushkin.jpg" TargetMode="External"/><Relationship Id="rId21" Type="http://schemas.openxmlformats.org/officeDocument/2006/relationships/hyperlink" Target="https://commons.wikimedia.org/wiki/File:Rasul_Gamzatov_picture_from_1952_magazine.jpg" TargetMode="External"/><Relationship Id="rId23" Type="http://schemas.openxmlformats.org/officeDocument/2006/relationships/hyperlink" Target="https://commons.wikimedia.org/wiki/File:K%C3%B6ler_Gorchakov.jpg" TargetMode="External"/><Relationship Id="rId25" Type="http://schemas.openxmlformats.org/officeDocument/2006/relationships/hyperlink" Target="https://commons.wikimedia.org/wiki/File:Pyotr_Stolypin_LOC_07327.jpg" TargetMode="External"/><Relationship Id="rId27" Type="http://schemas.openxmlformats.org/officeDocument/2006/relationships/hyperlink" Target="https://commons.wikimedia.org/wiki/File:Ilya_Repin_Portrait_of_the_Surgeon_Nikolay_Pirogov_1881.jpg" TargetMode="External"/><Relationship Id="rId29" Type="http://schemas.openxmlformats.org/officeDocument/2006/relationships/hyperlink" Target="https://commons.wikimedia.org/wiki/File:Ilja_Jefimowitsch_Repin_-_Portrait_of_Pavel_Mikha%C3%AFlovitch_Tr%C3%A9tiakov.jpg" TargetMode="External"/><Relationship Id="rId31" Type="http://schemas.openxmlformats.org/officeDocument/2006/relationships/hyperlink" Target="https://creativecommons.org/licenses/by-sa/3.0" TargetMode="External"/><Relationship Id="rId32" Type="http://schemas.openxmlformats.org/officeDocument/2006/relationships/hyperlink" Target="https://commons.wikimedia.org/wiki/File:Moscow_05-2012_TretyakovGallery.jpg" TargetMode="External"/><Relationship Id="rId34" Type="http://schemas.openxmlformats.org/officeDocument/2006/relationships/hyperlink" Target="https://creativecommons.org/licenses/by/4.0" TargetMode="External"/><Relationship Id="rId35" Type="http://schemas.openxmlformats.org/officeDocument/2006/relationships/hyperlink" Target="https://commons.wikimedia.org/wiki/File:Elizaveta_Glinka_(2016-12-08)_01.jpg" TargetMode="External"/><Relationship Id="rId37" Type="http://schemas.openxmlformats.org/officeDocument/2006/relationships/hyperlink" Target="https://creativecommons.org/licenses/by/4.0" TargetMode="External"/><Relationship Id="rId38" Type="http://schemas.openxmlformats.org/officeDocument/2006/relationships/hyperlink" Target="https://commons.wikimedia.org/wiki/File:Anatoly_Derevyanko.jpg" TargetMode="External"/><Relationship Id="rId1" Type="http://schemas.openxmlformats.org/officeDocument/2006/relationships/image" Target="../media/image-11-1.jpeg"/><Relationship Id="rId3" Type="http://schemas.openxmlformats.org/officeDocument/2006/relationships/image" Target="../media/image-11-2.jpeg"/><Relationship Id="rId5" Type="http://schemas.openxmlformats.org/officeDocument/2006/relationships/image" Target="../media/image-11-3.jpeg"/><Relationship Id="rId8" Type="http://schemas.openxmlformats.org/officeDocument/2006/relationships/image" Target="../media/image-11-4.jpeg"/><Relationship Id="rId10" Type="http://schemas.openxmlformats.org/officeDocument/2006/relationships/image" Target="../media/image-11-5.jpeg"/><Relationship Id="rId12" Type="http://schemas.openxmlformats.org/officeDocument/2006/relationships/image" Target="../media/image-11-6.jpeg"/><Relationship Id="rId14" Type="http://schemas.openxmlformats.org/officeDocument/2006/relationships/image" Target="../media/image-11-7.jpeg"/><Relationship Id="rId16" Type="http://schemas.openxmlformats.org/officeDocument/2006/relationships/image" Target="../media/image-11-8.jpeg"/><Relationship Id="rId18" Type="http://schemas.openxmlformats.org/officeDocument/2006/relationships/image" Target="../media/image-11-9.jpeg"/><Relationship Id="rId20" Type="http://schemas.openxmlformats.org/officeDocument/2006/relationships/image" Target="../media/image-11-10.jpeg"/><Relationship Id="rId22" Type="http://schemas.openxmlformats.org/officeDocument/2006/relationships/image" Target="../media/image-11-11.jpeg"/><Relationship Id="rId24" Type="http://schemas.openxmlformats.org/officeDocument/2006/relationships/image" Target="../media/image-11-12.jpeg"/><Relationship Id="rId26" Type="http://schemas.openxmlformats.org/officeDocument/2006/relationships/image" Target="../media/image-11-13.jpeg"/><Relationship Id="rId28" Type="http://schemas.openxmlformats.org/officeDocument/2006/relationships/image" Target="../media/image-11-14.jpeg"/><Relationship Id="rId30" Type="http://schemas.openxmlformats.org/officeDocument/2006/relationships/image" Target="../media/image-11-15.jpeg"/><Relationship Id="rId33" Type="http://schemas.openxmlformats.org/officeDocument/2006/relationships/image" Target="../media/image-11-16.jpeg"/><Relationship Id="rId36" Type="http://schemas.openxmlformats.org/officeDocument/2006/relationships/image" Target="../media/image-11-17.jpeg"/><Relationship Id="rId39" Type="http://schemas.openxmlformats.org/officeDocument/2006/relationships/slideLayout" Target="../slideLayouts/slideLayout3.xml"/><Relationship Id="rId40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Любить Россию и служить ей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840480"/>
            <a:ext cx="5852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Смысл слов Петра I: русским человека делают не происхождение, а любовь к Родине и служение ей.</a:t>
            </a:r>
            <a:endParaRPr lang="ru-RU" sz="2000" dirty="0"/>
          </a:p>
        </p:txBody>
      </p:sp>
      <p:sp>
        <p:nvSpPr>
          <p:cNvPr id="4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5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pic>
        <p:nvPicPr>
          <p:cNvPr id="6" name="Титульная иллюстрация" descr="Пётр 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2010" y="1494130"/>
            <a:ext cx="3869741" cy="3869741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Владимир Мономах</a:t>
            </a:r>
            <a:endParaRPr lang="ru-RU" sz="3400" dirty="0"/>
          </a:p>
        </p:txBody>
      </p:sp>
      <p:sp>
        <p:nvSpPr>
          <p:cNvPr id="3" name="Портрет: рамка"/>
          <p:cNvSpPr/>
          <p:nvPr/>
        </p:nvSpPr>
        <p:spPr>
          <a:xfrm>
            <a:off x="7068312" y="502920"/>
            <a:ext cx="4572000" cy="57607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Портрет" descr="Владимир Мономах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8040" y="612648"/>
            <a:ext cx="4352544" cy="5541264"/>
          </a:xfrm>
          <a:prstGeom prst="rect">
            <a:avLst/>
          </a:prstGeom>
        </p:spPr>
      </p:pic>
      <p:sp>
        <p:nvSpPr>
          <p:cNvPr id="5" name="Годы жизни"/>
          <p:cNvSpPr txBox="1"/>
          <p:nvPr/>
        </p:nvSpPr>
        <p:spPr>
          <a:xfrm>
            <a:off x="548640" y="2068576"/>
            <a:ext cx="61081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1053—1125</a:t>
            </a:r>
            <a:endParaRPr lang="ru-RU" sz="3000" dirty="0"/>
          </a:p>
        </p:txBody>
      </p:sp>
      <p:sp>
        <p:nvSpPr>
          <p:cNvPr id="6" name="Текст"/>
          <p:cNvSpPr txBox="1"/>
          <p:nvPr/>
        </p:nvSpPr>
        <p:spPr>
          <a:xfrm>
            <a:off x="548640" y="2909824"/>
            <a:ext cx="6108192" cy="339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Владимир Мономах — русский князь, полководец, выдающийся мыслитель.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«Поучении детям» он наставлял сыновей исполнять долг воина и правителя, трудиться, помогать нищим, почитать старших.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К. Минин и Д. Пожарский</a:t>
            </a:r>
            <a:endParaRPr lang="ru-RU" sz="3400" dirty="0"/>
          </a:p>
        </p:txBody>
      </p:sp>
      <p:sp>
        <p:nvSpPr>
          <p:cNvPr id="3" name="Портрет: рамка"/>
          <p:cNvSpPr/>
          <p:nvPr/>
        </p:nvSpPr>
        <p:spPr>
          <a:xfrm>
            <a:off x="548640" y="1463040"/>
            <a:ext cx="4114800" cy="4846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Портрет" descr="Памятник К. Минину и Д. Пожарскому в Москв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72768"/>
            <a:ext cx="3895344" cy="4626864"/>
          </a:xfrm>
          <a:prstGeom prst="rect">
            <a:avLst/>
          </a:prstGeom>
        </p:spPr>
      </p:pic>
      <p:sp>
        <p:nvSpPr>
          <p:cNvPr id="5" name="Текст"/>
          <p:cNvSpPr txBox="1"/>
          <p:nvPr/>
        </p:nvSpPr>
        <p:spPr>
          <a:xfrm>
            <a:off x="5120640" y="2928620"/>
            <a:ext cx="6522415" cy="3380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 Минин и князь Д. Пожарский возглавили народное ополчение, освободившее Москву в Смутное время.</a:t>
            </a:r>
            <a:endParaRPr lang="ru-RU" sz="2000" dirty="0"/>
          </a:p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их памятнике в Москве написано: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400" i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«Гражданину Минину и князю Пожарскому благодарная Россия».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Пётр I</a:t>
            </a:r>
            <a:endParaRPr lang="ru-RU" sz="3400" dirty="0"/>
          </a:p>
        </p:txBody>
      </p:sp>
      <p:sp>
        <p:nvSpPr>
          <p:cNvPr id="3" name="Портрет: рамка"/>
          <p:cNvSpPr/>
          <p:nvPr/>
        </p:nvSpPr>
        <p:spPr>
          <a:xfrm>
            <a:off x="7068312" y="502920"/>
            <a:ext cx="4572000" cy="57607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Портрет" descr="Пётр 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8040" y="612648"/>
            <a:ext cx="4352544" cy="5541264"/>
          </a:xfrm>
          <a:prstGeom prst="rect">
            <a:avLst/>
          </a:prstGeom>
        </p:spPr>
      </p:pic>
      <p:sp>
        <p:nvSpPr>
          <p:cNvPr id="5" name="Годы жизни"/>
          <p:cNvSpPr txBox="1"/>
          <p:nvPr/>
        </p:nvSpPr>
        <p:spPr>
          <a:xfrm>
            <a:off x="548640" y="2220976"/>
            <a:ext cx="61081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1672—1725</a:t>
            </a:r>
            <a:endParaRPr lang="ru-RU" sz="3000" dirty="0"/>
          </a:p>
        </p:txBody>
      </p:sp>
      <p:sp>
        <p:nvSpPr>
          <p:cNvPr id="6" name="Текст"/>
          <p:cNvSpPr txBox="1"/>
          <p:nvPr/>
        </p:nvSpPr>
        <p:spPr>
          <a:xfrm>
            <a:off x="548640" y="3062224"/>
            <a:ext cx="6108192" cy="3247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 бы не его воля, Санкт-Петербург среди топких болот не был бы построен.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Император учредил прокуратуру, чтобы бороться с неправосудием, взяточничеством и беззаконием.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Первопроходцы и мореплаватели</a:t>
            </a:r>
            <a:endParaRPr lang="ru-RU" sz="3400" dirty="0"/>
          </a:p>
        </p:txBody>
      </p:sp>
      <p:sp>
        <p:nvSpPr>
          <p:cNvPr id="3" name="Медальон 1: кольцо"/>
          <p:cNvSpPr/>
          <p:nvPr/>
        </p:nvSpPr>
        <p:spPr>
          <a:xfrm>
            <a:off x="1021042" y="1733296"/>
            <a:ext cx="1828800" cy="18288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4" name="Медальон 1" descr="Ерма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94" y="1806448"/>
            <a:ext cx="1682496" cy="1682496"/>
          </a:xfrm>
          <a:prstGeom prst="ellipse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594360" y="3671824"/>
            <a:ext cx="26821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Ермак</a:t>
            </a:r>
            <a:endParaRPr lang="ru-RU" sz="1700" dirty="0"/>
          </a:p>
        </p:txBody>
      </p:sp>
      <p:sp>
        <p:nvSpPr>
          <p:cNvPr id="6" name="Медальон 2: кольцо"/>
          <p:cNvSpPr/>
          <p:nvPr/>
        </p:nvSpPr>
        <p:spPr>
          <a:xfrm>
            <a:off x="3794646" y="1733296"/>
            <a:ext cx="1828800" cy="18288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7" name="Медальон 2" descr="Г. Шелих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798" y="1806448"/>
            <a:ext cx="1682496" cy="1682496"/>
          </a:xfrm>
          <a:prstGeom prst="ellipse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3367964" y="3671824"/>
            <a:ext cx="26821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Г. Шелихов</a:t>
            </a:r>
            <a:endParaRPr lang="ru-RU" sz="1700" dirty="0"/>
          </a:p>
        </p:txBody>
      </p:sp>
      <p:sp>
        <p:nvSpPr>
          <p:cNvPr id="9" name="Медальон 3: кольцо"/>
          <p:cNvSpPr/>
          <p:nvPr/>
        </p:nvSpPr>
        <p:spPr>
          <a:xfrm>
            <a:off x="6568249" y="1733296"/>
            <a:ext cx="1828800" cy="18288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0" name="Медальон 3" descr="М. Лазарев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401" y="1806448"/>
            <a:ext cx="1682496" cy="1682496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6141568" y="3671824"/>
            <a:ext cx="26821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М. Лазарев</a:t>
            </a:r>
            <a:endParaRPr lang="ru-RU" sz="1700" dirty="0"/>
          </a:p>
        </p:txBody>
      </p:sp>
      <p:sp>
        <p:nvSpPr>
          <p:cNvPr id="12" name="Медальон 4: кольцо"/>
          <p:cNvSpPr/>
          <p:nvPr/>
        </p:nvSpPr>
        <p:spPr>
          <a:xfrm>
            <a:off x="9341853" y="1733296"/>
            <a:ext cx="1828800" cy="18288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3" name="Медальон 4" descr="Ф. Беллинсгаузен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5005" y="1806448"/>
            <a:ext cx="1682496" cy="1682496"/>
          </a:xfrm>
          <a:prstGeom prst="ellipse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8915171" y="3671824"/>
            <a:ext cx="26821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Ф. Беллинсгаузен</a:t>
            </a:r>
            <a:endParaRPr lang="ru-RU" sz="1700" dirty="0"/>
          </a:p>
        </p:txBody>
      </p:sp>
      <p:sp>
        <p:nvSpPr>
          <p:cNvPr id="15" name="Карточка"/>
          <p:cNvSpPr/>
          <p:nvPr/>
        </p:nvSpPr>
        <p:spPr>
          <a:xfrm>
            <a:off x="548640" y="4311904"/>
            <a:ext cx="11094415" cy="1681480"/>
          </a:xfrm>
          <a:prstGeom prst="roundRect">
            <a:avLst>
              <a:gd name="adj" fmla="val 6526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6" name="Текст"/>
          <p:cNvSpPr txBox="1"/>
          <p:nvPr/>
        </p:nvSpPr>
        <p:spPr>
          <a:xfrm>
            <a:off x="868680" y="4586224"/>
            <a:ext cx="10454335" cy="1132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Героический поход Ермака в Сибирь помог присоединить к России огромные земли на востоке.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 Шелихов построил первые русские поселения на Аляске, а М. Лазарев и Ф. Беллинсгаузен открыли Антарктиду.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А. Пушкин и Р. Гамзатов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2194560"/>
            <a:ext cx="5364328" cy="41148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Медальон 1: кольцо"/>
          <p:cNvSpPr/>
          <p:nvPr/>
        </p:nvSpPr>
        <p:spPr>
          <a:xfrm>
            <a:off x="2407844" y="1371600"/>
            <a:ext cx="1645920" cy="16459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5" name="Медальон 1" descr="А. Пушкин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3681" y="1437437"/>
            <a:ext cx="1514246" cy="1514246"/>
          </a:xfrm>
          <a:prstGeom prst="ellipse">
            <a:avLst/>
          </a:prstGeom>
        </p:spPr>
      </p:pic>
      <p:sp>
        <p:nvSpPr>
          <p:cNvPr id="6" name="Подпись"/>
          <p:cNvSpPr txBox="1"/>
          <p:nvPr/>
        </p:nvSpPr>
        <p:spPr>
          <a:xfrm>
            <a:off x="731520" y="3127248"/>
            <a:ext cx="49985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Пушкин</a:t>
            </a:r>
            <a:endParaRPr lang="ru-RU" sz="1700" dirty="0"/>
          </a:p>
          <a:p>
            <a:pPr algn="ctr" indent="0" marL="0">
              <a:buNone/>
            </a:pPr>
            <a:r>
              <a:rPr lang="ru-RU" alt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1799—1837</a:t>
            </a:r>
            <a:endParaRPr lang="ru-RU" sz="1700" dirty="0"/>
          </a:p>
        </p:txBody>
      </p:sp>
      <p:sp>
        <p:nvSpPr>
          <p:cNvPr id="7" name="Текст"/>
          <p:cNvSpPr txBox="1"/>
          <p:nvPr/>
        </p:nvSpPr>
        <p:spPr>
          <a:xfrm>
            <a:off x="868680" y="3968496"/>
            <a:ext cx="4724248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Пушкин посвятил многие свои произведения России, русской истории.</a:t>
            </a:r>
            <a:endParaRPr lang="ru-RU" sz="2000" dirty="0"/>
          </a:p>
        </p:txBody>
      </p:sp>
      <p:sp>
        <p:nvSpPr>
          <p:cNvPr id="8" name="Карточка"/>
          <p:cNvSpPr/>
          <p:nvPr/>
        </p:nvSpPr>
        <p:spPr>
          <a:xfrm>
            <a:off x="6278728" y="2194560"/>
            <a:ext cx="5364328" cy="41148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Медальон 2: кольцо"/>
          <p:cNvSpPr/>
          <p:nvPr/>
        </p:nvSpPr>
        <p:spPr>
          <a:xfrm>
            <a:off x="8137931" y="1371600"/>
            <a:ext cx="1645920" cy="16459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10" name="Медальон 2" descr="Р. Гамзат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768" y="1437437"/>
            <a:ext cx="1514246" cy="1514246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6461608" y="3127248"/>
            <a:ext cx="49985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Р. Гамзатов</a:t>
            </a:r>
            <a:endParaRPr lang="ru-RU" sz="1700" dirty="0"/>
          </a:p>
          <a:p>
            <a:pPr algn="ctr" indent="0" marL="0">
              <a:buNone/>
            </a:pPr>
            <a:r>
              <a:rPr lang="ru-RU" alt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1923—2003</a:t>
            </a:r>
            <a:endParaRPr lang="ru-RU" sz="1700" dirty="0"/>
          </a:p>
        </p:txBody>
      </p:sp>
      <p:sp>
        <p:nvSpPr>
          <p:cNvPr id="12" name="Текст"/>
          <p:cNvSpPr txBox="1"/>
          <p:nvPr/>
        </p:nvSpPr>
        <p:spPr>
          <a:xfrm>
            <a:off x="6598768" y="3968496"/>
            <a:ext cx="4724248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Р. Гамзатов — великий советский, дагестанский и российский поэт.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Его слова о том, что Дагестан никогда добровольно из России не выйдет, показывают: Россию любят люди всех её народов.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А. Горчаков и П. Столыпин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463040"/>
            <a:ext cx="11094415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Медальон 1: кольцо"/>
          <p:cNvSpPr/>
          <p:nvPr/>
        </p:nvSpPr>
        <p:spPr>
          <a:xfrm>
            <a:off x="914400" y="1737360"/>
            <a:ext cx="1737360" cy="17373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5" name="Медальон 1" descr="А. Горчако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894" y="1806854"/>
            <a:ext cx="1598371" cy="1598371"/>
          </a:xfrm>
          <a:prstGeom prst="ellipse">
            <a:avLst/>
          </a:prstGeom>
        </p:spPr>
      </p:pic>
      <p:sp>
        <p:nvSpPr>
          <p:cNvPr id="6" name="Подпись"/>
          <p:cNvSpPr txBox="1"/>
          <p:nvPr/>
        </p:nvSpPr>
        <p:spPr>
          <a:xfrm>
            <a:off x="3063240" y="2017776"/>
            <a:ext cx="82140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Горчаков</a:t>
            </a:r>
            <a:pPr algn="l" indent="0" marL="0">
              <a:buNone/>
            </a:pPr>
            <a:r>
              <a:rPr lang="ru-RU" altLang="en-US" sz="17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1798—1883</a:t>
            </a:r>
            <a:endParaRPr lang="ru-RU" sz="2200" dirty="0"/>
          </a:p>
        </p:txBody>
      </p:sp>
      <p:sp>
        <p:nvSpPr>
          <p:cNvPr id="7" name="Текст"/>
          <p:cNvSpPr txBox="1"/>
          <p:nvPr/>
        </p:nvSpPr>
        <p:spPr>
          <a:xfrm>
            <a:off x="3063240" y="2584704"/>
            <a:ext cx="8214055" cy="981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Горчаков более четверти века возглавлял Министерство иностранных дел и добился возвращения русского военного флота в Чёрное море.</a:t>
            </a:r>
            <a:endParaRPr lang="ru-RU" sz="2000" dirty="0"/>
          </a:p>
        </p:txBody>
      </p:sp>
      <p:sp>
        <p:nvSpPr>
          <p:cNvPr id="8" name="Карточка"/>
          <p:cNvSpPr/>
          <p:nvPr/>
        </p:nvSpPr>
        <p:spPr>
          <a:xfrm>
            <a:off x="548640" y="4023360"/>
            <a:ext cx="11094415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Медальон 2: кольцо"/>
          <p:cNvSpPr/>
          <p:nvPr/>
        </p:nvSpPr>
        <p:spPr>
          <a:xfrm>
            <a:off x="914400" y="4297680"/>
            <a:ext cx="1737360" cy="17373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10" name="Медальон 2" descr="П. Столыпин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94" y="4367174"/>
            <a:ext cx="1598371" cy="1598371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3063240" y="4578096"/>
            <a:ext cx="82140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П. Столыпин</a:t>
            </a:r>
            <a:pPr algn="l" indent="0" marL="0">
              <a:buNone/>
            </a:pPr>
            <a:r>
              <a:rPr lang="ru-RU" altLang="en-US" sz="17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1862—1911</a:t>
            </a:r>
            <a:endParaRPr lang="ru-RU" sz="2200" dirty="0"/>
          </a:p>
        </p:txBody>
      </p:sp>
      <p:sp>
        <p:nvSpPr>
          <p:cNvPr id="12" name="Текст"/>
          <p:cNvSpPr txBox="1"/>
          <p:nvPr/>
        </p:nvSpPr>
        <p:spPr>
          <a:xfrm>
            <a:off x="3063240" y="5145024"/>
            <a:ext cx="8214055" cy="981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П. Столыпин, председатель Совета министров, проводил аграрную реформу, чтобы появился слой крепких крестьян-фермеров.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Н. Пирогов и П. Третьяков</a:t>
            </a:r>
            <a:endParaRPr lang="ru-RU" sz="3400" dirty="0"/>
          </a:p>
        </p:txBody>
      </p:sp>
      <p:sp>
        <p:nvSpPr>
          <p:cNvPr id="3" name="Медальон 1: кольцо"/>
          <p:cNvSpPr/>
          <p:nvPr/>
        </p:nvSpPr>
        <p:spPr>
          <a:xfrm>
            <a:off x="982980" y="1440180"/>
            <a:ext cx="1645920" cy="16459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4" name="Медальон 1" descr="Н. Пирого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817" y="1506017"/>
            <a:ext cx="1514246" cy="1514246"/>
          </a:xfrm>
          <a:prstGeom prst="ellipse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594360" y="3195828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Н. Пирогов</a:t>
            </a:r>
            <a:endParaRPr lang="ru-RU" sz="1700" dirty="0"/>
          </a:p>
        </p:txBody>
      </p:sp>
      <p:sp>
        <p:nvSpPr>
          <p:cNvPr id="6" name="Медальон 2: кольцо"/>
          <p:cNvSpPr/>
          <p:nvPr/>
        </p:nvSpPr>
        <p:spPr>
          <a:xfrm>
            <a:off x="3497580" y="1440180"/>
            <a:ext cx="1645920" cy="16459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7" name="Медальон 2" descr="П. Третьяк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417" y="1506017"/>
            <a:ext cx="1514246" cy="1514246"/>
          </a:xfrm>
          <a:prstGeom prst="ellipse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3108960" y="3195828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П. Третьяков</a:t>
            </a:r>
            <a:endParaRPr lang="ru-RU" sz="1700" dirty="0"/>
          </a:p>
        </p:txBody>
      </p:sp>
      <p:sp>
        <p:nvSpPr>
          <p:cNvPr id="9" name="Карточка"/>
          <p:cNvSpPr/>
          <p:nvPr/>
        </p:nvSpPr>
        <p:spPr>
          <a:xfrm>
            <a:off x="548640" y="3835908"/>
            <a:ext cx="5029200" cy="2450592"/>
          </a:xfrm>
          <a:prstGeom prst="roundRect">
            <a:avLst>
              <a:gd name="adj" fmla="val 4478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0" name="Текст"/>
          <p:cNvSpPr txBox="1"/>
          <p:nvPr/>
        </p:nvSpPr>
        <p:spPr>
          <a:xfrm>
            <a:off x="868680" y="4110228"/>
            <a:ext cx="4389120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 Н. Пирогов и меценат П. Третьяков за особые заслуги были удостоены звания почётного гражданина.</a:t>
            </a:r>
            <a:endParaRPr lang="ru-RU" sz="1900" dirty="0"/>
          </a:p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П. Третьяков собрал коллекцию русской живописи и подарил её Москве — так появилась Третьяковская галерея.</a:t>
            </a:r>
            <a:endParaRPr lang="ru-RU" sz="1900" dirty="0"/>
          </a:p>
        </p:txBody>
      </p:sp>
      <p:sp>
        <p:nvSpPr>
          <p:cNvPr id="11" name="Иллюстрация: рамка"/>
          <p:cNvSpPr/>
          <p:nvPr/>
        </p:nvSpPr>
        <p:spPr>
          <a:xfrm>
            <a:off x="5989320" y="2009680"/>
            <a:ext cx="5653735" cy="375304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12" name="Иллюстрация" descr="Третьяковская галерея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48" y="2119408"/>
            <a:ext cx="5434279" cy="353358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Наши современники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2404872"/>
            <a:ext cx="3454298" cy="3602736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Медальон 1: кольцо"/>
          <p:cNvSpPr/>
          <p:nvPr/>
        </p:nvSpPr>
        <p:spPr>
          <a:xfrm>
            <a:off x="1544269" y="1673352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5" name="Медальон 1" descr="Е. Глинк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2791" y="1731874"/>
            <a:ext cx="1345997" cy="1345997"/>
          </a:xfrm>
          <a:prstGeom prst="ellipse">
            <a:avLst/>
          </a:prstGeom>
        </p:spPr>
      </p:pic>
      <p:sp>
        <p:nvSpPr>
          <p:cNvPr id="6" name="Подпись"/>
          <p:cNvSpPr txBox="1"/>
          <p:nvPr/>
        </p:nvSpPr>
        <p:spPr>
          <a:xfrm>
            <a:off x="731520" y="324612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Е. Глинка</a:t>
            </a:r>
            <a:endParaRPr lang="ru-RU" sz="1700" dirty="0"/>
          </a:p>
        </p:txBody>
      </p:sp>
      <p:sp>
        <p:nvSpPr>
          <p:cNvPr id="7" name="Текст"/>
          <p:cNvSpPr txBox="1"/>
          <p:nvPr/>
        </p:nvSpPr>
        <p:spPr>
          <a:xfrm>
            <a:off x="868680" y="3767328"/>
            <a:ext cx="2814218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 Е. Глинка («Доктор Лиза») организовала волонтёрскую помощь бездомным и больным, детям, оставшимся без родителей.</a:t>
            </a:r>
            <a:endParaRPr lang="ru-RU" sz="2000" dirty="0"/>
          </a:p>
        </p:txBody>
      </p:sp>
      <p:sp>
        <p:nvSpPr>
          <p:cNvPr id="8" name="Карточка"/>
          <p:cNvSpPr/>
          <p:nvPr/>
        </p:nvSpPr>
        <p:spPr>
          <a:xfrm>
            <a:off x="4368698" y="2404872"/>
            <a:ext cx="3454298" cy="3602736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Медальон 2: кольцо"/>
          <p:cNvSpPr/>
          <p:nvPr/>
        </p:nvSpPr>
        <p:spPr>
          <a:xfrm>
            <a:off x="5364328" y="1673352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10" name="Медальон 2" descr="А. Деревянко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849" y="1731874"/>
            <a:ext cx="1345997" cy="1345997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4551578" y="324612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Деревянко</a:t>
            </a:r>
            <a:endParaRPr lang="ru-RU" sz="1700" dirty="0"/>
          </a:p>
        </p:txBody>
      </p:sp>
      <p:sp>
        <p:nvSpPr>
          <p:cNvPr id="12" name="Текст"/>
          <p:cNvSpPr txBox="1"/>
          <p:nvPr/>
        </p:nvSpPr>
        <p:spPr>
          <a:xfrm>
            <a:off x="4688738" y="3767328"/>
            <a:ext cx="2814218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Академик А. Деревянко обнаружил останки древнего человека, получившего название «Денисовский».</a:t>
            </a:r>
            <a:endParaRPr lang="ru-RU" sz="2000" dirty="0"/>
          </a:p>
        </p:txBody>
      </p:sp>
      <p:sp>
        <p:nvSpPr>
          <p:cNvPr id="13" name="Карточка"/>
          <p:cNvSpPr/>
          <p:nvPr/>
        </p:nvSpPr>
        <p:spPr>
          <a:xfrm>
            <a:off x="8188757" y="2404872"/>
            <a:ext cx="3454298" cy="3602736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Медальон 3: кольцо"/>
          <p:cNvSpPr/>
          <p:nvPr/>
        </p:nvSpPr>
        <p:spPr>
          <a:xfrm>
            <a:off x="9184386" y="1673352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5" name="Медальон 3: диск"/>
          <p:cNvSpPr/>
          <p:nvPr/>
        </p:nvSpPr>
        <p:spPr>
          <a:xfrm>
            <a:off x="9242908" y="1731874"/>
            <a:ext cx="1345997" cy="1345997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Медальон 3: иконка" descr="Герои СВО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407" y="2068373"/>
            <a:ext cx="672998" cy="672998"/>
          </a:xfrm>
          <a:prstGeom prst="rect">
            <a:avLst/>
          </a:prstGeom>
        </p:spPr>
      </p:pic>
      <p:sp>
        <p:nvSpPr>
          <p:cNvPr id="17" name="Подпись"/>
          <p:cNvSpPr txBox="1"/>
          <p:nvPr/>
        </p:nvSpPr>
        <p:spPr>
          <a:xfrm>
            <a:off x="8371637" y="324612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Герои СВО</a:t>
            </a:r>
            <a:endParaRPr lang="ru-RU" sz="1700" dirty="0"/>
          </a:p>
        </p:txBody>
      </p:sp>
      <p:sp>
        <p:nvSpPr>
          <p:cNvPr id="18" name="Текст"/>
          <p:cNvSpPr txBox="1"/>
          <p:nvPr/>
        </p:nvSpPr>
        <p:spPr>
          <a:xfrm>
            <a:off x="8508797" y="3767328"/>
            <a:ext cx="2814218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Герои СВО — сыновья самых разных народов России — показывают себя настоящими воинами.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2369820"/>
            <a:ext cx="11094415" cy="1203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 люди жили в разные века, были разного происхождения и занимались разным делом.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Всех их объединяют любовь к России и служение ей — в бою, науке, культуре, дипломатии, управлении государством, помощи людям.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883768" y="41681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929488" y="42138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9518" y="4453890"/>
            <a:ext cx="480060" cy="480060"/>
          </a:xfrm>
          <a:prstGeom prst="rect">
            <a:avLst/>
          </a:prstGeom>
        </p:spPr>
      </p:pic>
      <p:sp>
        <p:nvSpPr>
          <p:cNvPr id="7" name="Знак 2: кольцо"/>
          <p:cNvSpPr/>
          <p:nvPr/>
        </p:nvSpPr>
        <p:spPr>
          <a:xfrm>
            <a:off x="2758288" y="41681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8" name="Знак 2: диск"/>
          <p:cNvSpPr/>
          <p:nvPr/>
        </p:nvSpPr>
        <p:spPr>
          <a:xfrm>
            <a:off x="2804008" y="42138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Зна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038" y="4453890"/>
            <a:ext cx="480060" cy="480060"/>
          </a:xfrm>
          <a:prstGeom prst="rect">
            <a:avLst/>
          </a:prstGeom>
        </p:spPr>
      </p:pic>
      <p:sp>
        <p:nvSpPr>
          <p:cNvPr id="10" name="Знак 3: кольцо"/>
          <p:cNvSpPr/>
          <p:nvPr/>
        </p:nvSpPr>
        <p:spPr>
          <a:xfrm>
            <a:off x="4632808" y="41681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1" name="Знак 3: диск"/>
          <p:cNvSpPr/>
          <p:nvPr/>
        </p:nvSpPr>
        <p:spPr>
          <a:xfrm>
            <a:off x="4678528" y="42138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Знак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558" y="4453890"/>
            <a:ext cx="480060" cy="480060"/>
          </a:xfrm>
          <a:prstGeom prst="rect">
            <a:avLst/>
          </a:prstGeom>
        </p:spPr>
      </p:pic>
      <p:sp>
        <p:nvSpPr>
          <p:cNvPr id="13" name="Знак 4: кольцо"/>
          <p:cNvSpPr/>
          <p:nvPr/>
        </p:nvSpPr>
        <p:spPr>
          <a:xfrm>
            <a:off x="6507328" y="41681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4" name="Знак 4: диск"/>
          <p:cNvSpPr/>
          <p:nvPr/>
        </p:nvSpPr>
        <p:spPr>
          <a:xfrm>
            <a:off x="6553048" y="42138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Знак 4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078" y="4453890"/>
            <a:ext cx="480060" cy="480060"/>
          </a:xfrm>
          <a:prstGeom prst="rect">
            <a:avLst/>
          </a:prstGeom>
        </p:spPr>
      </p:pic>
      <p:sp>
        <p:nvSpPr>
          <p:cNvPr id="16" name="Знак 5: кольцо"/>
          <p:cNvSpPr/>
          <p:nvPr/>
        </p:nvSpPr>
        <p:spPr>
          <a:xfrm>
            <a:off x="8381848" y="41681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7" name="Знак 5: диск"/>
          <p:cNvSpPr/>
          <p:nvPr/>
        </p:nvSpPr>
        <p:spPr>
          <a:xfrm>
            <a:off x="8427568" y="42138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Знак 5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598" y="4453890"/>
            <a:ext cx="480060" cy="480060"/>
          </a:xfrm>
          <a:prstGeom prst="rect">
            <a:avLst/>
          </a:prstGeom>
        </p:spPr>
      </p:pic>
      <p:sp>
        <p:nvSpPr>
          <p:cNvPr id="19" name="Знак 6: кольцо"/>
          <p:cNvSpPr/>
          <p:nvPr/>
        </p:nvSpPr>
        <p:spPr>
          <a:xfrm>
            <a:off x="10256368" y="41681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20" name="Знак 6: диск"/>
          <p:cNvSpPr/>
          <p:nvPr/>
        </p:nvSpPr>
        <p:spPr>
          <a:xfrm>
            <a:off x="10302088" y="42138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1" name="Знак 6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2118" y="4453890"/>
            <a:ext cx="480060" cy="4800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иллюстраций</a:t>
            </a:r>
            <a:endParaRPr lang="ru-RU" sz="3400" dirty="0"/>
          </a:p>
        </p:txBody>
      </p:sp>
      <p:pic>
        <p:nvPicPr>
          <p:cNvPr id="3" name="Миниатюра 1" descr="Пётр 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888"/>
            <a:ext cx="420624" cy="420624"/>
          </a:xfrm>
          <a:prstGeom prst="rect">
            <a:avLst/>
          </a:prstGeom>
        </p:spPr>
      </p:pic>
      <p:sp>
        <p:nvSpPr>
          <p:cNvPr id="4" name="Источник 1"/>
          <p:cNvSpPr txBox="1"/>
          <p:nvPr/>
        </p:nvSpPr>
        <p:spPr>
          <a:xfrm>
            <a:off x="1106424" y="1371600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Пётр I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неизвестный художник по оригиналу Ж.-М. Наттье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commons.wikimedia.org/wiki/File:Inconnu d'après J.-M. Nattier, Portrait de Pierre Ier (musée de l’Ermitage).jpg</a:t>
            </a:r>
            <a:endParaRPr lang="ru-RU" sz="1100" dirty="0"/>
          </a:p>
        </p:txBody>
      </p:sp>
      <p:pic>
        <p:nvPicPr>
          <p:cNvPr id="5" name="Миниатюра 2" descr="Владимир Мономах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002536"/>
            <a:ext cx="420624" cy="420624"/>
          </a:xfrm>
          <a:prstGeom prst="rect">
            <a:avLst/>
          </a:prstGeom>
        </p:spPr>
      </p:pic>
      <p:sp>
        <p:nvSpPr>
          <p:cNvPr id="6" name="Источник 2"/>
          <p:cNvSpPr txBox="1"/>
          <p:nvPr/>
        </p:nvSpPr>
        <p:spPr>
          <a:xfrm>
            <a:off x="1106424" y="198424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Владимир Мономах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commons.wikimedia.org/wiki/File:Vladimir monomakh.jpg</a:t>
            </a:r>
            <a:endParaRPr lang="ru-RU" sz="1100" dirty="0"/>
          </a:p>
        </p:txBody>
      </p:sp>
      <p:pic>
        <p:nvPicPr>
          <p:cNvPr id="7" name="Миниатюра 3" descr="Памятник К. Минину и Д. Пожарскому в Москве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532888"/>
            <a:ext cx="420624" cy="420624"/>
          </a:xfrm>
          <a:prstGeom prst="rect">
            <a:avLst/>
          </a:prstGeom>
        </p:spPr>
      </p:pic>
      <p:sp>
        <p:nvSpPr>
          <p:cNvPr id="8" name="Источник 3"/>
          <p:cNvSpPr txBox="1"/>
          <p:nvPr/>
        </p:nvSpPr>
        <p:spPr>
          <a:xfrm>
            <a:off x="1106424" y="2514600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Памятник К. Минину и Д. Пожарскому в Москве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Uwe Brodrecht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2.0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commons.wikimedia.org/wiki/File:0340 - Moskau 2015 (26399133935).jpg</a:t>
            </a:r>
            <a:endParaRPr lang="ru-RU" sz="1100" dirty="0"/>
          </a:p>
        </p:txBody>
      </p:sp>
      <p:pic>
        <p:nvPicPr>
          <p:cNvPr id="9" name="Миниатюра 4" descr="Пётр I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3145536"/>
            <a:ext cx="420624" cy="420624"/>
          </a:xfrm>
          <a:prstGeom prst="rect">
            <a:avLst/>
          </a:prstGeom>
        </p:spPr>
      </p:pic>
      <p:sp>
        <p:nvSpPr>
          <p:cNvPr id="10" name="Источник 4"/>
          <p:cNvSpPr txBox="1"/>
          <p:nvPr/>
        </p:nvSpPr>
        <p:spPr>
          <a:xfrm>
            <a:off x="1106424" y="312724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Пётр I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Валентин Серов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commons.wikimedia.org/wiki/File:Serov — Peter the Great.jpg</a:t>
            </a:r>
            <a:endParaRPr lang="ru-RU" sz="1100" dirty="0"/>
          </a:p>
        </p:txBody>
      </p:sp>
      <p:pic>
        <p:nvPicPr>
          <p:cNvPr id="11" name="Миниатюра 5" descr="Ермак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3675888"/>
            <a:ext cx="420624" cy="420624"/>
          </a:xfrm>
          <a:prstGeom prst="rect">
            <a:avLst/>
          </a:prstGeom>
        </p:spPr>
      </p:pic>
      <p:sp>
        <p:nvSpPr>
          <p:cNvPr id="12" name="Источник 5"/>
          <p:cNvSpPr txBox="1"/>
          <p:nvPr/>
        </p:nvSpPr>
        <p:spPr>
          <a:xfrm>
            <a:off x="1106424" y="3657600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Ермак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commons.wikimedia.org/wiki/File:Yermak Timofeyevich.jpg</a:t>
            </a:r>
            <a:endParaRPr lang="ru-RU" sz="1100" dirty="0"/>
          </a:p>
        </p:txBody>
      </p:sp>
      <p:pic>
        <p:nvPicPr>
          <p:cNvPr id="13" name="Миниатюра 6" descr="Г. Шелихов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640" y="4206240"/>
            <a:ext cx="420624" cy="420624"/>
          </a:xfrm>
          <a:prstGeom prst="rect">
            <a:avLst/>
          </a:prstGeom>
        </p:spPr>
      </p:pic>
      <p:sp>
        <p:nvSpPr>
          <p:cNvPr id="14" name="Источник 6"/>
          <p:cNvSpPr txBox="1"/>
          <p:nvPr/>
        </p:nvSpPr>
        <p:spPr>
          <a:xfrm>
            <a:off x="1106424" y="4187952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 Шелихов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commons.wikimedia.org/wiki/File:Shelikhov Grigory Ivanovich.jpg</a:t>
            </a:r>
            <a:endParaRPr lang="ru-RU" sz="1100" dirty="0"/>
          </a:p>
        </p:txBody>
      </p:sp>
      <p:pic>
        <p:nvPicPr>
          <p:cNvPr id="15" name="Миниатюра 7" descr="М. Лазарев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640" y="4736592"/>
            <a:ext cx="420624" cy="420624"/>
          </a:xfrm>
          <a:prstGeom prst="rect">
            <a:avLst/>
          </a:prstGeom>
        </p:spPr>
      </p:pic>
      <p:sp>
        <p:nvSpPr>
          <p:cNvPr id="16" name="Источник 7"/>
          <p:cNvSpPr txBox="1"/>
          <p:nvPr/>
        </p:nvSpPr>
        <p:spPr>
          <a:xfrm>
            <a:off x="1106424" y="4718304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М. Лазарев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Роберт Шведе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commons.wikimedia.org/wiki/File:Lazarev MP by Schwede rectangle.jpg</a:t>
            </a:r>
            <a:endParaRPr lang="ru-RU" sz="1100" dirty="0"/>
          </a:p>
        </p:txBody>
      </p:sp>
      <p:pic>
        <p:nvPicPr>
          <p:cNvPr id="17" name="Миниатюра 8" descr="Ф. Беллинсгаузен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8640" y="5266944"/>
            <a:ext cx="420624" cy="420624"/>
          </a:xfrm>
          <a:prstGeom prst="rect">
            <a:avLst/>
          </a:prstGeom>
        </p:spPr>
      </p:pic>
      <p:sp>
        <p:nvSpPr>
          <p:cNvPr id="18" name="Источник 8"/>
          <p:cNvSpPr txBox="1"/>
          <p:nvPr/>
        </p:nvSpPr>
        <p:spPr>
          <a:xfrm>
            <a:off x="1106424" y="5248656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Ф. Беллинсгаузен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commons.wikimedia.org/wiki/File:Faddey Faddeevich Bellingshausen.jpg</a:t>
            </a:r>
            <a:endParaRPr lang="ru-RU" sz="1100" dirty="0"/>
          </a:p>
        </p:txBody>
      </p:sp>
      <p:pic>
        <p:nvPicPr>
          <p:cNvPr id="19" name="Миниатюра 9" descr="А. Пушкин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8640" y="5797296"/>
            <a:ext cx="420624" cy="420624"/>
          </a:xfrm>
          <a:prstGeom prst="rect">
            <a:avLst/>
          </a:prstGeom>
        </p:spPr>
      </p:pic>
      <p:sp>
        <p:nvSpPr>
          <p:cNvPr id="20" name="Источник 9"/>
          <p:cNvSpPr txBox="1"/>
          <p:nvPr/>
        </p:nvSpPr>
        <p:spPr>
          <a:xfrm>
            <a:off x="1106424" y="577900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Пушкин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Орест Кипренский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commons.wikimedia.org/wiki/File:Kiprensky Pushkin.jpg</a:t>
            </a:r>
            <a:endParaRPr lang="ru-RU" sz="1100" dirty="0"/>
          </a:p>
        </p:txBody>
      </p:sp>
      <p:pic>
        <p:nvPicPr>
          <p:cNvPr id="21" name="Миниатюра 10" descr="Р. Гамзатов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01588" y="1389888"/>
            <a:ext cx="420624" cy="420624"/>
          </a:xfrm>
          <a:prstGeom prst="rect">
            <a:avLst/>
          </a:prstGeom>
        </p:spPr>
      </p:pic>
      <p:sp>
        <p:nvSpPr>
          <p:cNvPr id="22" name="Источник 10"/>
          <p:cNvSpPr txBox="1"/>
          <p:nvPr/>
        </p:nvSpPr>
        <p:spPr>
          <a:xfrm>
            <a:off x="6859372" y="1371600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Р. Гамзатов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commons.wikimedia.org/wiki/File:Rasul Gamzatov picture from 1952 magazine.jpg</a:t>
            </a:r>
            <a:endParaRPr lang="ru-RU" sz="1100" dirty="0"/>
          </a:p>
        </p:txBody>
      </p:sp>
      <p:pic>
        <p:nvPicPr>
          <p:cNvPr id="23" name="Миниатюра 11" descr="А. Горчаков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01588" y="2002536"/>
            <a:ext cx="420624" cy="420624"/>
          </a:xfrm>
          <a:prstGeom prst="rect">
            <a:avLst/>
          </a:prstGeom>
        </p:spPr>
      </p:pic>
      <p:sp>
        <p:nvSpPr>
          <p:cNvPr id="24" name="Источник 11"/>
          <p:cNvSpPr txBox="1"/>
          <p:nvPr/>
        </p:nvSpPr>
        <p:spPr>
          <a:xfrm>
            <a:off x="6859372" y="198424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Горчаков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Иоганн Кёлер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commons.wikimedia.org/wiki/File:Köler Gorchakov.jpg</a:t>
            </a:r>
            <a:endParaRPr lang="ru-RU" sz="1100" dirty="0"/>
          </a:p>
        </p:txBody>
      </p:sp>
      <p:pic>
        <p:nvPicPr>
          <p:cNvPr id="25" name="Миниатюра 12" descr="П. Столыпин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01588" y="2532888"/>
            <a:ext cx="420624" cy="420624"/>
          </a:xfrm>
          <a:prstGeom prst="rect">
            <a:avLst/>
          </a:prstGeom>
        </p:spPr>
      </p:pic>
      <p:sp>
        <p:nvSpPr>
          <p:cNvPr id="26" name="Источник 12"/>
          <p:cNvSpPr txBox="1"/>
          <p:nvPr/>
        </p:nvSpPr>
        <p:spPr>
          <a:xfrm>
            <a:off x="6859372" y="2514600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П. Столыпин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commons.wikimedia.org/wiki/File:Pyotr Stolypin LOC 07327.jpg</a:t>
            </a:r>
            <a:endParaRPr lang="ru-RU" sz="1100" dirty="0"/>
          </a:p>
        </p:txBody>
      </p:sp>
      <p:pic>
        <p:nvPicPr>
          <p:cNvPr id="27" name="Миниатюра 13" descr="Н. Пирогов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301588" y="3063240"/>
            <a:ext cx="420624" cy="420624"/>
          </a:xfrm>
          <a:prstGeom prst="rect">
            <a:avLst/>
          </a:prstGeom>
        </p:spPr>
      </p:pic>
      <p:sp>
        <p:nvSpPr>
          <p:cNvPr id="28" name="Источник 13"/>
          <p:cNvSpPr txBox="1"/>
          <p:nvPr/>
        </p:nvSpPr>
        <p:spPr>
          <a:xfrm>
            <a:off x="6859372" y="3044952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Н. Пирогов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Илья Репин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commons.wikimedia.org/wiki/File:Ilya Repin Portrait of the Surgeon Nikolay Pirogov 1881.jpg</a:t>
            </a:r>
            <a:endParaRPr lang="ru-RU" sz="1100" dirty="0"/>
          </a:p>
        </p:txBody>
      </p:sp>
      <p:pic>
        <p:nvPicPr>
          <p:cNvPr id="29" name="Миниатюра 14" descr="П. Третьяков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301588" y="3675888"/>
            <a:ext cx="420624" cy="420624"/>
          </a:xfrm>
          <a:prstGeom prst="rect">
            <a:avLst/>
          </a:prstGeom>
        </p:spPr>
      </p:pic>
      <p:sp>
        <p:nvSpPr>
          <p:cNvPr id="30" name="Источник 14"/>
          <p:cNvSpPr txBox="1"/>
          <p:nvPr/>
        </p:nvSpPr>
        <p:spPr>
          <a:xfrm>
            <a:off x="6859372" y="3657600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П. Третьяков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Илья Репин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commons.wikimedia.org/wiki/File:Ilja Jefimowitsch Repin - Portrait of Pavel Mikhaïlovitch Trétiakov.jpg</a:t>
            </a:r>
            <a:endParaRPr lang="ru-RU" sz="1100" dirty="0"/>
          </a:p>
        </p:txBody>
      </p:sp>
      <p:pic>
        <p:nvPicPr>
          <p:cNvPr id="31" name="Миниатюра 15" descr="Третьяковская галерея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301588" y="4288536"/>
            <a:ext cx="420624" cy="420624"/>
          </a:xfrm>
          <a:prstGeom prst="rect">
            <a:avLst/>
          </a:prstGeom>
        </p:spPr>
      </p:pic>
      <p:sp>
        <p:nvSpPr>
          <p:cNvPr id="32" name="Источник 15"/>
          <p:cNvSpPr txBox="1"/>
          <p:nvPr/>
        </p:nvSpPr>
        <p:spPr>
          <a:xfrm>
            <a:off x="6859372" y="427024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Третьяковская галерея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A.Savin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3.0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commons.wikimedia.org/wiki/File:Moscow 05-2012 TretyakovGallery.jpg</a:t>
            </a:r>
            <a:endParaRPr lang="ru-RU" sz="1100" dirty="0"/>
          </a:p>
        </p:txBody>
      </p:sp>
      <p:pic>
        <p:nvPicPr>
          <p:cNvPr id="33" name="Миниатюра 16" descr="Е. Глинка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301588" y="4818888"/>
            <a:ext cx="420624" cy="420624"/>
          </a:xfrm>
          <a:prstGeom prst="rect">
            <a:avLst/>
          </a:prstGeom>
        </p:spPr>
      </p:pic>
      <p:sp>
        <p:nvSpPr>
          <p:cNvPr id="34" name="Источник 16"/>
          <p:cNvSpPr txBox="1"/>
          <p:nvPr/>
        </p:nvSpPr>
        <p:spPr>
          <a:xfrm>
            <a:off x="6859372" y="4800600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Е. Глинка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Пресс-служба Президента России (kremlin.ru)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commons.wikimedia.org/wiki/File:Elizaveta Glinka (2016-12-08) 01.jpg</a:t>
            </a:r>
            <a:endParaRPr lang="ru-RU" sz="1100" dirty="0"/>
          </a:p>
        </p:txBody>
      </p:sp>
      <p:pic>
        <p:nvPicPr>
          <p:cNvPr id="35" name="Миниатюра 17" descr="А. Деревянко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301588" y="5431536"/>
            <a:ext cx="420624" cy="420624"/>
          </a:xfrm>
          <a:prstGeom prst="rect">
            <a:avLst/>
          </a:prstGeom>
        </p:spPr>
      </p:pic>
      <p:sp>
        <p:nvSpPr>
          <p:cNvPr id="36" name="Источник 17"/>
          <p:cNvSpPr txBox="1"/>
          <p:nvPr/>
        </p:nvSpPr>
        <p:spPr>
          <a:xfrm>
            <a:off x="6859372" y="5413248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Деревянко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Пресс-служба Президента России (kremlin.ru)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commons.wikimedia.org/wiki/File:Anatoly Derevyanko.jpg</a:t>
            </a:r>
            <a:endParaRPr lang="ru-RU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11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Любить Россию и служить ей</dc:title>
  <dc:subject/>
  <dc:creator>pomogalka.me</dc:creator>
  <cp:lastModifiedBy>pomogalka.me</cp:lastModifiedBy>
  <cp:revision>1</cp:revision>
  <dcterms:created xsi:type="dcterms:W3CDTF">2026-10-06T20:14:38Z</dcterms:created>
  <dcterms:modified xsi:type="dcterms:W3CDTF">2026-10-06T20:14:38Z</dcterms:modified>
</cp:coreProperties>
</file>