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Доклад с презентацией о государственной культурной политике в своём субъекте Российской Федерации готовят по открытым источникам. Сведения можно найти на портале «Культура России», на сайтах регионального органа управления культурой, музеев, театров, библиотек и школ искусств. Полезно расспросить и сотрудников местного музея или библиотеки.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Государственная культурная политика в нашем регионе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доклада: показать, как в нашем регионе реализуется государственная культурная политика.</a:t>
            </a:r>
            <a:endParaRPr lang="ru-RU" sz="20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731520" y="5193792"/>
            <a:ext cx="512064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Регион: …</a:t>
            </a:r>
            <a:endParaRPr lang="ru-RU" sz="1500" dirty="0"/>
          </a:p>
        </p:txBody>
      </p:sp>
      <p:sp>
        <p:nvSpPr>
          <p:cNvPr id="5" name="Поле для заполнения"/>
          <p:cNvSpPr/>
          <p:nvPr/>
        </p:nvSpPr>
        <p:spPr>
          <a:xfrm>
            <a:off x="731520" y="5833872"/>
            <a:ext cx="512064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Подготовил(а): …</a:t>
            </a:r>
            <a:endParaRPr lang="ru-RU" sz="1500" dirty="0"/>
          </a:p>
        </p:txBody>
      </p:sp>
      <p:sp>
        <p:nvSpPr>
          <p:cNvPr id="6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7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8" name="Титульная иллюстрация: диск"/>
          <p:cNvSpPr/>
          <p:nvPr/>
        </p:nvSpPr>
        <p:spPr>
          <a:xfrm>
            <a:off x="7392010" y="1494130"/>
            <a:ext cx="3869741" cy="3869741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Титульная иллюстрация: иконка" descr="Государственная культурная политика в нашем регион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9445" y="2461565"/>
            <a:ext cx="1934870" cy="1934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Цели государственной культурной политики</a:t>
            </a:r>
            <a:endParaRPr lang="ru-RU" sz="3400" dirty="0"/>
          </a:p>
        </p:txBody>
      </p:sp>
      <p:sp>
        <p:nvSpPr>
          <p:cNvPr id="3" name="Вводный текст"/>
          <p:cNvSpPr txBox="1"/>
          <p:nvPr/>
        </p:nvSpPr>
        <p:spPr>
          <a:xfrm>
            <a:off x="548640" y="1463040"/>
            <a:ext cx="670529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Цели политики по Стратегии государственной культурной политики до 2030 года, принятой в 2024 г. Главные из них —</a:t>
            </a:r>
            <a:endParaRPr lang="ru-RU" sz="2000" dirty="0"/>
          </a:p>
        </p:txBody>
      </p:sp>
      <p:sp>
        <p:nvSpPr>
          <p:cNvPr id="4" name="Иконка 1: кольцо"/>
          <p:cNvSpPr/>
          <p:nvPr/>
        </p:nvSpPr>
        <p:spPr>
          <a:xfrm>
            <a:off x="548640" y="25908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5" name="Иконка 1: диск"/>
          <p:cNvSpPr/>
          <p:nvPr/>
        </p:nvSpPr>
        <p:spPr>
          <a:xfrm>
            <a:off x="594360" y="26365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Иконка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819400"/>
            <a:ext cx="365760" cy="365760"/>
          </a:xfrm>
          <a:prstGeom prst="rect">
            <a:avLst/>
          </a:prstGeom>
        </p:spPr>
      </p:pic>
      <p:sp>
        <p:nvSpPr>
          <p:cNvPr id="7" name="Цель 1"/>
          <p:cNvSpPr txBox="1"/>
          <p:nvPr/>
        </p:nvSpPr>
        <p:spPr>
          <a:xfrm>
            <a:off x="1645920" y="2590800"/>
            <a:ext cx="56080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 наследия народов России,</a:t>
            </a:r>
            <a:endParaRPr lang="ru-RU" sz="2000" dirty="0"/>
          </a:p>
        </p:txBody>
      </p:sp>
      <p:sp>
        <p:nvSpPr>
          <p:cNvPr id="8" name="Иконка 2: кольцо"/>
          <p:cNvSpPr/>
          <p:nvPr/>
        </p:nvSpPr>
        <p:spPr>
          <a:xfrm>
            <a:off x="548640" y="39624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9" name="Иконка 2: диск"/>
          <p:cNvSpPr/>
          <p:nvPr/>
        </p:nvSpPr>
        <p:spPr>
          <a:xfrm>
            <a:off x="594360" y="40081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Иконка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191000"/>
            <a:ext cx="365760" cy="365760"/>
          </a:xfrm>
          <a:prstGeom prst="rect">
            <a:avLst/>
          </a:prstGeom>
        </p:spPr>
      </p:pic>
      <p:sp>
        <p:nvSpPr>
          <p:cNvPr id="11" name="Цель 2"/>
          <p:cNvSpPr txBox="1"/>
          <p:nvPr/>
        </p:nvSpPr>
        <p:spPr>
          <a:xfrm>
            <a:off x="1645920" y="3962400"/>
            <a:ext cx="56080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воспитание гармонично развитой личности,</a:t>
            </a:r>
            <a:endParaRPr lang="ru-RU" sz="2000" dirty="0"/>
          </a:p>
        </p:txBody>
      </p:sp>
      <p:sp>
        <p:nvSpPr>
          <p:cNvPr id="12" name="Иконка 3: кольцо"/>
          <p:cNvSpPr/>
          <p:nvPr/>
        </p:nvSpPr>
        <p:spPr>
          <a:xfrm>
            <a:off x="548640" y="53340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3" name="Иконка 3: диск"/>
          <p:cNvSpPr/>
          <p:nvPr/>
        </p:nvSpPr>
        <p:spPr>
          <a:xfrm>
            <a:off x="594360" y="53797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Иконка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562600"/>
            <a:ext cx="365760" cy="365760"/>
          </a:xfrm>
          <a:prstGeom prst="rect">
            <a:avLst/>
          </a:prstGeom>
        </p:spPr>
      </p:pic>
      <p:sp>
        <p:nvSpPr>
          <p:cNvPr id="15" name="Цель 3"/>
          <p:cNvSpPr txBox="1"/>
          <p:nvPr/>
        </p:nvSpPr>
        <p:spPr>
          <a:xfrm>
            <a:off x="1645920" y="5334000"/>
            <a:ext cx="56080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равный доступ граждан к культурным ценностям.</a:t>
            </a:r>
            <a:endParaRPr lang="ru-RU" sz="2000" dirty="0"/>
          </a:p>
        </p:txBody>
      </p:sp>
      <p:sp>
        <p:nvSpPr>
          <p:cNvPr id="16" name="Карточка"/>
          <p:cNvSpPr/>
          <p:nvPr/>
        </p:nvSpPr>
        <p:spPr>
          <a:xfrm>
            <a:off x="7619695" y="1463040"/>
            <a:ext cx="4023360" cy="4846320"/>
          </a:xfrm>
          <a:prstGeom prst="roundRect">
            <a:avLst>
              <a:gd name="adj" fmla="val 272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7" name="Стратегия: кольцо"/>
          <p:cNvSpPr/>
          <p:nvPr/>
        </p:nvSpPr>
        <p:spPr>
          <a:xfrm>
            <a:off x="8488375" y="2034540"/>
            <a:ext cx="2286000" cy="2286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8" name="Стратегия: диск"/>
          <p:cNvSpPr/>
          <p:nvPr/>
        </p:nvSpPr>
        <p:spPr>
          <a:xfrm>
            <a:off x="8579815" y="2125980"/>
            <a:ext cx="2103120" cy="21031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Стратегия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5595" y="2651760"/>
            <a:ext cx="1051560" cy="1051560"/>
          </a:xfrm>
          <a:prstGeom prst="rect">
            <a:avLst/>
          </a:prstGeom>
        </p:spPr>
      </p:pic>
      <p:sp>
        <p:nvSpPr>
          <p:cNvPr id="20" name="Подпись"/>
          <p:cNvSpPr txBox="1"/>
          <p:nvPr/>
        </p:nvSpPr>
        <p:spPr>
          <a:xfrm>
            <a:off x="7894015" y="4594860"/>
            <a:ext cx="3474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Стратегия государственной культурной политики</a:t>
            </a:r>
            <a:endParaRPr lang="ru-RU" sz="2000" dirty="0"/>
          </a:p>
          <a:p>
            <a:pPr algn="ctr" indent="0" marL="0">
              <a:buNone/>
            </a:pPr>
            <a:r>
              <a:rPr lang="ru-RU" alt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 2030 года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Программа и национальные проекты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463040"/>
            <a:ext cx="3657600" cy="4846320"/>
          </a:xfrm>
          <a:prstGeom prst="roundRect">
            <a:avLst>
              <a:gd name="adj" fmla="val 3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Иконка: кольцо"/>
          <p:cNvSpPr/>
          <p:nvPr/>
        </p:nvSpPr>
        <p:spPr>
          <a:xfrm>
            <a:off x="822960" y="1794510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Иконка: диск"/>
          <p:cNvSpPr/>
          <p:nvPr/>
        </p:nvSpPr>
        <p:spPr>
          <a:xfrm>
            <a:off x="868680" y="184023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2045970"/>
            <a:ext cx="411480" cy="411480"/>
          </a:xfrm>
          <a:prstGeom prst="rect">
            <a:avLst/>
          </a:prstGeom>
        </p:spPr>
      </p:pic>
      <p:sp>
        <p:nvSpPr>
          <p:cNvPr id="7" name="Федеральный текст"/>
          <p:cNvSpPr txBox="1"/>
          <p:nvPr/>
        </p:nvSpPr>
        <p:spPr>
          <a:xfrm>
            <a:off x="822960" y="2983230"/>
            <a:ext cx="3108960" cy="2994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Государственная программа «Развитие культуры» (с 2014 г.) и национальный проект «Культура» (2019—2024 гг.).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 2025 г. мероприятия в сфере культуры вошли в национальные проекты «Семья», «Молодёжь и дети» и др.</a:t>
            </a:r>
            <a:endParaRPr lang="ru-RU" sz="1800" dirty="0"/>
          </a:p>
        </p:txBody>
      </p:sp>
      <p:sp>
        <p:nvSpPr>
          <p:cNvPr id="8" name="Вводный текст"/>
          <p:cNvSpPr txBox="1"/>
          <p:nvPr/>
        </p:nvSpPr>
        <p:spPr>
          <a:xfrm>
            <a:off x="4572000" y="1463040"/>
            <a:ext cx="70710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по ним в регионе: какие музеи, библиотеки, дома культуры, школы искусств построены или отремонтированы.</a:t>
            </a:r>
            <a:endParaRPr lang="ru-RU" sz="1800" dirty="0"/>
          </a:p>
        </p:txBody>
      </p:sp>
      <p:sp>
        <p:nvSpPr>
          <p:cNvPr id="9" name="Поле для заполнения"/>
          <p:cNvSpPr/>
          <p:nvPr/>
        </p:nvSpPr>
        <p:spPr>
          <a:xfrm>
            <a:off x="4572000" y="2331720"/>
            <a:ext cx="3398368" cy="1851660"/>
          </a:xfrm>
          <a:prstGeom prst="roundRect">
            <a:avLst>
              <a:gd name="adj" fmla="val 3951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музеи</a:t>
            </a:r>
            <a:endParaRPr lang="ru-RU" sz="1600" dirty="0"/>
          </a:p>
        </p:txBody>
      </p:sp>
      <p:sp>
        <p:nvSpPr>
          <p:cNvPr id="10" name="Иконка поля: кольцо"/>
          <p:cNvSpPr/>
          <p:nvPr/>
        </p:nvSpPr>
        <p:spPr>
          <a:xfrm>
            <a:off x="4700016" y="245973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Иконка поля: диск"/>
          <p:cNvSpPr/>
          <p:nvPr/>
        </p:nvSpPr>
        <p:spPr>
          <a:xfrm>
            <a:off x="4745736" y="250545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Иконка поля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892" y="2610612"/>
            <a:ext cx="210312" cy="210312"/>
          </a:xfrm>
          <a:prstGeom prst="rect">
            <a:avLst/>
          </a:prstGeom>
        </p:spPr>
      </p:pic>
      <p:sp>
        <p:nvSpPr>
          <p:cNvPr id="13" name="Поле для заполнения"/>
          <p:cNvSpPr/>
          <p:nvPr/>
        </p:nvSpPr>
        <p:spPr>
          <a:xfrm>
            <a:off x="8244688" y="2331720"/>
            <a:ext cx="3398368" cy="1851660"/>
          </a:xfrm>
          <a:prstGeom prst="roundRect">
            <a:avLst>
              <a:gd name="adj" fmla="val 3951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библиотеки</a:t>
            </a:r>
            <a:endParaRPr lang="ru-RU" sz="1600" dirty="0"/>
          </a:p>
        </p:txBody>
      </p:sp>
      <p:sp>
        <p:nvSpPr>
          <p:cNvPr id="14" name="Иконка поля: кольцо"/>
          <p:cNvSpPr/>
          <p:nvPr/>
        </p:nvSpPr>
        <p:spPr>
          <a:xfrm>
            <a:off x="8372704" y="245973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Иконка поля: диск"/>
          <p:cNvSpPr/>
          <p:nvPr/>
        </p:nvSpPr>
        <p:spPr>
          <a:xfrm>
            <a:off x="8418424" y="250545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Иконка поля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580" y="2610612"/>
            <a:ext cx="210312" cy="210312"/>
          </a:xfrm>
          <a:prstGeom prst="rect">
            <a:avLst/>
          </a:prstGeom>
        </p:spPr>
      </p:pic>
      <p:sp>
        <p:nvSpPr>
          <p:cNvPr id="17" name="Поле для заполнения"/>
          <p:cNvSpPr/>
          <p:nvPr/>
        </p:nvSpPr>
        <p:spPr>
          <a:xfrm>
            <a:off x="4572000" y="4457700"/>
            <a:ext cx="3398368" cy="1851660"/>
          </a:xfrm>
          <a:prstGeom prst="roundRect">
            <a:avLst>
              <a:gd name="adj" fmla="val 3951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дома культуры</a:t>
            </a:r>
            <a:endParaRPr lang="ru-RU" sz="1600" dirty="0"/>
          </a:p>
        </p:txBody>
      </p:sp>
      <p:sp>
        <p:nvSpPr>
          <p:cNvPr id="18" name="Иконка поля: кольцо"/>
          <p:cNvSpPr/>
          <p:nvPr/>
        </p:nvSpPr>
        <p:spPr>
          <a:xfrm>
            <a:off x="4700016" y="45857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9" name="Иконка поля: диск"/>
          <p:cNvSpPr/>
          <p:nvPr/>
        </p:nvSpPr>
        <p:spPr>
          <a:xfrm>
            <a:off x="4745736" y="46314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Иконка поля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892" y="4736592"/>
            <a:ext cx="210312" cy="210312"/>
          </a:xfrm>
          <a:prstGeom prst="rect">
            <a:avLst/>
          </a:prstGeom>
        </p:spPr>
      </p:pic>
      <p:sp>
        <p:nvSpPr>
          <p:cNvPr id="21" name="Поле для заполнения"/>
          <p:cNvSpPr/>
          <p:nvPr/>
        </p:nvSpPr>
        <p:spPr>
          <a:xfrm>
            <a:off x="8244688" y="4457700"/>
            <a:ext cx="3398368" cy="1851660"/>
          </a:xfrm>
          <a:prstGeom prst="roundRect">
            <a:avLst>
              <a:gd name="adj" fmla="val 3951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школы искусств</a:t>
            </a:r>
            <a:endParaRPr lang="ru-RU" sz="1600" dirty="0"/>
          </a:p>
        </p:txBody>
      </p:sp>
      <p:sp>
        <p:nvSpPr>
          <p:cNvPr id="22" name="Иконка поля: кольцо"/>
          <p:cNvSpPr/>
          <p:nvPr/>
        </p:nvSpPr>
        <p:spPr>
          <a:xfrm>
            <a:off x="8372704" y="45857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3" name="Иконка поля: диск"/>
          <p:cNvSpPr/>
          <p:nvPr/>
        </p:nvSpPr>
        <p:spPr>
          <a:xfrm>
            <a:off x="8418424" y="46314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Иконка поля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580" y="4736592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Культурное наследие региона</a:t>
            </a:r>
            <a:endParaRPr lang="ru-RU" sz="3400" dirty="0"/>
          </a:p>
        </p:txBody>
      </p:sp>
      <p:sp>
        <p:nvSpPr>
          <p:cNvPr id="3" name="Вводный текст"/>
          <p:cNvSpPr txBox="1"/>
          <p:nvPr/>
        </p:nvSpPr>
        <p:spPr>
          <a:xfrm>
            <a:off x="548640" y="1463040"/>
            <a:ext cx="11094415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Памятники истории и культуры, музеи-заповедники, как их охраняют и реставрируют.</a:t>
            </a:r>
            <a:endParaRPr lang="ru-RU" sz="20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548640" y="2133600"/>
            <a:ext cx="6796735" cy="1239520"/>
          </a:xfrm>
          <a:prstGeom prst="roundRect">
            <a:avLst>
              <a:gd name="adj" fmla="val 590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памятники истории и культуры</a:t>
            </a:r>
            <a:endParaRPr lang="ru-RU" sz="1600" dirty="0"/>
          </a:p>
        </p:txBody>
      </p:sp>
      <p:sp>
        <p:nvSpPr>
          <p:cNvPr id="5" name="Иконка поля: кольцо"/>
          <p:cNvSpPr/>
          <p:nvPr/>
        </p:nvSpPr>
        <p:spPr>
          <a:xfrm>
            <a:off x="676656" y="22616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Иконка поля: диск"/>
          <p:cNvSpPr/>
          <p:nvPr/>
        </p:nvSpPr>
        <p:spPr>
          <a:xfrm>
            <a:off x="722376" y="23073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Иконка поля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32" y="2412492"/>
            <a:ext cx="210312" cy="210312"/>
          </a:xfrm>
          <a:prstGeom prst="rect">
            <a:avLst/>
          </a:prstGeom>
        </p:spPr>
      </p:pic>
      <p:sp>
        <p:nvSpPr>
          <p:cNvPr id="8" name="Поле для заполнения"/>
          <p:cNvSpPr/>
          <p:nvPr/>
        </p:nvSpPr>
        <p:spPr>
          <a:xfrm>
            <a:off x="548640" y="3601720"/>
            <a:ext cx="6796735" cy="1239520"/>
          </a:xfrm>
          <a:prstGeom prst="roundRect">
            <a:avLst>
              <a:gd name="adj" fmla="val 590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музеи-заповедники</a:t>
            </a:r>
            <a:endParaRPr lang="ru-RU" sz="1600" dirty="0"/>
          </a:p>
        </p:txBody>
      </p:sp>
      <p:sp>
        <p:nvSpPr>
          <p:cNvPr id="9" name="Иконка поля: кольцо"/>
          <p:cNvSpPr/>
          <p:nvPr/>
        </p:nvSpPr>
        <p:spPr>
          <a:xfrm>
            <a:off x="676656" y="372973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Иконка поля: диск"/>
          <p:cNvSpPr/>
          <p:nvPr/>
        </p:nvSpPr>
        <p:spPr>
          <a:xfrm>
            <a:off x="722376" y="377545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Иконка поля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3880612"/>
            <a:ext cx="210312" cy="210312"/>
          </a:xfrm>
          <a:prstGeom prst="rect">
            <a:avLst/>
          </a:prstGeom>
        </p:spPr>
      </p:pic>
      <p:sp>
        <p:nvSpPr>
          <p:cNvPr id="12" name="Поле для заполнения"/>
          <p:cNvSpPr/>
          <p:nvPr/>
        </p:nvSpPr>
        <p:spPr>
          <a:xfrm>
            <a:off x="548640" y="5069840"/>
            <a:ext cx="6796735" cy="1239520"/>
          </a:xfrm>
          <a:prstGeom prst="roundRect">
            <a:avLst>
              <a:gd name="adj" fmla="val 590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как их охраняют и реставрируют</a:t>
            </a:r>
            <a:endParaRPr lang="ru-RU" sz="1600" dirty="0"/>
          </a:p>
        </p:txBody>
      </p:sp>
      <p:sp>
        <p:nvSpPr>
          <p:cNvPr id="13" name="Иконка поля: кольцо"/>
          <p:cNvSpPr/>
          <p:nvPr/>
        </p:nvSpPr>
        <p:spPr>
          <a:xfrm>
            <a:off x="676656" y="51978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4" name="Иконка поля: диск"/>
          <p:cNvSpPr/>
          <p:nvPr/>
        </p:nvSpPr>
        <p:spPr>
          <a:xfrm>
            <a:off x="722376" y="52435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Иконка поля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5348732"/>
            <a:ext cx="210312" cy="210312"/>
          </a:xfrm>
          <a:prstGeom prst="rect">
            <a:avLst/>
          </a:prstGeom>
        </p:spPr>
      </p:pic>
      <p:sp>
        <p:nvSpPr>
          <p:cNvPr id="16" name="Поле для фото"/>
          <p:cNvSpPr/>
          <p:nvPr/>
        </p:nvSpPr>
        <p:spPr>
          <a:xfrm>
            <a:off x="7711135" y="2133600"/>
            <a:ext cx="3931920" cy="4175760"/>
          </a:xfrm>
          <a:prstGeom prst="roundRect">
            <a:avLst>
              <a:gd name="adj" fmla="val 1860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7" name="Поле для фото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5615" y="3489960"/>
            <a:ext cx="822960" cy="822960"/>
          </a:xfrm>
          <a:prstGeom prst="rect">
            <a:avLst/>
          </a:prstGeom>
        </p:spPr>
      </p:pic>
      <p:sp>
        <p:nvSpPr>
          <p:cNvPr id="18" name="Поле для фото: подпись"/>
          <p:cNvSpPr txBox="1"/>
          <p:nvPr/>
        </p:nvSpPr>
        <p:spPr>
          <a:xfrm>
            <a:off x="7985455" y="445008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памятники истории и культуры, музеи-заповедники</a:t>
            </a:r>
            <a:endParaRPr lang="ru-RU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Учреждения культуры</a:t>
            </a:r>
            <a:endParaRPr lang="ru-RU" sz="3400" dirty="0"/>
          </a:p>
        </p:txBody>
      </p:sp>
      <p:sp>
        <p:nvSpPr>
          <p:cNvPr id="3" name="Вводный текст"/>
          <p:cNvSpPr txBox="1"/>
          <p:nvPr/>
        </p:nvSpPr>
        <p:spPr>
          <a:xfrm>
            <a:off x="548640" y="1463040"/>
            <a:ext cx="1109441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Театры, музеи, библиотеки, клубы и дворцы культуры, художественные и музыкальные школы, колледжи культуры.</a:t>
            </a:r>
            <a:endParaRPr lang="ru-RU" sz="20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548640" y="2438400"/>
            <a:ext cx="351525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театры</a:t>
            </a:r>
            <a:endParaRPr lang="ru-RU" sz="1600" dirty="0"/>
          </a:p>
        </p:txBody>
      </p:sp>
      <p:sp>
        <p:nvSpPr>
          <p:cNvPr id="5" name="Иконка поля: кольцо"/>
          <p:cNvSpPr/>
          <p:nvPr/>
        </p:nvSpPr>
        <p:spPr>
          <a:xfrm>
            <a:off x="676656" y="25664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Иконка поля: диск"/>
          <p:cNvSpPr/>
          <p:nvPr/>
        </p:nvSpPr>
        <p:spPr>
          <a:xfrm>
            <a:off x="722376" y="26121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Иконка поля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32" y="2717292"/>
            <a:ext cx="210312" cy="210312"/>
          </a:xfrm>
          <a:prstGeom prst="rect">
            <a:avLst/>
          </a:prstGeom>
        </p:spPr>
      </p:pic>
      <p:sp>
        <p:nvSpPr>
          <p:cNvPr id="8" name="Поле для заполнения"/>
          <p:cNvSpPr/>
          <p:nvPr/>
        </p:nvSpPr>
        <p:spPr>
          <a:xfrm>
            <a:off x="4338218" y="2438400"/>
            <a:ext cx="351525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музеи</a:t>
            </a:r>
            <a:endParaRPr lang="ru-RU" sz="1600" dirty="0"/>
          </a:p>
        </p:txBody>
      </p:sp>
      <p:sp>
        <p:nvSpPr>
          <p:cNvPr id="9" name="Иконка поля: кольцо"/>
          <p:cNvSpPr/>
          <p:nvPr/>
        </p:nvSpPr>
        <p:spPr>
          <a:xfrm>
            <a:off x="4466234" y="25664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Иконка поля: диск"/>
          <p:cNvSpPr/>
          <p:nvPr/>
        </p:nvSpPr>
        <p:spPr>
          <a:xfrm>
            <a:off x="4511954" y="26121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Иконка поля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110" y="2717292"/>
            <a:ext cx="210312" cy="210312"/>
          </a:xfrm>
          <a:prstGeom prst="rect">
            <a:avLst/>
          </a:prstGeom>
        </p:spPr>
      </p:pic>
      <p:sp>
        <p:nvSpPr>
          <p:cNvPr id="12" name="Поле для заполнения"/>
          <p:cNvSpPr/>
          <p:nvPr/>
        </p:nvSpPr>
        <p:spPr>
          <a:xfrm>
            <a:off x="8127797" y="2438400"/>
            <a:ext cx="351525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библиотеки</a:t>
            </a:r>
            <a:endParaRPr lang="ru-RU" sz="1600" dirty="0"/>
          </a:p>
        </p:txBody>
      </p:sp>
      <p:sp>
        <p:nvSpPr>
          <p:cNvPr id="13" name="Иконка поля: кольцо"/>
          <p:cNvSpPr/>
          <p:nvPr/>
        </p:nvSpPr>
        <p:spPr>
          <a:xfrm>
            <a:off x="8255813" y="25664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4" name="Иконка поля: диск"/>
          <p:cNvSpPr/>
          <p:nvPr/>
        </p:nvSpPr>
        <p:spPr>
          <a:xfrm>
            <a:off x="8301533" y="26121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Иконка поля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689" y="2717292"/>
            <a:ext cx="210312" cy="210312"/>
          </a:xfrm>
          <a:prstGeom prst="rect">
            <a:avLst/>
          </a:prstGeom>
        </p:spPr>
      </p:pic>
      <p:sp>
        <p:nvSpPr>
          <p:cNvPr id="16" name="Поле для заполнения"/>
          <p:cNvSpPr/>
          <p:nvPr/>
        </p:nvSpPr>
        <p:spPr>
          <a:xfrm>
            <a:off x="548640" y="4511040"/>
            <a:ext cx="351525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клубы и дворцы культуры</a:t>
            </a:r>
            <a:endParaRPr lang="ru-RU" sz="1600" dirty="0"/>
          </a:p>
        </p:txBody>
      </p:sp>
      <p:sp>
        <p:nvSpPr>
          <p:cNvPr id="17" name="Иконка поля: кольцо"/>
          <p:cNvSpPr/>
          <p:nvPr/>
        </p:nvSpPr>
        <p:spPr>
          <a:xfrm>
            <a:off x="676656" y="4639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8" name="Иконка поля: диск"/>
          <p:cNvSpPr/>
          <p:nvPr/>
        </p:nvSpPr>
        <p:spPr>
          <a:xfrm>
            <a:off x="722376" y="4684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Иконка поля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" y="4789932"/>
            <a:ext cx="210312" cy="210312"/>
          </a:xfrm>
          <a:prstGeom prst="rect">
            <a:avLst/>
          </a:prstGeom>
        </p:spPr>
      </p:pic>
      <p:sp>
        <p:nvSpPr>
          <p:cNvPr id="20" name="Поле для заполнения"/>
          <p:cNvSpPr/>
          <p:nvPr/>
        </p:nvSpPr>
        <p:spPr>
          <a:xfrm>
            <a:off x="4338218" y="4511040"/>
            <a:ext cx="351525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художественные и музыкальные школы</a:t>
            </a:r>
            <a:endParaRPr lang="ru-RU" sz="1600" dirty="0"/>
          </a:p>
        </p:txBody>
      </p:sp>
      <p:sp>
        <p:nvSpPr>
          <p:cNvPr id="21" name="Иконка поля: кольцо"/>
          <p:cNvSpPr/>
          <p:nvPr/>
        </p:nvSpPr>
        <p:spPr>
          <a:xfrm>
            <a:off x="4466234" y="4639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Иконка поля: диск"/>
          <p:cNvSpPr/>
          <p:nvPr/>
        </p:nvSpPr>
        <p:spPr>
          <a:xfrm>
            <a:off x="4511954" y="4684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Иконка поля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110" y="4789932"/>
            <a:ext cx="210312" cy="210312"/>
          </a:xfrm>
          <a:prstGeom prst="rect">
            <a:avLst/>
          </a:prstGeom>
        </p:spPr>
      </p:pic>
      <p:sp>
        <p:nvSpPr>
          <p:cNvPr id="24" name="Поле для заполнения"/>
          <p:cNvSpPr/>
          <p:nvPr/>
        </p:nvSpPr>
        <p:spPr>
          <a:xfrm>
            <a:off x="8127797" y="4511040"/>
            <a:ext cx="351525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колледжи культуры</a:t>
            </a:r>
            <a:endParaRPr lang="ru-RU" sz="1600" dirty="0"/>
          </a:p>
        </p:txBody>
      </p:sp>
      <p:sp>
        <p:nvSpPr>
          <p:cNvPr id="25" name="Иконка поля: кольцо"/>
          <p:cNvSpPr/>
          <p:nvPr/>
        </p:nvSpPr>
        <p:spPr>
          <a:xfrm>
            <a:off x="8255813" y="4639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6" name="Иконка поля: диск"/>
          <p:cNvSpPr/>
          <p:nvPr/>
        </p:nvSpPr>
        <p:spPr>
          <a:xfrm>
            <a:off x="8301533" y="4684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Иконка поля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6689" y="4789932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Молодёжь и культура</a:t>
            </a:r>
            <a:endParaRPr lang="ru-RU" sz="3400" dirty="0"/>
          </a:p>
        </p:txBody>
      </p:sp>
      <p:sp>
        <p:nvSpPr>
          <p:cNvPr id="3" name="Вводный текст"/>
          <p:cNvSpPr txBox="1"/>
          <p:nvPr/>
        </p:nvSpPr>
        <p:spPr>
          <a:xfrm>
            <a:off x="548640" y="1463040"/>
            <a:ext cx="1109441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Пушкинская карта для граждан от 14 до 22 лет, движение «Волонтёры культуры», фестивали и праздники региона, тематические годы.</a:t>
            </a:r>
            <a:endParaRPr lang="ru-RU" sz="20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548640" y="2438400"/>
            <a:ext cx="541004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Пушкинская карта</a:t>
            </a:r>
            <a:endParaRPr lang="ru-RU" sz="1600" dirty="0"/>
          </a:p>
        </p:txBody>
      </p:sp>
      <p:sp>
        <p:nvSpPr>
          <p:cNvPr id="5" name="Иконка поля: кольцо"/>
          <p:cNvSpPr/>
          <p:nvPr/>
        </p:nvSpPr>
        <p:spPr>
          <a:xfrm>
            <a:off x="676656" y="25664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Иконка поля: диск"/>
          <p:cNvSpPr/>
          <p:nvPr/>
        </p:nvSpPr>
        <p:spPr>
          <a:xfrm>
            <a:off x="722376" y="26121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Иконка поля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32" y="2717292"/>
            <a:ext cx="210312" cy="210312"/>
          </a:xfrm>
          <a:prstGeom prst="rect">
            <a:avLst/>
          </a:prstGeom>
        </p:spPr>
      </p:pic>
      <p:sp>
        <p:nvSpPr>
          <p:cNvPr id="8" name="Поле для заполнения"/>
          <p:cNvSpPr/>
          <p:nvPr/>
        </p:nvSpPr>
        <p:spPr>
          <a:xfrm>
            <a:off x="6233008" y="2438400"/>
            <a:ext cx="541004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движение «Волонтёры культуры»</a:t>
            </a:r>
            <a:endParaRPr lang="ru-RU" sz="1600" dirty="0"/>
          </a:p>
        </p:txBody>
      </p:sp>
      <p:sp>
        <p:nvSpPr>
          <p:cNvPr id="9" name="Иконка поля: кольцо"/>
          <p:cNvSpPr/>
          <p:nvPr/>
        </p:nvSpPr>
        <p:spPr>
          <a:xfrm>
            <a:off x="6361024" y="256641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Иконка поля: диск"/>
          <p:cNvSpPr/>
          <p:nvPr/>
        </p:nvSpPr>
        <p:spPr>
          <a:xfrm>
            <a:off x="6406744" y="261213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Иконка поля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900" y="2717292"/>
            <a:ext cx="210312" cy="210312"/>
          </a:xfrm>
          <a:prstGeom prst="rect">
            <a:avLst/>
          </a:prstGeom>
        </p:spPr>
      </p:pic>
      <p:sp>
        <p:nvSpPr>
          <p:cNvPr id="12" name="Поле для заполнения"/>
          <p:cNvSpPr/>
          <p:nvPr/>
        </p:nvSpPr>
        <p:spPr>
          <a:xfrm>
            <a:off x="548640" y="4511040"/>
            <a:ext cx="541004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фестивали и праздники региона</a:t>
            </a:r>
            <a:endParaRPr lang="ru-RU" sz="1600" dirty="0"/>
          </a:p>
        </p:txBody>
      </p:sp>
      <p:sp>
        <p:nvSpPr>
          <p:cNvPr id="13" name="Иконка поля: кольцо"/>
          <p:cNvSpPr/>
          <p:nvPr/>
        </p:nvSpPr>
        <p:spPr>
          <a:xfrm>
            <a:off x="676656" y="4639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4" name="Иконка поля: диск"/>
          <p:cNvSpPr/>
          <p:nvPr/>
        </p:nvSpPr>
        <p:spPr>
          <a:xfrm>
            <a:off x="722376" y="4684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Иконка поля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4789932"/>
            <a:ext cx="210312" cy="210312"/>
          </a:xfrm>
          <a:prstGeom prst="rect">
            <a:avLst/>
          </a:prstGeom>
        </p:spPr>
      </p:pic>
      <p:sp>
        <p:nvSpPr>
          <p:cNvPr id="16" name="Поле для заполнения"/>
          <p:cNvSpPr/>
          <p:nvPr/>
        </p:nvSpPr>
        <p:spPr>
          <a:xfrm>
            <a:off x="6233008" y="4511040"/>
            <a:ext cx="5410048" cy="1798320"/>
          </a:xfrm>
          <a:prstGeom prst="roundRect">
            <a:avLst>
              <a:gd name="adj" fmla="val 406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9144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тематические годы</a:t>
            </a:r>
            <a:endParaRPr lang="ru-RU" sz="1600" dirty="0"/>
          </a:p>
        </p:txBody>
      </p:sp>
      <p:sp>
        <p:nvSpPr>
          <p:cNvPr id="17" name="Иконка поля: кольцо"/>
          <p:cNvSpPr/>
          <p:nvPr/>
        </p:nvSpPr>
        <p:spPr>
          <a:xfrm>
            <a:off x="6361024" y="4639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8" name="Иконка поля: диск"/>
          <p:cNvSpPr/>
          <p:nvPr/>
        </p:nvSpPr>
        <p:spPr>
          <a:xfrm>
            <a:off x="6406744" y="4684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Иконка поля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900" y="4789932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2598420"/>
            <a:ext cx="11094415" cy="74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нашем регионе государство сохраняет культурное наследие, поддерживает учреждения культуры и вовлекает молодёжь в культурную жизнь.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3695548" y="3939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3741268" y="3985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1298" y="42252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5570068" y="3939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5615788" y="3985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18" y="42252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7444588" y="3939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7490308" y="3985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338" y="42252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культурная политика в нашем регионе</dc:title>
  <dc:subject/>
  <dc:creator>pomogalka.me</dc:creator>
  <cp:lastModifiedBy>pomogalka.me</cp:lastModifiedBy>
  <cp:revision>1</cp:revision>
  <dcterms:created xsi:type="dcterms:W3CDTF">2026-10-06T20:36:37Z</dcterms:created>
  <dcterms:modified xsi:type="dcterms:W3CDTF">2026-10-06T20:36:37Z</dcterms:modified>
</cp:coreProperties>
</file>