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</p:sldMasterIdLst>
  <p:sldIdLst>
    <p:sldId id="256" r:id="rId2"/>
    <p:sldId id="257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61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8/4/2024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5872237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8/4/2024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80269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8/4/2024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763650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8/4/2024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161750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8/4/2024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5441392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8/4/2024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522856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8/4/2024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270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8/4/2024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994801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8/4/2024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411588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8/4/2024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661440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 algn="r"/>
            <a:fld id="{3F9AFA87-1417-4992-ABD9-27C3BC8CC883}" type="datetimeFigureOut">
              <a:rPr lang="en-US" smtClean="0"/>
              <a:pPr algn="r"/>
              <a:t>8/4/2024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373600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 algn="r"/>
            <a:fld id="{3F9AFA87-1417-4992-ABD9-27C3BC8CC883}" type="datetimeFigureOut">
              <a:rPr lang="en-US" smtClean="0"/>
              <a:pPr algn="r"/>
              <a:t>8/4/2024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044072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035749-93BA-4A52-9D55-C8E3A4DE28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5616" y="4235115"/>
            <a:ext cx="6053458" cy="1155032"/>
          </a:xfrm>
        </p:spPr>
        <p:txBody>
          <a:bodyPr anchor="ctr">
            <a:normAutofit/>
          </a:bodyPr>
          <a:lstStyle/>
          <a:p>
            <a:pPr algn="l"/>
            <a:r>
              <a:rPr lang="ru-RU" dirty="0"/>
              <a:t>Приемы фишинга</a:t>
            </a:r>
          </a:p>
        </p:txBody>
      </p:sp>
      <p:pic>
        <p:nvPicPr>
          <p:cNvPr id="4" name="Picture 3" descr="Векторный фон для сочный цветов с заставками">
            <a:extLst>
              <a:ext uri="{FF2B5EF4-FFF2-40B4-BE49-F238E27FC236}">
                <a16:creationId xmlns:a16="http://schemas.microsoft.com/office/drawing/2014/main" id="{B7A2265F-CBD8-73E1-CA93-BFEF291C62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821" r="17591" b="-1"/>
          <a:stretch/>
        </p:blipFill>
        <p:spPr>
          <a:xfrm>
            <a:off x="20" y="10"/>
            <a:ext cx="5404493" cy="685799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292B45-0E6A-4D65-B093-759331E70D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1291" y="190500"/>
            <a:ext cx="5482446" cy="373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365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F048D7-FB22-4C95-B9B2-8DB54537C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004" y="832104"/>
            <a:ext cx="3145536" cy="1792224"/>
          </a:xfrm>
        </p:spPr>
        <p:txBody>
          <a:bodyPr/>
          <a:lstStyle/>
          <a:p>
            <a:r>
              <a:rPr lang="ru-RU" dirty="0"/>
              <a:t>Почтовый фишинг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6A4F6E-8F6B-4BA2-AB46-63136E34C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517904"/>
            <a:ext cx="4565904" cy="4581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Злоумышленники отправляют пользователям письма под видом известного бренда: подделывают адрес, чтобы он напоминал официальный. Получатель нажимает на ссылку и переходит на поддельный сайт или загружает документ с вирусом.</a:t>
            </a:r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r>
              <a:rPr lang="ru-RU" sz="1800" dirty="0"/>
              <a:t>Одна из вариаций почтового фишинга — клон-фишинг. Мошенники определяют, какими программами и магазинами вы часто пользуетесь, а затем отправляют письма якобы от этих брендов.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8C53D1C-EF45-42FC-AF65-24DB7EC93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004" y="2719135"/>
            <a:ext cx="4589335" cy="3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636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D69A37-8660-43CB-9C8D-5E0E40765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24" y="947155"/>
            <a:ext cx="4486656" cy="1141497"/>
          </a:xfrm>
        </p:spPr>
        <p:txBody>
          <a:bodyPr/>
          <a:lstStyle/>
          <a:p>
            <a:r>
              <a:rPr lang="ru-RU" dirty="0"/>
              <a:t>Телефонный фишинг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6DCF58-E55B-4714-BDD6-50B65BFC9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3088" y="1056265"/>
            <a:ext cx="5678424" cy="4581144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4500" dirty="0"/>
              <a:t>Этот тип атаки разделяется на два подвида: </a:t>
            </a:r>
            <a:r>
              <a:rPr lang="ru-RU" sz="4500" dirty="0" err="1"/>
              <a:t>вишинг</a:t>
            </a:r>
            <a:r>
              <a:rPr lang="ru-RU" sz="4500" dirty="0"/>
              <a:t> и </a:t>
            </a:r>
            <a:r>
              <a:rPr lang="ru-RU" sz="4500" dirty="0" err="1"/>
              <a:t>смишинг</a:t>
            </a:r>
            <a:r>
              <a:rPr lang="ru-RU" sz="4500" dirty="0"/>
              <a:t>. </a:t>
            </a:r>
          </a:p>
          <a:p>
            <a:pPr marL="0" indent="0">
              <a:buNone/>
            </a:pPr>
            <a:r>
              <a:rPr lang="ru-RU" sz="4500" i="1" u="sng" dirty="0"/>
              <a:t>Голосовой фишинг, или </a:t>
            </a:r>
            <a:r>
              <a:rPr lang="ru-RU" sz="4500" i="1" u="sng" dirty="0" err="1"/>
              <a:t>вишинг</a:t>
            </a:r>
            <a:r>
              <a:rPr lang="ru-RU" sz="4500" i="1" u="sng" dirty="0"/>
              <a:t> </a:t>
            </a:r>
            <a:r>
              <a:rPr lang="ru-RU" sz="4500" dirty="0"/>
              <a:t>(</a:t>
            </a:r>
            <a:r>
              <a:rPr lang="ru-RU" sz="4500" dirty="0" err="1"/>
              <a:t>vishing</a:t>
            </a:r>
            <a:r>
              <a:rPr lang="ru-RU" sz="4500" dirty="0"/>
              <a:t>) предполагает разговор по телефону. Преступник звонит жертве, давит на нее и создает повышенное чувство срочности, чтобы человек сообщил конфиденциальные данные.</a:t>
            </a:r>
          </a:p>
          <a:p>
            <a:pPr marL="0" indent="0">
              <a:buNone/>
            </a:pPr>
            <a:r>
              <a:rPr lang="ru-RU" sz="4500" dirty="0"/>
              <a:t>Мошенники часто представляются сотрудниками банков: они сообщают о заявках на кредит или подозрительных переводах, угрожают блокировкой, а затем требуют сообщить смс-код или оформить подозрительный перевод.</a:t>
            </a:r>
          </a:p>
          <a:p>
            <a:pPr marL="0" indent="0">
              <a:buNone/>
            </a:pPr>
            <a:r>
              <a:rPr lang="ru-RU" sz="4500" dirty="0"/>
              <a:t>В результате люди теряют все свои накопления. Так, в 2020 году с помощью голосового фишинга мошенники украли у одной женщины 400 миллионов рублей.</a:t>
            </a:r>
          </a:p>
          <a:p>
            <a:pPr marL="0" indent="0">
              <a:buNone/>
            </a:pPr>
            <a:r>
              <a:rPr lang="ru-RU" sz="4500" i="1" u="sng" dirty="0"/>
              <a:t>В </a:t>
            </a:r>
            <a:r>
              <a:rPr lang="ru-RU" sz="4500" i="1" u="sng" dirty="0" err="1"/>
              <a:t>смишинге</a:t>
            </a:r>
            <a:r>
              <a:rPr lang="ru-RU" sz="4500" i="1" u="sng" dirty="0"/>
              <a:t> (</a:t>
            </a:r>
            <a:r>
              <a:rPr lang="ru-RU" sz="4500" i="1" u="sng" dirty="0" err="1"/>
              <a:t>smishing</a:t>
            </a:r>
            <a:r>
              <a:rPr lang="ru-RU" sz="4500" i="1" u="sng" dirty="0"/>
              <a:t>) </a:t>
            </a:r>
            <a:r>
              <a:rPr lang="ru-RU" sz="4500" dirty="0"/>
              <a:t>вместо звонков используют СМС-сообщения с вредоносными ссылками, которые маскируют под купоны и розыгрыши.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FA7AE7-14F0-4A0C-9713-DE5A2B6DD8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964" y="3076956"/>
            <a:ext cx="3424476" cy="342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854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54BF08-F99A-40F0-87B4-032C2AF3F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343" y="1480349"/>
            <a:ext cx="4486656" cy="1141497"/>
          </a:xfrm>
        </p:spPr>
        <p:txBody>
          <a:bodyPr/>
          <a:lstStyle/>
          <a:p>
            <a:r>
              <a:rPr lang="ru-RU" dirty="0"/>
              <a:t>Целевой фишинг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9213BC-19BA-42B4-97F4-DF24E0E212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Его еще называют </a:t>
            </a:r>
            <a:r>
              <a:rPr lang="ru-RU" sz="1800" i="1" dirty="0" err="1"/>
              <a:t>спеар</a:t>
            </a:r>
            <a:r>
              <a:rPr lang="ru-RU" sz="1800" i="1" dirty="0"/>
              <a:t>-фишинг</a:t>
            </a:r>
            <a:r>
              <a:rPr lang="ru-RU" sz="1800" dirty="0"/>
              <a:t> (</a:t>
            </a:r>
            <a:r>
              <a:rPr lang="ru-RU" sz="1800" dirty="0" err="1"/>
              <a:t>spear</a:t>
            </a:r>
            <a:r>
              <a:rPr lang="ru-RU" sz="1800" dirty="0"/>
              <a:t> </a:t>
            </a:r>
            <a:r>
              <a:rPr lang="ru-RU" sz="1800" dirty="0" err="1"/>
              <a:t>phishing</a:t>
            </a:r>
            <a:r>
              <a:rPr lang="ru-RU" sz="1800" dirty="0"/>
              <a:t>). Мошенники нацеливаются на конкретную компанию, изучают нескольких сотрудников по аккаунтам в соцсетях или информации на сайте.</a:t>
            </a:r>
          </a:p>
          <a:p>
            <a:pPr marL="0" indent="0">
              <a:buNone/>
            </a:pPr>
            <a:r>
              <a:rPr lang="ru-RU" sz="1800" dirty="0"/>
              <a:t>Затем этим сотрудникам отправляют письма будто бы от коллег: используют реальные имена, должности, номера рабочих телефонов. Человек думает, что получил внутренний запрос, и следует указаниями из письма.</a:t>
            </a:r>
          </a:p>
          <a:p>
            <a:pPr marL="0" indent="0">
              <a:buNone/>
            </a:pPr>
            <a:r>
              <a:rPr lang="ru-RU" sz="1800" dirty="0"/>
              <a:t>У </a:t>
            </a:r>
            <a:r>
              <a:rPr lang="ru-RU" sz="1800" dirty="0" err="1"/>
              <a:t>спеар</a:t>
            </a:r>
            <a:r>
              <a:rPr lang="ru-RU" sz="1800" dirty="0"/>
              <a:t>-фишинга есть подвид — </a:t>
            </a:r>
            <a:r>
              <a:rPr lang="ru-RU" sz="1800" i="1" dirty="0" err="1"/>
              <a:t>уэйлинг</a:t>
            </a:r>
            <a:r>
              <a:rPr lang="ru-RU" sz="1800" dirty="0"/>
              <a:t>. Слово происходит от </a:t>
            </a:r>
            <a:r>
              <a:rPr lang="ru-RU" sz="1800" dirty="0" err="1"/>
              <a:t>whailing</a:t>
            </a:r>
            <a:r>
              <a:rPr lang="ru-RU" sz="1800" dirty="0"/>
              <a:t> — «охота на китов». Это целевой фишинг, который направлен на руководителей.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4656931-D266-4A0C-AE00-A75444386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67" y="3429000"/>
            <a:ext cx="5238417" cy="336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150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D2C9AC-084B-4EDF-AA58-6511DFB4F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87287"/>
            <a:ext cx="3145536" cy="1792224"/>
          </a:xfrm>
        </p:spPr>
        <p:txBody>
          <a:bodyPr>
            <a:normAutofit/>
          </a:bodyPr>
          <a:lstStyle/>
          <a:p>
            <a:r>
              <a:rPr lang="ru-RU" dirty="0"/>
              <a:t>Фишинг в социальных сетях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ABB12A-3571-4FD9-B164-75F7388AAC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Такие мошенники создают поддельные аккаунты в </a:t>
            </a:r>
            <a:r>
              <a:rPr lang="ru-RU" sz="1800" dirty="0" err="1"/>
              <a:t>Instagram</a:t>
            </a:r>
            <a:r>
              <a:rPr lang="ru-RU" sz="1800" dirty="0"/>
              <a:t>*, </a:t>
            </a:r>
            <a:r>
              <a:rPr lang="ru-RU" sz="1800" dirty="0" err="1"/>
              <a:t>ВКонтакте</a:t>
            </a:r>
            <a:r>
              <a:rPr lang="ru-RU" sz="1800" dirty="0"/>
              <a:t>, </a:t>
            </a:r>
            <a:r>
              <a:rPr lang="ru-RU" sz="1800" dirty="0" err="1"/>
              <a:t>Facebook</a:t>
            </a:r>
            <a:r>
              <a:rPr lang="ru-RU" sz="1800" dirty="0"/>
              <a:t>*, </a:t>
            </a:r>
            <a:r>
              <a:rPr lang="ru-RU" sz="1800" dirty="0" err="1"/>
              <a:t>Twitter</a:t>
            </a:r>
            <a:r>
              <a:rPr lang="ru-RU" sz="1800" dirty="0"/>
              <a:t>. Хакеры выдают себя за знакомого жертвы или аккаунт известной компании. Они присылают сообщения со ссылками на поддельные сайты, запрашивают личную информацию через </a:t>
            </a:r>
            <a:r>
              <a:rPr lang="ru-RU" sz="1800" dirty="0" err="1"/>
              <a:t>Facebook</a:t>
            </a:r>
            <a:r>
              <a:rPr lang="ru-RU" sz="1800" dirty="0"/>
              <a:t>*-приложения, отмечают на изображениях с призывом перейти на сайт.</a:t>
            </a:r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r>
              <a:rPr lang="ru-RU" sz="1800" dirty="0"/>
              <a:t>Смежный способ фишинга — мошенничество в мессенджерах: Telegram, </a:t>
            </a:r>
            <a:r>
              <a:rPr lang="ru-RU" sz="1800" dirty="0" err="1"/>
              <a:t>WhatsApp</a:t>
            </a:r>
            <a:r>
              <a:rPr lang="ru-RU" sz="1800" dirty="0"/>
              <a:t> и </a:t>
            </a:r>
            <a:r>
              <a:rPr lang="ru-RU" sz="1800" dirty="0" err="1"/>
              <a:t>Viber</a:t>
            </a:r>
            <a:r>
              <a:rPr lang="ru-RU" sz="1800" dirty="0"/>
              <a:t>. Через них хакеры рассылают сообщения якобы от популярных компаний в попытке завладеть вашими личными данными.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FFA0EB-C434-41E2-8491-7B80D2A32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3177" y="2543173"/>
            <a:ext cx="3451861" cy="4314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234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1DE007-135B-456E-978F-432543EA8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88" y="645848"/>
            <a:ext cx="4486656" cy="1141497"/>
          </a:xfrm>
        </p:spPr>
        <p:txBody>
          <a:bodyPr/>
          <a:lstStyle/>
          <a:p>
            <a:r>
              <a:rPr lang="ru-RU" dirty="0"/>
              <a:t>Веб-фишинг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56D202-4FB1-407C-B74F-66C70E0B7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1136" y="70843"/>
            <a:ext cx="6150864" cy="45811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/>
              <a:t>Главный метод этого вида — </a:t>
            </a:r>
            <a:r>
              <a:rPr lang="ru-RU" sz="1800" i="1" dirty="0"/>
              <a:t>подмена сайта</a:t>
            </a:r>
            <a:r>
              <a:rPr lang="ru-RU" sz="1800" dirty="0"/>
              <a:t>. Хакер создает страницу, практически не отличимую от сайта крупного бренда или компании, в которой вы работаете. Вы используете свою учетную запись для входа, и злоумышленник получает доступ к реальному аккаунту.</a:t>
            </a:r>
          </a:p>
          <a:p>
            <a:pPr marL="0" indent="0">
              <a:buNone/>
            </a:pPr>
            <a:r>
              <a:rPr lang="ru-RU" sz="1800" dirty="0"/>
              <a:t>Хакеры либо присылают ссылку через </a:t>
            </a:r>
            <a:r>
              <a:rPr lang="ru-RU" sz="1800" dirty="0" err="1"/>
              <a:t>email</a:t>
            </a:r>
            <a:r>
              <a:rPr lang="ru-RU" sz="1800" dirty="0"/>
              <a:t>, либо перенаправляют пользователей на поддельный сайт при помощи </a:t>
            </a:r>
            <a:r>
              <a:rPr lang="ru-RU" sz="1800" dirty="0" err="1"/>
              <a:t>фарминга</a:t>
            </a:r>
            <a:r>
              <a:rPr lang="ru-RU" sz="1800" dirty="0"/>
              <a:t>. Злоумышленники взламывают систему доменных имен (DNS), и когда пользователь хочет зайти на сайт, сервер открывает страницу-подделку.</a:t>
            </a:r>
          </a:p>
          <a:p>
            <a:pPr marL="0" indent="0">
              <a:buNone/>
            </a:pPr>
            <a:r>
              <a:rPr lang="ru-RU" sz="1800" dirty="0"/>
              <a:t>У веб-фишинга много вариаций.</a:t>
            </a:r>
          </a:p>
          <a:p>
            <a:r>
              <a:rPr lang="ru-RU" sz="1800" dirty="0"/>
              <a:t>Фишинг через поисковые системы. Такие мошенники </a:t>
            </a:r>
            <a:r>
              <a:rPr lang="ru-RU" sz="1800" dirty="0" err="1"/>
              <a:t>таргетируются</a:t>
            </a:r>
            <a:r>
              <a:rPr lang="ru-RU" sz="1800" dirty="0"/>
              <a:t> </a:t>
            </a:r>
            <a:r>
              <a:rPr lang="ru-RU" sz="1800"/>
              <a:t>(рекламируются) </a:t>
            </a:r>
            <a:r>
              <a:rPr lang="ru-RU" sz="1800" dirty="0"/>
              <a:t>на людей, желающих что-то купить: их просят ввести конфиденциальную информацию, которую перехватывает хакер.</a:t>
            </a:r>
          </a:p>
          <a:p>
            <a:r>
              <a:rPr lang="ru-RU" sz="1800" dirty="0"/>
              <a:t>«Атака на водопое». Хакеры выясняют, какие сайты часто посещают сотрудники компании, и подменяют адрес или добавляют к нему вредоносный код для скачивания.</a:t>
            </a:r>
          </a:p>
          <a:p>
            <a:r>
              <a:rPr lang="ru-RU" sz="1800" dirty="0"/>
              <a:t>Всплывающие окна или уведомления веб-браузера. Когда человек кликает на кнопку «разрешить», на устройство загружается вредоносный код.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E696CAF-084E-43E1-AC97-87ACCB6A20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588936"/>
            <a:ext cx="6096001" cy="4269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810895"/>
      </p:ext>
    </p:extLst>
  </p:cSld>
  <p:clrMapOvr>
    <a:masterClrMapping/>
  </p:clrMapOvr>
</p:sld>
</file>

<file path=ppt/theme/theme1.xml><?xml version="1.0" encoding="utf-8"?>
<a:theme xmlns:a="http://schemas.openxmlformats.org/drawingml/2006/main" name="Посылка">
  <a:themeElements>
    <a:clrScheme name="Посылка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Посылка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осылка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TM10001115[[fn=Посылка]]</Template>
  <TotalTime>251</TotalTime>
  <Words>523</Words>
  <Application>Microsoft Office PowerPoint</Application>
  <PresentationFormat>Широкоэкранный</PresentationFormat>
  <Paragraphs>26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Corbel</vt:lpstr>
      <vt:lpstr>Gill Sans MT</vt:lpstr>
      <vt:lpstr>Посылка</vt:lpstr>
      <vt:lpstr>Приемы фишинга</vt:lpstr>
      <vt:lpstr>Почтовый фишинг</vt:lpstr>
      <vt:lpstr>Телефонный фишинг </vt:lpstr>
      <vt:lpstr>Целевой фишинг </vt:lpstr>
      <vt:lpstr>Фишинг в социальных сетях </vt:lpstr>
      <vt:lpstr>Веб-фишинг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Приемы фишинга</dc:title>
  <dc:creator>Наталья Наталья</dc:creator>
  <cp:lastModifiedBy>Наталья Наталья</cp:lastModifiedBy>
  <cp:revision>7</cp:revision>
  <dcterms:created xsi:type="dcterms:W3CDTF">2023-02-20T10:29:40Z</dcterms:created>
  <dcterms:modified xsi:type="dcterms:W3CDTF">2024-08-04T05:44:07Z</dcterms:modified>
</cp:coreProperties>
</file>