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57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D341B595-366B-43E2-A22E-EA6A78C03F06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671717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60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11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D341B595-366B-43E2-A22E-EA6A78C03F06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569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631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01899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8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506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061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018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26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218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D341B595-366B-43E2-A22E-EA6A78C03F06}" type="datetimeFigureOut">
              <a:rPr lang="en-US" smtClean="0"/>
              <a:t>8/5/2024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BA915EE-10CB-4CF1-8569-6154455DA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0" y="0"/>
            <a:ext cx="12192000" cy="685799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9B0878-6480-4EC2-8ACF-75CA2CF8A0A7}"/>
              </a:ext>
            </a:extLst>
          </p:cNvPr>
          <p:cNvSpPr/>
          <p:nvPr/>
        </p:nvSpPr>
        <p:spPr>
          <a:xfrm>
            <a:off x="1291639" y="1473693"/>
            <a:ext cx="9608721" cy="316932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scadeUp">
              <a:avLst/>
            </a:prstTxWarp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Безопасность в Интернет</a:t>
            </a:r>
          </a:p>
        </p:txBody>
      </p:sp>
    </p:spTree>
    <p:extLst>
      <p:ext uri="{BB962C8B-B14F-4D97-AF65-F5344CB8AC3E}">
        <p14:creationId xmlns:p14="http://schemas.microsoft.com/office/powerpoint/2010/main" val="2257802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AD21A5-AA76-4085-A247-9B96789B33B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3791" b="23791"/>
          <a:stretch>
            <a:fillRect/>
          </a:stretch>
        </p:blipFill>
        <p:spPr>
          <a:xfrm>
            <a:off x="0" y="0"/>
            <a:ext cx="12192000" cy="4252913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0340" y="4412201"/>
            <a:ext cx="10811136" cy="2707689"/>
          </a:xfrm>
        </p:spPr>
        <p:txBody>
          <a:bodyPr>
            <a:noAutofit/>
          </a:bodyPr>
          <a:lstStyle/>
          <a:p>
            <a:r>
              <a:rPr lang="ru-RU" sz="1800" dirty="0"/>
              <a:t>Соблюдайте сетевой этикет. Не старайтесь привлечь к себе внимание за счёт эпатажа. Пишите грамотно. Не оскорбляйте других, не будьте навязчивы, не позволяйте своим негативным эмоциям выходить из-под контроля. Получив оскорбительное или иное сообщение, заставляющее вас чувствовать себя некомфортно, не отвечайте на него. Никогда не участвуйте в травле: </a:t>
            </a:r>
            <a:r>
              <a:rPr lang="ru-RU" sz="1800" dirty="0" err="1"/>
              <a:t>буллинг</a:t>
            </a:r>
            <a:r>
              <a:rPr lang="ru-RU" sz="1800" dirty="0"/>
              <a:t> в Сети ничем не отличается от реального и одинаково опасен и для жертвы, и для агрессора.</a:t>
            </a:r>
          </a:p>
        </p:txBody>
      </p:sp>
    </p:spTree>
    <p:extLst>
      <p:ext uri="{BB962C8B-B14F-4D97-AF65-F5344CB8AC3E}">
        <p14:creationId xmlns:p14="http://schemas.microsoft.com/office/powerpoint/2010/main" val="2231008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2686" y="1643349"/>
            <a:ext cx="5632742" cy="4011728"/>
          </a:xfrm>
        </p:spPr>
        <p:txBody>
          <a:bodyPr>
            <a:noAutofit/>
          </a:bodyPr>
          <a:lstStyle/>
          <a:p>
            <a:r>
              <a:rPr lang="ru-RU" sz="1800" dirty="0"/>
              <a:t>Онлайн-друг может быть совсем не тем человеком, за кого он себя выдаёт. Злоумышленники, выдавая себя за вашего сверстника, могут пытаться выведать частную информацию о вас и членах вашей семьи. Затем, в зависимости от своих целей, они могут искать личной встречи, угрожать жертве. Прежде чем вступить в диалог с незнакомцем, обратите внимание на его возраст и число друзей в Сети; следует насторожиться, если незнакомец старше вас, имеет очень мало друзей, просит вас выслать ему какие-нибудь фото или данные, — это явные приметы злоумышленника.</a:t>
            </a: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13E193C6-1E87-417D-8679-1F2058BC257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E89E82-21D2-41E8-B64E-BCE5B5CB6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083" y="664529"/>
            <a:ext cx="4933950" cy="532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68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0" y="71022"/>
            <a:ext cx="12192000" cy="6858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3624" y="4190261"/>
            <a:ext cx="10660462" cy="1695636"/>
          </a:xfrm>
        </p:spPr>
        <p:txBody>
          <a:bodyPr>
            <a:noAutofit/>
          </a:bodyPr>
          <a:lstStyle/>
          <a:p>
            <a:r>
              <a:rPr lang="ru-RU" sz="1800" dirty="0"/>
              <a:t>Фишинг — вид интернет-мошенничества, целью которого является получение доступа к конфиденциальным данным пользователей. Опасайтесь интернет-мошенничества: получив сообщение о выигрыше или возможности бесплатного получения какой-то вещи, не вводите пароли, номера телефонов, банковских карт или другую личную информацию. Помните: подлинные интернет-сервисы не рассылают пользователям писем с просьбами сообщить свои учётные данные, пароль и прочее.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442C16-0109-4D12-BA7B-28F25C982F2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7715" b="27715"/>
          <a:stretch>
            <a:fillRect/>
          </a:stretch>
        </p:blipFill>
        <p:spPr>
          <a:xfrm>
            <a:off x="0" y="362242"/>
            <a:ext cx="12192000" cy="331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50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2607" y="2377486"/>
            <a:ext cx="4108746" cy="2103028"/>
          </a:xfrm>
        </p:spPr>
        <p:txBody>
          <a:bodyPr>
            <a:noAutofit/>
          </a:bodyPr>
          <a:lstStyle/>
          <a:p>
            <a:r>
              <a:rPr lang="ru-RU" sz="1800" dirty="0"/>
              <a:t>Многие веб-сайты предлагают пользователям для бесплатного скачивания различные приложения, игры, музыку, фильмы, документы, которые могут содержать вирусы. Избежать заражения вирусами помогают антивирусные программы.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806B18-490A-4AD3-87A2-2C39188B61B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290" b="1290"/>
          <a:stretch>
            <a:fillRect/>
          </a:stretch>
        </p:blipFill>
        <p:spPr>
          <a:xfrm>
            <a:off x="4909675" y="783431"/>
            <a:ext cx="7158037" cy="529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74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6176" y="1285531"/>
            <a:ext cx="4108746" cy="3697083"/>
          </a:xfrm>
        </p:spPr>
        <p:txBody>
          <a:bodyPr>
            <a:noAutofit/>
          </a:bodyPr>
          <a:lstStyle/>
          <a:p>
            <a:r>
              <a:rPr lang="ru-RU" sz="1800" dirty="0"/>
              <a:t>Позаботьтесь о безопасности копий важных документов, которые вы решили хранить в облаке. Отсканированные документы поместите в архив, при создании которого выберите опцию «непрерывный архив» (</a:t>
            </a:r>
            <a:r>
              <a:rPr lang="ru-RU" sz="1800" dirty="0" err="1"/>
              <a:t>solid</a:t>
            </a:r>
            <a:r>
              <a:rPr lang="ru-RU" sz="1800" dirty="0"/>
              <a:t> </a:t>
            </a:r>
            <a:r>
              <a:rPr lang="ru-RU" sz="1800" dirty="0" err="1"/>
              <a:t>archive</a:t>
            </a:r>
            <a:r>
              <a:rPr lang="ru-RU" sz="1800" dirty="0"/>
              <a:t>) и установите для этого архива пароль. Не используйте один и тот же пароль для разных архивов.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C490CB-0B1D-4688-957D-0EA57349EDC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0314" b="10314"/>
          <a:stretch>
            <a:fillRect/>
          </a:stretch>
        </p:blipFill>
        <p:spPr>
          <a:xfrm>
            <a:off x="4384922" y="710213"/>
            <a:ext cx="7726362" cy="498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96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1464" y="184700"/>
            <a:ext cx="10568384" cy="1022663"/>
          </a:xfrm>
        </p:spPr>
        <p:txBody>
          <a:bodyPr>
            <a:noAutofit/>
          </a:bodyPr>
          <a:lstStyle/>
          <a:p>
            <a:r>
              <a:rPr lang="ru-RU" sz="1800" dirty="0"/>
              <a:t>Избегайте любых деструктивных и криминальных форм сетевой активности.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AC92F52-9796-49B5-8A5C-AB7DDEF7A63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178" b="1178"/>
          <a:stretch>
            <a:fillRect/>
          </a:stretch>
        </p:blipFill>
        <p:spPr>
          <a:xfrm>
            <a:off x="0" y="825500"/>
            <a:ext cx="12192000" cy="60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184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65783" y="220211"/>
            <a:ext cx="8175366" cy="4848938"/>
          </a:xfrm>
        </p:spPr>
        <p:txBody>
          <a:bodyPr>
            <a:noAutofit/>
            <a:scene3d>
              <a:camera prst="isometricOffAxis1Right"/>
              <a:lightRig rig="threePt" dir="t"/>
            </a:scene3d>
          </a:bodyPr>
          <a:lstStyle/>
          <a:p>
            <a:r>
              <a:rPr lang="ru-RU" sz="4400" b="1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Помните!</a:t>
            </a:r>
            <a:endParaRPr lang="en-US" sz="4400" b="1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endParaRPr lang="en-US" sz="4400" b="1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ru-RU" sz="4400" dirty="0"/>
              <a:t> Защита вашей информации, ваша информационная безопасность — это прежде всего зона вашей ответственности.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1639254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04BE6E-9CCC-4772-9A3C-0FB39F632E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5379" r="1537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584" y="1627322"/>
            <a:ext cx="4852988" cy="3603355"/>
          </a:xfrm>
        </p:spPr>
        <p:txBody>
          <a:bodyPr>
            <a:noAutofit/>
          </a:bodyPr>
          <a:lstStyle/>
          <a:p>
            <a:r>
              <a:rPr lang="ru-RU" sz="2000" dirty="0"/>
              <a:t>Создавая свой профиль в социальных сетях, не указывайте свой адрес, дату рождения, школу, класс. Придумывая себе логин (ник, имя пользователя), вместо имени используйте псевдоним; вы можете отразить в нём свои стремления, характер, интересы. При этом личную информацию, такую как ваша фамилия или дата рождения, включать в логин не рекомендуется.</a:t>
            </a:r>
          </a:p>
        </p:txBody>
      </p:sp>
    </p:spTree>
    <p:extLst>
      <p:ext uri="{BB962C8B-B14F-4D97-AF65-F5344CB8AC3E}">
        <p14:creationId xmlns:p14="http://schemas.microsoft.com/office/powerpoint/2010/main" val="994296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98692AF-7590-4037-B49E-208735C1995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696" b="269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2563" y="844357"/>
            <a:ext cx="4852988" cy="5574197"/>
          </a:xfrm>
        </p:spPr>
        <p:txBody>
          <a:bodyPr>
            <a:noAutofit/>
          </a:bodyPr>
          <a:lstStyle/>
          <a:p>
            <a:r>
              <a:rPr lang="ru-RU" sz="2000" dirty="0"/>
              <a:t>Пароли должны быть уникальными; цифры и спецсимволы значительно усложняют процесс их подбора злоумышленниками. В социальные сети, мессенджеры и почту безопаснее входить через приложения; ввода паролей в браузерах следует избегать. Не пользуйтесь сервисами,. которые сохраняют пароли: онлайн-сервисы для хранения паролей ненадёжны; их часто взламывают. Никому не сообщайте свои пароли. При завершении работы с общедоступным компьютером корректно выходите из учётных записей, которые вы использовали.</a:t>
            </a:r>
          </a:p>
        </p:txBody>
      </p:sp>
    </p:spTree>
    <p:extLst>
      <p:ext uri="{BB962C8B-B14F-4D97-AF65-F5344CB8AC3E}">
        <p14:creationId xmlns:p14="http://schemas.microsoft.com/office/powerpoint/2010/main" val="675701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CE8163-E2FC-4307-AEC9-A23AA7C181C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5693" r="1569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2563" y="844357"/>
            <a:ext cx="4852988" cy="5574197"/>
          </a:xfrm>
        </p:spPr>
        <p:txBody>
          <a:bodyPr>
            <a:noAutofit/>
          </a:bodyPr>
          <a:lstStyle/>
          <a:p>
            <a:r>
              <a:rPr lang="ru-RU" sz="2000" dirty="0"/>
              <a:t>Будьте особенно бдительны при совершении интернет-покупок, согласовывайте все платежи с родителями. Обратите внимание на строку браузера на странице, на которой вводятся платёжные данные; проверьте, есть ли в строке браузера изображение закрытого навесного замочка — он означает безопасную передачу данных. Когда замочек открыт, защита недостаточна. Если есть изображение восклицательного знака или перечёркнутого замка, на таком сайте не стоит вводить свои данные.</a:t>
            </a:r>
          </a:p>
        </p:txBody>
      </p:sp>
    </p:spTree>
    <p:extLst>
      <p:ext uri="{BB962C8B-B14F-4D97-AF65-F5344CB8AC3E}">
        <p14:creationId xmlns:p14="http://schemas.microsoft.com/office/powerpoint/2010/main" val="159017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AC024B-BBFF-45F9-8061-9A68AB85AD8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0791" r="1079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2563" y="844357"/>
            <a:ext cx="4852988" cy="4100505"/>
          </a:xfrm>
        </p:spPr>
        <p:txBody>
          <a:bodyPr>
            <a:noAutofit/>
          </a:bodyPr>
          <a:lstStyle/>
          <a:p>
            <a:r>
              <a:rPr lang="ru-RU" sz="2000" dirty="0"/>
              <a:t>Свои персональные данные (фамилию, домашний адрес, номер телефона, название школы, номера документов и т. д.) можно вводить только на государственных сайтах или на сайтах для покупки билетов. И только в том случае, если соединение устанавливается по протоколу HTTPS. Не оставляйте свои персональные данные на других сайтах.</a:t>
            </a:r>
          </a:p>
        </p:txBody>
      </p:sp>
    </p:spTree>
    <p:extLst>
      <p:ext uri="{BB962C8B-B14F-4D97-AF65-F5344CB8AC3E}">
        <p14:creationId xmlns:p14="http://schemas.microsoft.com/office/powerpoint/2010/main" val="2771640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438D76-0C36-48F2-BAE3-F526A4A94BC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7217" r="721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2563" y="844357"/>
            <a:ext cx="4852988" cy="4100505"/>
          </a:xfrm>
        </p:spPr>
        <p:txBody>
          <a:bodyPr>
            <a:noAutofit/>
          </a:bodyPr>
          <a:lstStyle/>
          <a:p>
            <a:r>
              <a:rPr lang="ru-RU" sz="2000" dirty="0"/>
              <a:t>Старайтесь не выкладывать полную информацию (фотографии, видеозаписи) о себе и жизни своей семьи на всеобщее обозрение. Доступ к такой информации можно открывать только проверенным людям: родным, близким, друзьям и людям, с которыми вы знакомы в реальной жизни. Помните: всё, что попало в Сеть, останется там навсегда. Как правило, стереть данные из Сети невозможно. Единственный способ избежать утечки информации — не делиться ею без особой на то необходимости.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82052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F4C6B1-7DB9-4C67-9F68-C855F025CC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058" r="1058"/>
          <a:stretch>
            <a:fillRect/>
          </a:stretch>
        </p:blipFill>
        <p:spPr>
          <a:xfrm>
            <a:off x="4297363" y="0"/>
            <a:ext cx="7894637" cy="6858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2563" y="844357"/>
            <a:ext cx="3736373" cy="4828474"/>
          </a:xfrm>
        </p:spPr>
        <p:txBody>
          <a:bodyPr>
            <a:noAutofit/>
          </a:bodyPr>
          <a:lstStyle/>
          <a:p>
            <a:r>
              <a:rPr lang="ru-RU" sz="2000" dirty="0"/>
              <a:t>Учитесь различать оригинальные и поддельные сайты. Поддельные сайты могут иметь дизайн и адрес, напоминающие сайт-оригинал. Злоумышленники ждут, когда человек введёт логин и пароль на поддельном сайте. Узнав эти данные, они используют их для входа в настоящий профиль своей жертвы.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48825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29FD31-384D-4CC1-84EB-171D3C1F0AC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924" r="392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7239" y="98633"/>
            <a:ext cx="5023635" cy="4828474"/>
          </a:xfrm>
        </p:spPr>
        <p:txBody>
          <a:bodyPr>
            <a:noAutofit/>
          </a:bodyPr>
          <a:lstStyle/>
          <a:p>
            <a:r>
              <a:rPr lang="ru-RU" sz="2000" dirty="0"/>
              <a:t>Особенно внимательно ведите себя в онлайн-играх: игровые объекты, членство в командах, социальные связи внутри игры — всё это может стать механизмом манипуляции для мошенников и других злоумышленников. В Интернете много сайтов, содержащих аркады, головоломки, другие игры с системой начисления очков; здесь деньги не тратятся. Сайты с азартными играми, как правило, связаны с выигрышем или проигрышем денег. Привычка к азартным играм приводит к формированию у человека психологической зависимости, представляющей серьёзную социальную и медицинскую проблему</a:t>
            </a:r>
          </a:p>
        </p:txBody>
      </p:sp>
    </p:spTree>
    <p:extLst>
      <p:ext uri="{BB962C8B-B14F-4D97-AF65-F5344CB8AC3E}">
        <p14:creationId xmlns:p14="http://schemas.microsoft.com/office/powerpoint/2010/main" val="173218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Цветные световые фотоэффекты">
            <a:extLst>
              <a:ext uri="{FF2B5EF4-FFF2-40B4-BE49-F238E27FC236}">
                <a16:creationId xmlns:a16="http://schemas.microsoft.com/office/drawing/2014/main" id="{B6EF7036-9D56-06BD-28D8-313DE425A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-4" y="10"/>
            <a:ext cx="12192000" cy="68579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F23D7F-10C4-4334-8CFC-609B0056F98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7748" r="774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F3434EE-1556-4ABD-8730-32A93AEB3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2686" y="231798"/>
            <a:ext cx="5632742" cy="6097981"/>
          </a:xfrm>
        </p:spPr>
        <p:txBody>
          <a:bodyPr>
            <a:noAutofit/>
          </a:bodyPr>
          <a:lstStyle/>
          <a:p>
            <a:r>
              <a:rPr lang="ru-RU" sz="1800" dirty="0"/>
              <a:t>Поскольку каждый пользователь Интернета может опубликовать любую информацию, не всё, что вы видите в Сети, верно. Старайтесь мыслить критически, чтобы оценить достоверность материалов. При поиске информации по интересующему вас вопросу обращайте внимание на источник информации, отдавая предпочтение официальным сайтам. Сверяйте найденную в Сети информацию по 2-3 источникам; проверяйте, есть ли в Сети другие мнения и факты, которые противоречат ранее найденной вами информации. Не доверяйте безоговорочно сайтам с кричащими заголовками и обилием рекламы; следует насторожиться, если пользователя, щёлкнувшего на какой-либо новости, перекидывают куда-то дальше. Не посещайте сайты расистского, дискриминационного, насильственного содержания — они способны поставить под угрозу ваше психологическое и физическое здоровье.</a:t>
            </a:r>
          </a:p>
        </p:txBody>
      </p:sp>
    </p:spTree>
    <p:extLst>
      <p:ext uri="{BB962C8B-B14F-4D97-AF65-F5344CB8AC3E}">
        <p14:creationId xmlns:p14="http://schemas.microsoft.com/office/powerpoint/2010/main" val="3390191388"/>
      </p:ext>
    </p:extLst>
  </p:cSld>
  <p:clrMapOvr>
    <a:masterClrMapping/>
  </p:clrMapOvr>
</p:sld>
</file>

<file path=ppt/theme/theme1.xml><?xml version="1.0" encoding="utf-8"?>
<a:theme xmlns:a="http://schemas.openxmlformats.org/drawingml/2006/main" name="Вид">
  <a:themeElements>
    <a:clrScheme name="Вид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102</TotalTime>
  <Words>951</Words>
  <Application>Microsoft Office PowerPoint</Application>
  <PresentationFormat>Широкоэкранный</PresentationFormat>
  <Paragraphs>18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Century Schoolbook</vt:lpstr>
      <vt:lpstr>Wingdings 2</vt:lpstr>
      <vt:lpstr>Вид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Безопасность в Интернет</dc:title>
  <dc:creator>Наталья Наталья</dc:creator>
  <cp:lastModifiedBy>Наталья Наталья</cp:lastModifiedBy>
  <cp:revision>8</cp:revision>
  <dcterms:created xsi:type="dcterms:W3CDTF">2024-08-04T07:21:59Z</dcterms:created>
  <dcterms:modified xsi:type="dcterms:W3CDTF">2024-08-05T02:39:23Z</dcterms:modified>
</cp:coreProperties>
</file>