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ru-RU"/>
              <a:t>7/23/19</a:t>
            </a:fld>
            <a:endParaRPr lang="ru-R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Click to edit Master text styles</a:t>
            </a:r>
          </a:p>
          <a:p>
            <a:pPr lvl="1"/>
            <a:r>
              <a:rPr lang="ru-RU"/>
              <a:t>Second level</a:t>
            </a:r>
          </a:p>
          <a:p>
            <a:pPr lvl="2"/>
            <a:r>
              <a:rPr lang="ru-RU"/>
              <a:t>Third level</a:t>
            </a:r>
          </a:p>
          <a:p>
            <a:pPr lvl="3"/>
            <a:r>
              <a:rPr lang="ru-RU"/>
              <a:t>Fourth level</a:t>
            </a:r>
          </a:p>
          <a:p>
            <a:pPr lvl="4"/>
            <a:r>
              <a:rPr lang="ru-RU"/>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ru-RU"/>
              <a:t>‹#›</a:t>
            </a:fld>
            <a:endParaRPr lang="ru-RU"/>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Цепные дроби.
План доклада:
1. Что такое цепная дробь.
2. Алгоритм Евклида и выделение целой части.
3. Подходящие дроби.
4. Бесконечные цепные дроби.
5. Из истории цепных дробей.</a:t>
            </a:r>
            <a:endParaRPr lang="ru-RU" dirty="0"/>
          </a:p>
        </p:txBody>
      </p:sp>
      <p:sp>
        <p:nvSpPr>
          <p:cNvPr id="4" name="Slide Number Placeholder 3"/>
          <p:cNvSpPr>
            <a:spLocks noGrp="1"/>
          </p:cNvSpPr>
          <p:nvPr>
            <p:ph type="sldNum" sz="quarter" idx="10"/>
          </p:nvPr>
        </p:nvSpPr>
        <p:spPr/>
        <p:txBody>
          <a:bodyPr/>
          <a:lstStyle/>
          <a:p>
            <a:fld id="{F7021451-1387-4CA6-816F-3879F97B5CBC}" type="slidenum">
              <a:rPr lang="ru-RU"/>
              <a:t>1</a:t>
            </a:fld>
            <a:endParaRPr lang="ru-RU"/>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Пусть число a₀ — целое, а числа a₁, a₂, a₃, … — натуральные. Цепной, или непрерывной, дробью называют выражение
a₀ + 1/(a₁ + 1/(a₂ + 1/(a₃ + …))).
Числа a₀, a₁, a₂, … называют неполными частными. Цепная дробь бывает конечной — она обрывается на некотором неполном частном — и бесконечной. Конечную цепную дробь вычисляют снизу вверх:
2 + 1/(3 + 1/(4 + ½)) = 2 + 1/(3 + 2/9) = 2 + 9/29 = 67/29.
Неполные частные этой цепной дроби — 2, 3, 4, 2.</a:t>
            </a:r>
            <a:endParaRPr lang="ru-RU" dirty="0"/>
          </a:p>
        </p:txBody>
      </p:sp>
      <p:sp>
        <p:nvSpPr>
          <p:cNvPr id="4" name="Slide Number Placeholder 3"/>
          <p:cNvSpPr>
            <a:spLocks noGrp="1"/>
          </p:cNvSpPr>
          <p:nvPr>
            <p:ph type="sldNum" sz="quarter" idx="10"/>
          </p:nvPr>
        </p:nvSpPr>
        <p:spPr/>
        <p:txBody>
          <a:bodyPr/>
          <a:lstStyle/>
          <a:p>
            <a:fld id="{F7021451-1387-4CA6-816F-3879F97B5CBC}" type="slidenum">
              <a:rPr lang="ru-RU"/>
              <a:t>2</a:t>
            </a:fld>
            <a:endParaRPr lang="ru-RU"/>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Чтобы записать рациональное число цепной дробью, выделяют его целую часть, затем целую часть числа, обратного дробной части, и так далее:
67/29 = 2 + 9/29;
29/9 = 3 + 2/9;
9/2 = 4 + ½.
Это алгоритм Евклида для чисел 67 и 29: 67 = 2 · 29 + 9, 29 = 3 · 9 + 2, 9 = 4 · 2 + 1, 2 = 2 · 1. Неполные частные цепной дроби — это неполные частные алгоритма, а последний ненулевой остаток 1 — наибольший общий делитель чисел 67 и 29. Остатки — неотрицательные целые числа, и каждый следующий меньше предыдущего, поэтому рано или поздно остаток станет равен нулю: любое рациональное число записывается конечной цепной дробью. Так же раскладывают в цепную дробь и рациональную дробь, только неполными частными служат многочлены. Например, x³ + 2x = x(x² + 1) + x и (x² + 1)/x = x + 1/x, поэтому
(x³ + 2x)/(x² + 1) = x + x/(x² + 1) = x + 1/(x + 1/x).</a:t>
            </a:r>
            <a:endParaRPr lang="ru-RU" dirty="0"/>
          </a:p>
        </p:txBody>
      </p:sp>
      <p:sp>
        <p:nvSpPr>
          <p:cNvPr id="4" name="Slide Number Placeholder 3"/>
          <p:cNvSpPr>
            <a:spLocks noGrp="1"/>
          </p:cNvSpPr>
          <p:nvPr>
            <p:ph type="sldNum" sz="quarter" idx="10"/>
          </p:nvPr>
        </p:nvSpPr>
        <p:spPr/>
        <p:txBody>
          <a:bodyPr/>
          <a:lstStyle/>
          <a:p>
            <a:fld id="{F7021451-1387-4CA6-816F-3879F97B5CBC}" type="slidenum">
              <a:rPr lang="ru-RU"/>
              <a:t>3</a:t>
            </a:fld>
            <a:endParaRPr lang="ru-RU"/>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Если оборвать цепную дробь на неполном частном a_k, получится подходящая дробь (P_k)/(Q_k); нумерацию ведут с нуля, (P₀)/(Q₀) = (a₀)/1. Подходящие дроби числа 67/29 — 2, 7/3, 30/13 и 67/29. Начиная с номера 2, их числители и знаменатели находят по правилу P_k = a_kP_(k − 1) + P_(k − 2), Q_k = a_kQ_(k − 1) + Q_(k − 2): P₂ = 4 · 7 + 2 = 30, Q₂ = 4 · 3 + 1 = 13, P₃ = 2 · 30 + 7 = 67, Q₃ = 2 · 13 + 3 = 29. Из этого правила следует, что число P_kQ_(k − 1) − P_(k − 1)Q_k при переходе к следующей паре соседних подходящих дробей только меняет знак, а для первой пары оно равно P₁Q₀ − P₀Q₁ = (a₀a₁ + 1) − a₀a₁ = 1. Значит, оно всегда равно 1 или −1: 7 · 1 − 2 · 3 = 1, 30 · 3 − 7 · 13 = −1, 67 · 13 − 30 · 29 = 1. Отсюда два следствия. Каждая подходящая дробь несократима: общий делитель чисел P_k и Q_k делит и число P_kQ_(k − 1) − P_(k − 1)Q_k, равное 1 или −1. Разность соседних подходящих дробей равна 1/(Q_kQ_(k − 1)) или −1/(Q_kQ_(k − 1)), поэтому подходящие дроби по очереди меньше и больше числа и с каждым шагом ближе к нему: дроби с чётными номерами 0 и 2 меньше 67/29, а дробь с номером 1 больше, 2 &lt; 30/13 &lt; 67/29 &lt; 7/3.</a:t>
            </a:r>
            <a:endParaRPr lang="ru-RU" dirty="0"/>
          </a:p>
        </p:txBody>
      </p:sp>
      <p:sp>
        <p:nvSpPr>
          <p:cNvPr id="4" name="Slide Number Placeholder 3"/>
          <p:cNvSpPr>
            <a:spLocks noGrp="1"/>
          </p:cNvSpPr>
          <p:nvPr>
            <p:ph type="sldNum" sz="quarter" idx="10"/>
          </p:nvPr>
        </p:nvSpPr>
        <p:spPr/>
        <p:txBody>
          <a:bodyPr/>
          <a:lstStyle/>
          <a:p>
            <a:fld id="{F7021451-1387-4CA6-816F-3879F97B5CBC}" type="slidenum">
              <a:rPr lang="ru-RU"/>
              <a:t>4</a:t>
            </a:fld>
            <a:endParaRPr lang="ru-RU"/>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Если число иррационально, выделение целой части никогда не оборвётся: иначе число записывалось бы конечной цепной дробью, то есть было бы рациональным. У числа √2 целая часть равна 1, а √2 − 1 = 1/(√2 + 1), так как (√2 − 1)(√2 + 1) = 2 − 1 = 1. Далее √2 + 1 = 2 + (√2 − 1), и шаг повторяется без конца:
√2 = 1 + 1/(2 + 1/(2 + 1/(2 + …))).
Подходящие дроби 3/2, 7/5, 17/12, 41/29, 99/70 быстро приближаются к √2: 99² = 9801, а 2 · 70² = 9800. Неполные частные числа √2 повторяются; Лагранж в 1770 году доказал, что цепная дробь любого иррационального корня квадратного уравнения с целыми коэффициентами с некоторого места периодична (известный факт). У числа π первые неполные частные — 3, 7, 15, 1, 292 (известный факт). Его подходящие дроби 22/7 и 355/113 — знаменитые приближения: первое совпадает с верхней оценкой Архимеда, полученной не цепной дробью, а с помощью многоугольников, второе нашёл в V веке китайский математик Цзу Чунчжи; оно отличается от π меньше чем на 0,000 001.</a:t>
            </a:r>
            <a:endParaRPr lang="ru-RU" dirty="0"/>
          </a:p>
        </p:txBody>
      </p:sp>
      <p:sp>
        <p:nvSpPr>
          <p:cNvPr id="4" name="Slide Number Placeholder 3"/>
          <p:cNvSpPr>
            <a:spLocks noGrp="1"/>
          </p:cNvSpPr>
          <p:nvPr>
            <p:ph type="sldNum" sz="quarter" idx="10"/>
          </p:nvPr>
        </p:nvSpPr>
        <p:spPr/>
        <p:txBody>
          <a:bodyPr/>
          <a:lstStyle/>
          <a:p>
            <a:fld id="{F7021451-1387-4CA6-816F-3879F97B5CBC}" type="slidenum">
              <a:rPr lang="ru-RU"/>
              <a:t>5</a:t>
            </a:fld>
            <a:endParaRPr lang="ru-RU"/>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В Европе цепные дроби начали применять в XVI—XVII веках: Рафаэль Бомбелли (1572) и Пьетро Катальди (1613) приближали с их помощью квадратные корни, а название «непрерывная дробь» ввёл Джон Валлис. Христиан Гюйгенс, конструируя механическую модель Солнечной системы — планетарий, подбирал с помощью подходящих дробей числа зубцов шестерён: отношение периодов обращения планет нужно было приблизить отношением небольших целых чисел. Общую теорию цепных дробей построил Леонард Эйлер (1737). Тот же приём помогает понять правила календарей. Год длится примерно 365,2422 суток, а подходящие дроби для числа 0,2422 — 1/4, 7/29, 8/33, … Дробь 1/4 — правило юлианского календаря: один високосный год из четырёх; дробь 8/33 означает 8 високосных лет на каждые 33 года и намного точнее.</a:t>
            </a:r>
            <a:endParaRPr lang="ru-RU" dirty="0"/>
          </a:p>
        </p:txBody>
      </p:sp>
      <p:sp>
        <p:nvSpPr>
          <p:cNvPr id="4" name="Slide Number Placeholder 3"/>
          <p:cNvSpPr>
            <a:spLocks noGrp="1"/>
          </p:cNvSpPr>
          <p:nvPr>
            <p:ph type="sldNum" sz="quarter" idx="10"/>
          </p:nvPr>
        </p:nvSpPr>
        <p:spPr/>
        <p:txBody>
          <a:bodyPr/>
          <a:lstStyle/>
          <a:p>
            <a:fld id="{F7021451-1387-4CA6-816F-3879F97B5CBC}" type="slidenum">
              <a:rPr lang="ru-RU"/>
              <a:t>6</a:t>
            </a:fld>
            <a:endParaRPr lang="ru-RU"/>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a:t>Подводя итоги, можно сказать, что цепная дробь записывает число последовательностью неполных частных, которые находят повторным выделением целой части. Для рационального числа это алгоритм Евклида, и цепная дробь конечна; иррациональное число записывается бесконечной цепной дробью: у √2 неполные частные повторяются, а у π закономерность в них неизвестна. Подходящие дроби несократимы, по очереди меньше и больше числа и с каждым шагом приближаются к нему, поэтому дают точные приближения дробями с небольшими знаменателями: 99/70 для √2, 355/113 для π. Такие приближения нужны везде, где отношение величин надо заменить отношением небольших целых чисел, — от зубчатых передач до календарей.</a:t>
            </a:r>
            <a:endParaRPr lang="ru-RU" dirty="0"/>
          </a:p>
        </p:txBody>
      </p:sp>
      <p:sp>
        <p:nvSpPr>
          <p:cNvPr id="4" name="Slide Number Placeholder 3"/>
          <p:cNvSpPr>
            <a:spLocks noGrp="1"/>
          </p:cNvSpPr>
          <p:nvPr>
            <p:ph type="sldNum" sz="quarter" idx="10"/>
          </p:nvPr>
        </p:nvSpPr>
        <p:spPr/>
        <p:txBody>
          <a:bodyPr/>
          <a:lstStyle/>
          <a:p>
            <a:fld id="{F7021451-1387-4CA6-816F-3879F97B5CBC}" type="slidenum">
              <a:rPr lang="ru-RU"/>
              <a:t>7</a:t>
            </a:fld>
            <a:endParaRPr lang="ru-RU"/>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4892040" cy="6858000"/>
          </a:xfrm>
          <a:prstGeom prst="rect">
            <a:avLst/>
          </a:prstGeom>
          <a:solidFill>
            <a:srgbClr val="1F4E79"/>
          </a:solidFill>
          <a:ln w="12700">
            <a:solidFill>
              <a:srgbClr val="1F4E79"/>
            </a:solidFill>
            <a:prstDash val="solid"/>
          </a:ln>
        </p:spPr>
      </p:sp>
      <p:sp>
        <p:nvSpPr>
          <p:cNvPr id="3" name="Text 1"/>
          <p:cNvSpPr/>
          <p:nvPr/>
        </p:nvSpPr>
        <p:spPr>
          <a:xfrm>
            <a:off x="1325880" y="3017520"/>
            <a:ext cx="3246120" cy="3108960"/>
          </a:xfrm>
          <a:prstGeom prst="rect">
            <a:avLst/>
          </a:prstGeom>
          <a:noFill/>
          <a:ln/>
        </p:spPr>
        <p:txBody>
          <a:bodyPr wrap="square" lIns="0" tIns="0" rIns="0" bIns="0" rtlCol="0" anchor="b"/>
          <a:lstStyle/>
          <a:p>
            <a:pPr algn="r" indent="0" marL="0">
              <a:buNone/>
            </a:pPr>
            <a:r>
              <a:rPr lang="ru-RU" sz="14000" dirty="0">
                <a:solidFill>
                  <a:srgbClr val="2D6497"/>
                </a:solidFill>
                <a:latin typeface="Times New Roman" pitchFamily="34" charset="0"/>
                <a:ea typeface="Times New Roman" pitchFamily="34" charset="-122"/>
                <a:cs typeface="Times New Roman" pitchFamily="34" charset="-120"/>
              </a:rPr>
              <a:t>√2</a:t>
            </a:r>
            <a:endParaRPr lang="ru-RU" sz="14000" dirty="0"/>
          </a:p>
        </p:txBody>
      </p:sp>
      <p:sp>
        <p:nvSpPr>
          <p:cNvPr id="4" name="Text 2"/>
          <p:cNvSpPr/>
          <p:nvPr/>
        </p:nvSpPr>
        <p:spPr>
          <a:xfrm>
            <a:off x="548640" y="640080"/>
            <a:ext cx="4023360" cy="365760"/>
          </a:xfrm>
          <a:prstGeom prst="rect">
            <a:avLst/>
          </a:prstGeom>
          <a:noFill/>
          <a:ln/>
        </p:spPr>
        <p:txBody>
          <a:bodyPr wrap="square" lIns="0" tIns="0" rIns="0" bIns="0" rtlCol="0" anchor="ctr"/>
          <a:lstStyle/>
          <a:p>
            <a:pPr indent="0" marL="0">
              <a:buNone/>
            </a:pPr>
            <a:r>
              <a:rPr lang="ru-RU" sz="1300" b="1" spc="200" kern="0" dirty="0">
                <a:solidFill>
                  <a:srgbClr val="BFD7EE"/>
                </a:solidFill>
                <a:latin typeface="Arial" pitchFamily="34" charset="0"/>
                <a:ea typeface="Arial" pitchFamily="34" charset="-122"/>
                <a:cs typeface="Arial" pitchFamily="34" charset="-120"/>
              </a:rPr>
              <a:t>ИССЛЕДОВАТЕЛЬСКАЯ РАБОТА</a:t>
            </a:r>
            <a:endParaRPr lang="ru-RU" sz="1300" dirty="0"/>
          </a:p>
        </p:txBody>
      </p:sp>
      <p:sp>
        <p:nvSpPr>
          <p:cNvPr id="5" name="Text 3"/>
          <p:cNvSpPr/>
          <p:nvPr/>
        </p:nvSpPr>
        <p:spPr>
          <a:xfrm>
            <a:off x="548640" y="1097280"/>
            <a:ext cx="4069080" cy="2377440"/>
          </a:xfrm>
          <a:prstGeom prst="rect">
            <a:avLst/>
          </a:prstGeom>
          <a:noFill/>
          <a:ln/>
        </p:spPr>
        <p:txBody>
          <a:bodyPr wrap="square" lIns="0" tIns="0" rIns="0" bIns="0" rtlCol="0" anchor="t"/>
          <a:lstStyle/>
          <a:p>
            <a:pPr indent="0" marL="0">
              <a:lnSpc>
                <a:spcPct val="100000"/>
              </a:lnSpc>
              <a:buNone/>
            </a:pPr>
            <a:r>
              <a:rPr lang="ru-RU" sz="3400" b="1" dirty="0">
                <a:solidFill>
                  <a:srgbClr val="FFFFFF"/>
                </a:solidFill>
                <a:latin typeface="Arial" pitchFamily="34" charset="0"/>
                <a:ea typeface="Arial" pitchFamily="34" charset="-122"/>
                <a:cs typeface="Arial" pitchFamily="34" charset="-120"/>
              </a:rPr>
              <a:t>Цепные дроби</a:t>
            </a:r>
            <a:endParaRPr lang="ru-RU" sz="3400" dirty="0"/>
          </a:p>
        </p:txBody>
      </p:sp>
      <p:sp>
        <p:nvSpPr>
          <p:cNvPr id="6" name="Text 4"/>
          <p:cNvSpPr/>
          <p:nvPr/>
        </p:nvSpPr>
        <p:spPr>
          <a:xfrm>
            <a:off x="548640" y="3703320"/>
            <a:ext cx="4023360" cy="731520"/>
          </a:xfrm>
          <a:prstGeom prst="rect">
            <a:avLst/>
          </a:prstGeom>
          <a:noFill/>
          <a:ln/>
        </p:spPr>
        <p:txBody>
          <a:bodyPr wrap="square" lIns="0" tIns="0" rIns="0" bIns="0" rtlCol="0" anchor="t"/>
          <a:lstStyle/>
          <a:p>
            <a:pPr indent="0" marL="0">
              <a:buNone/>
            </a:pPr>
            <a:r>
              <a:rPr lang="ru-RU" sz="1500" dirty="0">
                <a:solidFill>
                  <a:srgbClr val="BFD7EE"/>
                </a:solidFill>
                <a:latin typeface="Arial" pitchFamily="34" charset="0"/>
                <a:ea typeface="Arial" pitchFamily="34" charset="-122"/>
                <a:cs typeface="Arial" pitchFamily="34" charset="-120"/>
              </a:rPr>
              <a:t>Алгебра, 8 класс</a:t>
            </a:r>
            <a:endParaRPr lang="ru-RU" sz="1500" dirty="0"/>
          </a:p>
          <a:p>
            <a:pPr indent="0" marL="0">
              <a:buNone/>
            </a:pPr>
            <a:r>
              <a:rPr lang="ru-RU" sz="1500" dirty="0">
                <a:solidFill>
                  <a:srgbClr val="BFD7EE"/>
                </a:solidFill>
                <a:latin typeface="Arial" pitchFamily="34" charset="0"/>
                <a:ea typeface="Arial" pitchFamily="34" charset="-122"/>
                <a:cs typeface="Arial" pitchFamily="34" charset="-120"/>
              </a:rPr>
              <a:t>Глава 4 «Рациональные дроби»</a:t>
            </a:r>
            <a:endParaRPr lang="ru-RU" sz="1500" dirty="0"/>
          </a:p>
        </p:txBody>
      </p:sp>
      <p:sp>
        <p:nvSpPr>
          <p:cNvPr id="7" name="Text 5"/>
          <p:cNvSpPr/>
          <p:nvPr/>
        </p:nvSpPr>
        <p:spPr>
          <a:xfrm>
            <a:off x="5486400" y="640080"/>
            <a:ext cx="6126480" cy="548640"/>
          </a:xfrm>
          <a:prstGeom prst="rect">
            <a:avLst/>
          </a:prstGeom>
          <a:noFill/>
          <a:ln/>
        </p:spPr>
        <p:txBody>
          <a:bodyPr wrap="square" lIns="0" tIns="0" rIns="0" bIns="0" rtlCol="0" anchor="ctr"/>
          <a:lstStyle/>
          <a:p>
            <a:pPr indent="0" marL="0">
              <a:buNone/>
            </a:pPr>
            <a:r>
              <a:rPr lang="ru-RU" sz="2600" b="1" dirty="0">
                <a:solidFill>
                  <a:srgbClr val="1B2733"/>
                </a:solidFill>
                <a:latin typeface="Arial" pitchFamily="34" charset="0"/>
                <a:ea typeface="Arial" pitchFamily="34" charset="-122"/>
                <a:cs typeface="Arial" pitchFamily="34" charset="-120"/>
              </a:rPr>
              <a:t>План доклада</a:t>
            </a:r>
            <a:endParaRPr lang="ru-RU" sz="2600" dirty="0"/>
          </a:p>
        </p:txBody>
      </p:sp>
      <p:sp>
        <p:nvSpPr>
          <p:cNvPr id="8" name="Shape 6"/>
          <p:cNvSpPr/>
          <p:nvPr/>
        </p:nvSpPr>
        <p:spPr>
          <a:xfrm>
            <a:off x="5486400" y="1517904"/>
            <a:ext cx="475488" cy="475488"/>
          </a:xfrm>
          <a:prstGeom prst="ellipse">
            <a:avLst/>
          </a:prstGeom>
          <a:solidFill>
            <a:srgbClr val="1F4E79"/>
          </a:solidFill>
          <a:ln w="12700">
            <a:solidFill>
              <a:srgbClr val="FFFFFF"/>
            </a:solidFill>
            <a:prstDash val="solid"/>
          </a:ln>
        </p:spPr>
      </p:sp>
      <p:sp>
        <p:nvSpPr>
          <p:cNvPr id="9" name="Text 7"/>
          <p:cNvSpPr/>
          <p:nvPr/>
        </p:nvSpPr>
        <p:spPr>
          <a:xfrm>
            <a:off x="5486400" y="1517904"/>
            <a:ext cx="475488" cy="475488"/>
          </a:xfrm>
          <a:prstGeom prst="rect">
            <a:avLst/>
          </a:prstGeom>
          <a:noFill/>
          <a:ln/>
        </p:spPr>
        <p:txBody>
          <a:bodyPr wrap="square" lIns="0" tIns="0" rIns="0" bIns="0" rtlCol="0" anchor="ctr"/>
          <a:lstStyle/>
          <a:p>
            <a:pPr algn="ctr" indent="0" marL="0">
              <a:buNone/>
            </a:pPr>
            <a:r>
              <a:rPr lang="ru-RU" sz="1800" b="1" dirty="0">
                <a:solidFill>
                  <a:srgbClr val="FFFFFF"/>
                </a:solidFill>
                <a:latin typeface="Arial" pitchFamily="34" charset="0"/>
                <a:ea typeface="Arial" pitchFamily="34" charset="-122"/>
                <a:cs typeface="Arial" pitchFamily="34" charset="-120"/>
              </a:rPr>
              <a:t>1</a:t>
            </a:r>
            <a:endParaRPr lang="ru-RU" sz="1800" dirty="0"/>
          </a:p>
        </p:txBody>
      </p:sp>
      <p:sp>
        <p:nvSpPr>
          <p:cNvPr id="10" name="Text 8"/>
          <p:cNvSpPr/>
          <p:nvPr/>
        </p:nvSpPr>
        <p:spPr>
          <a:xfrm>
            <a:off x="6172200" y="1463040"/>
            <a:ext cx="5486400" cy="603504"/>
          </a:xfrm>
          <a:prstGeom prst="rect">
            <a:avLst/>
          </a:prstGeom>
          <a:noFill/>
          <a:ln/>
        </p:spPr>
        <p:txBody>
          <a:bodyPr wrap="square" lIns="0" tIns="0" rIns="0" bIns="0" rtlCol="0" anchor="ctr">
            <a:normAutofit/>
          </a:bodyPr>
          <a:lstStyle/>
          <a:p>
            <a:pPr indent="0" marL="0">
              <a:buNone/>
            </a:pPr>
            <a:r>
              <a:rPr lang="ru-RU" sz="1900" dirty="0">
                <a:solidFill>
                  <a:srgbClr val="2A2F36"/>
                </a:solidFill>
                <a:latin typeface="Arial" pitchFamily="34" charset="0"/>
                <a:ea typeface="Arial" pitchFamily="34" charset="-122"/>
                <a:cs typeface="Arial" pitchFamily="34" charset="-120"/>
              </a:rPr>
              <a:t>Что такое цепная дробь</a:t>
            </a:r>
            <a:endParaRPr lang="ru-RU" sz="1900" dirty="0"/>
          </a:p>
        </p:txBody>
      </p:sp>
      <p:sp>
        <p:nvSpPr>
          <p:cNvPr id="11" name="Shape 9"/>
          <p:cNvSpPr/>
          <p:nvPr/>
        </p:nvSpPr>
        <p:spPr>
          <a:xfrm>
            <a:off x="5486400" y="2414016"/>
            <a:ext cx="475488" cy="475488"/>
          </a:xfrm>
          <a:prstGeom prst="ellipse">
            <a:avLst/>
          </a:prstGeom>
          <a:solidFill>
            <a:srgbClr val="2D6497"/>
          </a:solidFill>
          <a:ln w="12700">
            <a:solidFill>
              <a:srgbClr val="FFFFFF"/>
            </a:solidFill>
            <a:prstDash val="solid"/>
          </a:ln>
        </p:spPr>
      </p:sp>
      <p:sp>
        <p:nvSpPr>
          <p:cNvPr id="12" name="Text 10"/>
          <p:cNvSpPr/>
          <p:nvPr/>
        </p:nvSpPr>
        <p:spPr>
          <a:xfrm>
            <a:off x="5486400" y="2414016"/>
            <a:ext cx="475488" cy="475488"/>
          </a:xfrm>
          <a:prstGeom prst="rect">
            <a:avLst/>
          </a:prstGeom>
          <a:noFill/>
          <a:ln/>
        </p:spPr>
        <p:txBody>
          <a:bodyPr wrap="square" lIns="0" tIns="0" rIns="0" bIns="0" rtlCol="0" anchor="ctr"/>
          <a:lstStyle/>
          <a:p>
            <a:pPr algn="ctr" indent="0" marL="0">
              <a:buNone/>
            </a:pPr>
            <a:r>
              <a:rPr lang="ru-RU" sz="1800" b="1" dirty="0">
                <a:solidFill>
                  <a:srgbClr val="FFFFFF"/>
                </a:solidFill>
                <a:latin typeface="Arial" pitchFamily="34" charset="0"/>
                <a:ea typeface="Arial" pitchFamily="34" charset="-122"/>
                <a:cs typeface="Arial" pitchFamily="34" charset="-120"/>
              </a:rPr>
              <a:t>2</a:t>
            </a:r>
            <a:endParaRPr lang="ru-RU" sz="1800" dirty="0"/>
          </a:p>
        </p:txBody>
      </p:sp>
      <p:sp>
        <p:nvSpPr>
          <p:cNvPr id="13" name="Text 11"/>
          <p:cNvSpPr/>
          <p:nvPr/>
        </p:nvSpPr>
        <p:spPr>
          <a:xfrm>
            <a:off x="6172200" y="2359152"/>
            <a:ext cx="5486400" cy="603504"/>
          </a:xfrm>
          <a:prstGeom prst="rect">
            <a:avLst/>
          </a:prstGeom>
          <a:noFill/>
          <a:ln/>
        </p:spPr>
        <p:txBody>
          <a:bodyPr wrap="square" lIns="0" tIns="0" rIns="0" bIns="0" rtlCol="0" anchor="ctr">
            <a:normAutofit/>
          </a:bodyPr>
          <a:lstStyle/>
          <a:p>
            <a:pPr indent="0" marL="0">
              <a:buNone/>
            </a:pPr>
            <a:r>
              <a:rPr lang="ru-RU" sz="1900" dirty="0">
                <a:solidFill>
                  <a:srgbClr val="2A2F36"/>
                </a:solidFill>
                <a:latin typeface="Arial" pitchFamily="34" charset="0"/>
                <a:ea typeface="Arial" pitchFamily="34" charset="-122"/>
                <a:cs typeface="Arial" pitchFamily="34" charset="-120"/>
              </a:rPr>
              <a:t>Алгоритм Евклида и выделение целой части</a:t>
            </a:r>
            <a:endParaRPr lang="ru-RU" sz="1900" dirty="0"/>
          </a:p>
        </p:txBody>
      </p:sp>
      <p:sp>
        <p:nvSpPr>
          <p:cNvPr id="14" name="Shape 12"/>
          <p:cNvSpPr/>
          <p:nvPr/>
        </p:nvSpPr>
        <p:spPr>
          <a:xfrm>
            <a:off x="5486400" y="3310128"/>
            <a:ext cx="475488" cy="475488"/>
          </a:xfrm>
          <a:prstGeom prst="ellipse">
            <a:avLst/>
          </a:prstGeom>
          <a:solidFill>
            <a:srgbClr val="1F4E79"/>
          </a:solidFill>
          <a:ln w="12700">
            <a:solidFill>
              <a:srgbClr val="FFFFFF"/>
            </a:solidFill>
            <a:prstDash val="solid"/>
          </a:ln>
        </p:spPr>
      </p:sp>
      <p:sp>
        <p:nvSpPr>
          <p:cNvPr id="15" name="Text 13"/>
          <p:cNvSpPr/>
          <p:nvPr/>
        </p:nvSpPr>
        <p:spPr>
          <a:xfrm>
            <a:off x="5486400" y="3310128"/>
            <a:ext cx="475488" cy="475488"/>
          </a:xfrm>
          <a:prstGeom prst="rect">
            <a:avLst/>
          </a:prstGeom>
          <a:noFill/>
          <a:ln/>
        </p:spPr>
        <p:txBody>
          <a:bodyPr wrap="square" lIns="0" tIns="0" rIns="0" bIns="0" rtlCol="0" anchor="ctr"/>
          <a:lstStyle/>
          <a:p>
            <a:pPr algn="ctr" indent="0" marL="0">
              <a:buNone/>
            </a:pPr>
            <a:r>
              <a:rPr lang="ru-RU" sz="1800" b="1" dirty="0">
                <a:solidFill>
                  <a:srgbClr val="FFFFFF"/>
                </a:solidFill>
                <a:latin typeface="Arial" pitchFamily="34" charset="0"/>
                <a:ea typeface="Arial" pitchFamily="34" charset="-122"/>
                <a:cs typeface="Arial" pitchFamily="34" charset="-120"/>
              </a:rPr>
              <a:t>3</a:t>
            </a:r>
            <a:endParaRPr lang="ru-RU" sz="1800" dirty="0"/>
          </a:p>
        </p:txBody>
      </p:sp>
      <p:sp>
        <p:nvSpPr>
          <p:cNvPr id="16" name="Text 14"/>
          <p:cNvSpPr/>
          <p:nvPr/>
        </p:nvSpPr>
        <p:spPr>
          <a:xfrm>
            <a:off x="6172200" y="3255264"/>
            <a:ext cx="5486400" cy="603504"/>
          </a:xfrm>
          <a:prstGeom prst="rect">
            <a:avLst/>
          </a:prstGeom>
          <a:noFill/>
          <a:ln/>
        </p:spPr>
        <p:txBody>
          <a:bodyPr wrap="square" lIns="0" tIns="0" rIns="0" bIns="0" rtlCol="0" anchor="ctr">
            <a:normAutofit/>
          </a:bodyPr>
          <a:lstStyle/>
          <a:p>
            <a:pPr indent="0" marL="0">
              <a:buNone/>
            </a:pPr>
            <a:r>
              <a:rPr lang="ru-RU" sz="1900" dirty="0">
                <a:solidFill>
                  <a:srgbClr val="2A2F36"/>
                </a:solidFill>
                <a:latin typeface="Arial" pitchFamily="34" charset="0"/>
                <a:ea typeface="Arial" pitchFamily="34" charset="-122"/>
                <a:cs typeface="Arial" pitchFamily="34" charset="-120"/>
              </a:rPr>
              <a:t>Подходящие дроби</a:t>
            </a:r>
            <a:endParaRPr lang="ru-RU" sz="1900" dirty="0"/>
          </a:p>
        </p:txBody>
      </p:sp>
      <p:sp>
        <p:nvSpPr>
          <p:cNvPr id="17" name="Shape 15"/>
          <p:cNvSpPr/>
          <p:nvPr/>
        </p:nvSpPr>
        <p:spPr>
          <a:xfrm>
            <a:off x="5486400" y="4206240"/>
            <a:ext cx="475488" cy="475488"/>
          </a:xfrm>
          <a:prstGeom prst="ellipse">
            <a:avLst/>
          </a:prstGeom>
          <a:solidFill>
            <a:srgbClr val="2D6497"/>
          </a:solidFill>
          <a:ln w="12700">
            <a:solidFill>
              <a:srgbClr val="FFFFFF"/>
            </a:solidFill>
            <a:prstDash val="solid"/>
          </a:ln>
        </p:spPr>
      </p:sp>
      <p:sp>
        <p:nvSpPr>
          <p:cNvPr id="18" name="Text 16"/>
          <p:cNvSpPr/>
          <p:nvPr/>
        </p:nvSpPr>
        <p:spPr>
          <a:xfrm>
            <a:off x="5486400" y="4206240"/>
            <a:ext cx="475488" cy="475488"/>
          </a:xfrm>
          <a:prstGeom prst="rect">
            <a:avLst/>
          </a:prstGeom>
          <a:noFill/>
          <a:ln/>
        </p:spPr>
        <p:txBody>
          <a:bodyPr wrap="square" lIns="0" tIns="0" rIns="0" bIns="0" rtlCol="0" anchor="ctr"/>
          <a:lstStyle/>
          <a:p>
            <a:pPr algn="ctr" indent="0" marL="0">
              <a:buNone/>
            </a:pPr>
            <a:r>
              <a:rPr lang="ru-RU" sz="1800" b="1" dirty="0">
                <a:solidFill>
                  <a:srgbClr val="FFFFFF"/>
                </a:solidFill>
                <a:latin typeface="Arial" pitchFamily="34" charset="0"/>
                <a:ea typeface="Arial" pitchFamily="34" charset="-122"/>
                <a:cs typeface="Arial" pitchFamily="34" charset="-120"/>
              </a:rPr>
              <a:t>4</a:t>
            </a:r>
            <a:endParaRPr lang="ru-RU" sz="1800" dirty="0"/>
          </a:p>
        </p:txBody>
      </p:sp>
      <p:sp>
        <p:nvSpPr>
          <p:cNvPr id="19" name="Text 17"/>
          <p:cNvSpPr/>
          <p:nvPr/>
        </p:nvSpPr>
        <p:spPr>
          <a:xfrm>
            <a:off x="6172200" y="4151376"/>
            <a:ext cx="5486400" cy="603504"/>
          </a:xfrm>
          <a:prstGeom prst="rect">
            <a:avLst/>
          </a:prstGeom>
          <a:noFill/>
          <a:ln/>
        </p:spPr>
        <p:txBody>
          <a:bodyPr wrap="square" lIns="0" tIns="0" rIns="0" bIns="0" rtlCol="0" anchor="ctr">
            <a:normAutofit/>
          </a:bodyPr>
          <a:lstStyle/>
          <a:p>
            <a:pPr indent="0" marL="0">
              <a:buNone/>
            </a:pPr>
            <a:r>
              <a:rPr lang="ru-RU" sz="1900" dirty="0">
                <a:solidFill>
                  <a:srgbClr val="2A2F36"/>
                </a:solidFill>
                <a:latin typeface="Arial" pitchFamily="34" charset="0"/>
                <a:ea typeface="Arial" pitchFamily="34" charset="-122"/>
                <a:cs typeface="Arial" pitchFamily="34" charset="-120"/>
              </a:rPr>
              <a:t>Бесконечные цепные дроби</a:t>
            </a:r>
            <a:endParaRPr lang="ru-RU" sz="1900" dirty="0"/>
          </a:p>
        </p:txBody>
      </p:sp>
      <p:sp>
        <p:nvSpPr>
          <p:cNvPr id="20" name="Shape 18"/>
          <p:cNvSpPr/>
          <p:nvPr/>
        </p:nvSpPr>
        <p:spPr>
          <a:xfrm>
            <a:off x="5486400" y="5102352"/>
            <a:ext cx="475488" cy="475488"/>
          </a:xfrm>
          <a:prstGeom prst="ellipse">
            <a:avLst/>
          </a:prstGeom>
          <a:solidFill>
            <a:srgbClr val="1F4E79"/>
          </a:solidFill>
          <a:ln w="12700">
            <a:solidFill>
              <a:srgbClr val="FFFFFF"/>
            </a:solidFill>
            <a:prstDash val="solid"/>
          </a:ln>
        </p:spPr>
      </p:sp>
      <p:sp>
        <p:nvSpPr>
          <p:cNvPr id="21" name="Text 19"/>
          <p:cNvSpPr/>
          <p:nvPr/>
        </p:nvSpPr>
        <p:spPr>
          <a:xfrm>
            <a:off x="5486400" y="5102352"/>
            <a:ext cx="475488" cy="475488"/>
          </a:xfrm>
          <a:prstGeom prst="rect">
            <a:avLst/>
          </a:prstGeom>
          <a:noFill/>
          <a:ln/>
        </p:spPr>
        <p:txBody>
          <a:bodyPr wrap="square" lIns="0" tIns="0" rIns="0" bIns="0" rtlCol="0" anchor="ctr"/>
          <a:lstStyle/>
          <a:p>
            <a:pPr algn="ctr" indent="0" marL="0">
              <a:buNone/>
            </a:pPr>
            <a:r>
              <a:rPr lang="ru-RU" sz="1800" b="1" dirty="0">
                <a:solidFill>
                  <a:srgbClr val="FFFFFF"/>
                </a:solidFill>
                <a:latin typeface="Arial" pitchFamily="34" charset="0"/>
                <a:ea typeface="Arial" pitchFamily="34" charset="-122"/>
                <a:cs typeface="Arial" pitchFamily="34" charset="-120"/>
              </a:rPr>
              <a:t>5</a:t>
            </a:r>
            <a:endParaRPr lang="ru-RU" sz="1800" dirty="0"/>
          </a:p>
        </p:txBody>
      </p:sp>
      <p:sp>
        <p:nvSpPr>
          <p:cNvPr id="22" name="Text 20"/>
          <p:cNvSpPr/>
          <p:nvPr/>
        </p:nvSpPr>
        <p:spPr>
          <a:xfrm>
            <a:off x="6172200" y="5047488"/>
            <a:ext cx="5486400" cy="603504"/>
          </a:xfrm>
          <a:prstGeom prst="rect">
            <a:avLst/>
          </a:prstGeom>
          <a:noFill/>
          <a:ln/>
        </p:spPr>
        <p:txBody>
          <a:bodyPr wrap="square" lIns="0" tIns="0" rIns="0" bIns="0" rtlCol="0" anchor="ctr">
            <a:normAutofit/>
          </a:bodyPr>
          <a:lstStyle/>
          <a:p>
            <a:pPr indent="0" marL="0">
              <a:buNone/>
            </a:pPr>
            <a:r>
              <a:rPr lang="ru-RU" sz="1900" dirty="0">
                <a:solidFill>
                  <a:srgbClr val="2A2F36"/>
                </a:solidFill>
                <a:latin typeface="Arial" pitchFamily="34" charset="0"/>
                <a:ea typeface="Arial" pitchFamily="34" charset="-122"/>
                <a:cs typeface="Arial" pitchFamily="34" charset="-120"/>
              </a:rPr>
              <a:t>Из истории цепных дробей</a:t>
            </a:r>
            <a:endParaRPr lang="ru-RU" sz="1900" dirty="0"/>
          </a:p>
        </p:txBody>
      </p:sp>
      <p:sp>
        <p:nvSpPr>
          <p:cNvPr id="23" name="Text 21"/>
          <p:cNvSpPr/>
          <p:nvPr/>
        </p:nvSpPr>
        <p:spPr>
          <a:xfrm>
            <a:off x="548640" y="6382512"/>
            <a:ext cx="4114800" cy="320040"/>
          </a:xfrm>
          <a:prstGeom prst="rect">
            <a:avLst/>
          </a:prstGeom>
          <a:noFill/>
          <a:ln/>
        </p:spPr>
        <p:txBody>
          <a:bodyPr wrap="square" lIns="0" tIns="0" rIns="0" bIns="0" rtlCol="0" anchor="ctr"/>
          <a:lstStyle/>
          <a:p>
            <a:pPr indent="0" marL="0">
              <a:buNone/>
            </a:pPr>
            <a:r>
              <a:rPr lang="ru-RU" sz="1100" dirty="0">
                <a:solidFill>
                  <a:srgbClr val="BFD7EE"/>
                </a:solidFill>
                <a:latin typeface="Arial" pitchFamily="34" charset="0"/>
                <a:ea typeface="Arial" pitchFamily="34" charset="-122"/>
                <a:cs typeface="Arial" pitchFamily="34" charset="-120"/>
              </a:rPr>
              <a:t>Алгебра, 8 класс · глава 4 «Рациональные дроби» · тема № 3</a:t>
            </a:r>
            <a:endParaRPr lang="ru-RU" sz="1100" dirty="0"/>
          </a:p>
        </p:txBody>
      </p:sp>
      <p:sp>
        <p:nvSpPr>
          <p:cNvPr id="24" name="Text 22"/>
          <p:cNvSpPr/>
          <p:nvPr/>
        </p:nvSpPr>
        <p:spPr>
          <a:xfrm>
            <a:off x="10241280" y="6382512"/>
            <a:ext cx="1399032" cy="320040"/>
          </a:xfrm>
          <a:prstGeom prst="rect">
            <a:avLst/>
          </a:prstGeom>
          <a:noFill/>
          <a:ln/>
        </p:spPr>
        <p:txBody>
          <a:bodyPr wrap="square" lIns="0" tIns="0" rIns="0" bIns="0" rtlCol="0" anchor="ctr"/>
          <a:lstStyle/>
          <a:p>
            <a:pPr algn="r" indent="0" marL="0">
              <a:buNone/>
            </a:pPr>
            <a:r>
              <a:rPr lang="ru-RU" sz="1100" dirty="0">
                <a:solidFill>
                  <a:srgbClr val="6A7682"/>
                </a:solidFill>
                <a:latin typeface="Arial" pitchFamily="34" charset="0"/>
                <a:ea typeface="Arial" pitchFamily="34" charset="-122"/>
                <a:cs typeface="Arial" pitchFamily="34" charset="-120"/>
              </a:rPr>
              <a:t>1 / 7</a:t>
            </a:r>
            <a:endParaRPr lang="ru-RU"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384048"/>
            <a:ext cx="640080" cy="640080"/>
          </a:xfrm>
          <a:prstGeom prst="ellipse">
            <a:avLst/>
          </a:prstGeom>
          <a:solidFill>
            <a:srgbClr val="1F4E79"/>
          </a:solidFill>
          <a:ln w="12700">
            <a:solidFill>
              <a:srgbClr val="1F4E79"/>
            </a:solidFill>
            <a:prstDash val="solid"/>
          </a:ln>
        </p:spPr>
      </p:sp>
      <p:sp>
        <p:nvSpPr>
          <p:cNvPr id="3" name="Text 1"/>
          <p:cNvSpPr/>
          <p:nvPr/>
        </p:nvSpPr>
        <p:spPr>
          <a:xfrm>
            <a:off x="548640" y="384048"/>
            <a:ext cx="640080" cy="640080"/>
          </a:xfrm>
          <a:prstGeom prst="rect">
            <a:avLst/>
          </a:prstGeom>
          <a:noFill/>
          <a:ln/>
        </p:spPr>
        <p:txBody>
          <a:bodyPr wrap="square" lIns="0" tIns="0" rIns="0" bIns="0" rtlCol="0" anchor="ctr"/>
          <a:lstStyle/>
          <a:p>
            <a:pPr algn="ctr" indent="0" marL="0">
              <a:buNone/>
            </a:pPr>
            <a:r>
              <a:rPr lang="ru-RU" sz="2400" b="1" dirty="0">
                <a:solidFill>
                  <a:srgbClr val="FFFFFF"/>
                </a:solidFill>
                <a:latin typeface="Arial" pitchFamily="34" charset="0"/>
                <a:ea typeface="Arial" pitchFamily="34" charset="-122"/>
                <a:cs typeface="Arial" pitchFamily="34" charset="-120"/>
              </a:rPr>
              <a:t>1</a:t>
            </a:r>
            <a:endParaRPr lang="ru-RU" sz="2400" dirty="0"/>
          </a:p>
        </p:txBody>
      </p:sp>
      <p:sp>
        <p:nvSpPr>
          <p:cNvPr id="4" name="Text 2"/>
          <p:cNvSpPr/>
          <p:nvPr/>
        </p:nvSpPr>
        <p:spPr>
          <a:xfrm>
            <a:off x="1371600" y="274320"/>
            <a:ext cx="10268712" cy="868680"/>
          </a:xfrm>
          <a:prstGeom prst="rect">
            <a:avLst/>
          </a:prstGeom>
          <a:noFill/>
          <a:ln/>
        </p:spPr>
        <p:txBody>
          <a:bodyPr wrap="square" lIns="0" tIns="0" rIns="0" bIns="0" rtlCol="0" anchor="ctr">
            <a:normAutofit/>
          </a:bodyPr>
          <a:lstStyle/>
          <a:p>
            <a:pPr indent="0" marL="0">
              <a:buNone/>
            </a:pPr>
            <a:r>
              <a:rPr lang="ru-RU" sz="2800" b="1" dirty="0">
                <a:solidFill>
                  <a:srgbClr val="1B2733"/>
                </a:solidFill>
                <a:latin typeface="Arial" pitchFamily="34" charset="0"/>
                <a:ea typeface="Arial" pitchFamily="34" charset="-122"/>
                <a:cs typeface="Arial" pitchFamily="34" charset="-120"/>
              </a:rPr>
              <a:t>Что такое цепная дробь</a:t>
            </a:r>
            <a:endParaRPr lang="ru-RU" sz="2800" dirty="0"/>
          </a:p>
        </p:txBody>
      </p:sp>
      <p:sp>
        <p:nvSpPr>
          <p:cNvPr id="5" name="Shape 3"/>
          <p:cNvSpPr/>
          <p:nvPr/>
        </p:nvSpPr>
        <p:spPr>
          <a:xfrm>
            <a:off x="548640" y="1243584"/>
            <a:ext cx="11091672" cy="36576"/>
          </a:xfrm>
          <a:prstGeom prst="rect">
            <a:avLst/>
          </a:prstGeom>
          <a:solidFill>
            <a:srgbClr val="D9711C"/>
          </a:solidFill>
          <a:ln w="12700">
            <a:solidFill>
              <a:srgbClr val="D9711C"/>
            </a:solidFill>
            <a:prstDash val="solid"/>
          </a:ln>
        </p:spPr>
      </p:sp>
      <p:sp>
        <p:nvSpPr>
          <p:cNvPr id="6" name="Text 4"/>
          <p:cNvSpPr/>
          <p:nvPr/>
        </p:nvSpPr>
        <p:spPr>
          <a:xfrm>
            <a:off x="548640" y="6382512"/>
            <a:ext cx="9144000" cy="320040"/>
          </a:xfrm>
          <a:prstGeom prst="rect">
            <a:avLst/>
          </a:prstGeom>
          <a:noFill/>
          <a:ln/>
        </p:spPr>
        <p:txBody>
          <a:bodyPr wrap="square" lIns="0" tIns="0" rIns="0" bIns="0" rtlCol="0" anchor="ctr"/>
          <a:lstStyle/>
          <a:p>
            <a:pPr indent="0" marL="0">
              <a:buNone/>
            </a:pPr>
            <a:r>
              <a:rPr lang="ru-RU" sz="1100" dirty="0">
                <a:solidFill>
                  <a:srgbClr val="6A7682"/>
                </a:solidFill>
                <a:latin typeface="Arial" pitchFamily="34" charset="0"/>
                <a:ea typeface="Arial" pitchFamily="34" charset="-122"/>
                <a:cs typeface="Arial" pitchFamily="34" charset="-120"/>
              </a:rPr>
              <a:t>Алгебра, 8 класс · глава 4 «Рациональные дроби» · тема № 3</a:t>
            </a:r>
            <a:endParaRPr lang="ru-RU" sz="1100" dirty="0"/>
          </a:p>
        </p:txBody>
      </p:sp>
      <p:sp>
        <p:nvSpPr>
          <p:cNvPr id="7" name="Text 5"/>
          <p:cNvSpPr/>
          <p:nvPr/>
        </p:nvSpPr>
        <p:spPr>
          <a:xfrm>
            <a:off x="10241280" y="6382512"/>
            <a:ext cx="1399032" cy="320040"/>
          </a:xfrm>
          <a:prstGeom prst="rect">
            <a:avLst/>
          </a:prstGeom>
          <a:noFill/>
          <a:ln/>
        </p:spPr>
        <p:txBody>
          <a:bodyPr wrap="square" lIns="0" tIns="0" rIns="0" bIns="0" rtlCol="0" anchor="ctr"/>
          <a:lstStyle/>
          <a:p>
            <a:pPr algn="r" indent="0" marL="0">
              <a:buNone/>
            </a:pPr>
            <a:r>
              <a:rPr lang="ru-RU" sz="1100" dirty="0">
                <a:solidFill>
                  <a:srgbClr val="6A7682"/>
                </a:solidFill>
                <a:latin typeface="Arial" pitchFamily="34" charset="0"/>
                <a:ea typeface="Arial" pitchFamily="34" charset="-122"/>
                <a:cs typeface="Arial" pitchFamily="34" charset="-120"/>
              </a:rPr>
              <a:t>2 / 7</a:t>
            </a:r>
            <a:endParaRPr lang="ru-RU" sz="1100" dirty="0"/>
          </a:p>
        </p:txBody>
      </p:sp>
      <p:sp>
        <p:nvSpPr>
          <p:cNvPr id="9" name="Shape 6"/>
          <p:cNvSpPr/>
          <p:nvPr/>
        </p:nvSpPr>
        <p:spPr>
          <a:xfrm>
            <a:off x="548640" y="1508760"/>
            <a:ext cx="5577840" cy="2743200"/>
          </a:xfrm>
          <a:prstGeom prst="roundRect">
            <a:avLst>
              <a:gd name="adj" fmla="val 4000"/>
            </a:avLst>
          </a:prstGeom>
          <a:solidFill>
            <a:srgbClr val="FFFFFF"/>
          </a:solidFill>
          <a:ln w="12700">
            <a:solidFill>
              <a:srgbClr val="1F4E79"/>
            </a:solidFill>
            <a:prstDash val="solid"/>
          </a:ln>
        </p:spPr>
      </p:sp>
      <p:sp>
        <p:nvSpPr>
          <p:cNvPr id="10" name="Text 7"/>
          <p:cNvSpPr/>
          <p:nvPr/>
        </p:nvSpPr>
        <p:spPr>
          <a:xfrm>
            <a:off x="685800" y="1572768"/>
            <a:ext cx="5349240" cy="713232"/>
          </a:xfrm>
          <a:prstGeom prst="rect">
            <a:avLst/>
          </a:prstGeom>
          <a:noFill/>
          <a:ln/>
        </p:spPr>
        <p:txBody>
          <a:bodyPr wrap="square" lIns="25400" tIns="50800" rIns="50800" bIns="25400" rtlCol="0" anchor="t"/>
          <a:lstStyle/>
          <a:p>
            <a:pPr indent="0" marL="0">
              <a:buNone/>
            </a:pPr>
            <a:r>
              <a:rPr lang="ru-RU" sz="1600" dirty="0">
                <a:solidFill>
                  <a:srgbClr val="2A2F36"/>
                </a:solidFill>
                <a:latin typeface="Arial" pitchFamily="34" charset="0"/>
                <a:ea typeface="Arial" pitchFamily="34" charset="-122"/>
                <a:cs typeface="Arial" pitchFamily="34" charset="-120"/>
              </a:rPr>
              <a:t>Пусть </a:t>
            </a:r>
            <a:r>
              <a:rPr lang="ru-RU" sz="1800" i="1" dirty="0">
                <a:solidFill>
                  <a:srgbClr val="2A2F36"/>
                </a:solidFill>
                <a:latin typeface="Times New Roman" pitchFamily="34" charset="0"/>
                <a:ea typeface="Times New Roman" pitchFamily="34" charset="-122"/>
                <a:cs typeface="Times New Roman" pitchFamily="34" charset="-120"/>
              </a:rPr>
              <a:t>a</a:t>
            </a:r>
            <a:r>
              <a:rPr lang="ru-RU" sz="1800" baseline="-40000" dirty="0">
                <a:solidFill>
                  <a:srgbClr val="2A2F36"/>
                </a:solidFill>
                <a:latin typeface="Times New Roman" pitchFamily="34" charset="0"/>
                <a:ea typeface="Times New Roman" pitchFamily="34" charset="-122"/>
                <a:cs typeface="Times New Roman" pitchFamily="34" charset="-120"/>
              </a:rPr>
              <a:t>0</a:t>
            </a:r>
            <a:r>
              <a:rPr lang="ru-RU" sz="1600" dirty="0">
                <a:solidFill>
                  <a:srgbClr val="2A2F36"/>
                </a:solidFill>
                <a:latin typeface="Arial" pitchFamily="34" charset="0"/>
                <a:ea typeface="Arial" pitchFamily="34" charset="-122"/>
                <a:cs typeface="Arial" pitchFamily="34" charset="-120"/>
              </a:rPr>
              <a:t> — целое, а </a:t>
            </a:r>
            <a:r>
              <a:rPr lang="ru-RU" sz="1800" i="1" dirty="0">
                <a:solidFill>
                  <a:srgbClr val="2A2F36"/>
                </a:solidFill>
                <a:latin typeface="Times New Roman" pitchFamily="34" charset="0"/>
                <a:ea typeface="Times New Roman" pitchFamily="34" charset="-122"/>
                <a:cs typeface="Times New Roman" pitchFamily="34" charset="-120"/>
              </a:rPr>
              <a:t>a</a:t>
            </a:r>
            <a:r>
              <a:rPr lang="ru-RU" sz="1800" baseline="-40000" dirty="0">
                <a:solidFill>
                  <a:srgbClr val="2A2F36"/>
                </a:solidFill>
                <a:latin typeface="Times New Roman" pitchFamily="34" charset="0"/>
                <a:ea typeface="Times New Roman" pitchFamily="34" charset="-122"/>
                <a:cs typeface="Times New Roman" pitchFamily="34" charset="-120"/>
              </a:rPr>
              <a:t>1</a:t>
            </a:r>
            <a:r>
              <a:rPr lang="ru-RU" sz="1600" dirty="0">
                <a:solidFill>
                  <a:srgbClr val="2A2F36"/>
                </a:solidFill>
                <a:latin typeface="Arial" pitchFamily="34" charset="0"/>
                <a:ea typeface="Arial" pitchFamily="34" charset="-122"/>
                <a:cs typeface="Arial" pitchFamily="34" charset="-120"/>
              </a:rPr>
              <a:t>, </a:t>
            </a:r>
            <a:r>
              <a:rPr lang="ru-RU" sz="1800" i="1" dirty="0">
                <a:solidFill>
                  <a:srgbClr val="2A2F36"/>
                </a:solidFill>
                <a:latin typeface="Times New Roman" pitchFamily="34" charset="0"/>
                <a:ea typeface="Times New Roman" pitchFamily="34" charset="-122"/>
                <a:cs typeface="Times New Roman" pitchFamily="34" charset="-120"/>
              </a:rPr>
              <a:t>a</a:t>
            </a:r>
            <a:r>
              <a:rPr lang="ru-RU" sz="1800" baseline="-40000" dirty="0">
                <a:solidFill>
                  <a:srgbClr val="2A2F36"/>
                </a:solidFill>
                <a:latin typeface="Times New Roman" pitchFamily="34" charset="0"/>
                <a:ea typeface="Times New Roman" pitchFamily="34" charset="-122"/>
                <a:cs typeface="Times New Roman" pitchFamily="34" charset="-120"/>
              </a:rPr>
              <a:t>2</a:t>
            </a:r>
            <a:r>
              <a:rPr lang="ru-RU" sz="1600" dirty="0">
                <a:solidFill>
                  <a:srgbClr val="2A2F36"/>
                </a:solidFill>
                <a:latin typeface="Arial" pitchFamily="34" charset="0"/>
                <a:ea typeface="Arial" pitchFamily="34" charset="-122"/>
                <a:cs typeface="Arial" pitchFamily="34" charset="-120"/>
              </a:rPr>
              <a:t>, </a:t>
            </a:r>
            <a:r>
              <a:rPr lang="ru-RU" sz="1800" i="1" dirty="0">
                <a:solidFill>
                  <a:srgbClr val="2A2F36"/>
                </a:solidFill>
                <a:latin typeface="Times New Roman" pitchFamily="34" charset="0"/>
                <a:ea typeface="Times New Roman" pitchFamily="34" charset="-122"/>
                <a:cs typeface="Times New Roman" pitchFamily="34" charset="-120"/>
              </a:rPr>
              <a:t>a</a:t>
            </a:r>
            <a:r>
              <a:rPr lang="ru-RU" sz="1800" baseline="-40000" dirty="0">
                <a:solidFill>
                  <a:srgbClr val="2A2F36"/>
                </a:solidFill>
                <a:latin typeface="Times New Roman" pitchFamily="34" charset="0"/>
                <a:ea typeface="Times New Roman" pitchFamily="34" charset="-122"/>
                <a:cs typeface="Times New Roman" pitchFamily="34" charset="-120"/>
              </a:rPr>
              <a:t>3</a:t>
            </a:r>
            <a:r>
              <a:rPr lang="ru-RU" sz="1600" dirty="0">
                <a:solidFill>
                  <a:srgbClr val="2A2F36"/>
                </a:solidFill>
                <a:latin typeface="Arial" pitchFamily="34" charset="0"/>
                <a:ea typeface="Arial" pitchFamily="34" charset="-122"/>
                <a:cs typeface="Arial" pitchFamily="34" charset="-120"/>
              </a:rPr>
              <a:t>, … — натуральные. </a:t>
            </a:r>
            <a:r>
              <a:rPr lang="ru-RU" sz="1600" b="1" dirty="0">
                <a:solidFill>
                  <a:srgbClr val="2A2F36"/>
                </a:solidFill>
                <a:latin typeface="Arial" pitchFamily="34" charset="0"/>
                <a:ea typeface="Arial" pitchFamily="34" charset="-122"/>
                <a:cs typeface="Arial" pitchFamily="34" charset="-120"/>
              </a:rPr>
              <a:t>Цепной</a:t>
            </a:r>
            <a:r>
              <a:rPr lang="ru-RU" sz="1600" dirty="0">
                <a:solidFill>
                  <a:srgbClr val="2A2F36"/>
                </a:solidFill>
                <a:latin typeface="Arial" pitchFamily="34" charset="0"/>
                <a:ea typeface="Arial" pitchFamily="34" charset="-122"/>
                <a:cs typeface="Arial" pitchFamily="34" charset="-120"/>
              </a:rPr>
              <a:t>, или </a:t>
            </a:r>
            <a:r>
              <a:rPr lang="ru-RU" sz="1600" b="1" dirty="0">
                <a:solidFill>
                  <a:srgbClr val="2A2F36"/>
                </a:solidFill>
                <a:latin typeface="Arial" pitchFamily="34" charset="0"/>
                <a:ea typeface="Arial" pitchFamily="34" charset="-122"/>
                <a:cs typeface="Arial" pitchFamily="34" charset="-120"/>
              </a:rPr>
              <a:t>непрерывной</a:t>
            </a:r>
            <a:r>
              <a:rPr lang="ru-RU" sz="1600" dirty="0">
                <a:solidFill>
                  <a:srgbClr val="2A2F36"/>
                </a:solidFill>
                <a:latin typeface="Arial" pitchFamily="34" charset="0"/>
                <a:ea typeface="Arial" pitchFamily="34" charset="-122"/>
                <a:cs typeface="Arial" pitchFamily="34" charset="-120"/>
              </a:rPr>
              <a:t>, дробью называют выражение</a:t>
            </a:r>
            <a:endParaRPr lang="ru-RU" sz="1600" dirty="0"/>
          </a:p>
        </p:txBody>
      </p:sp>
      <p:sp>
        <p:nvSpPr>
          <p:cNvPr id="11" name="Text 8"/>
          <p:cNvSpPr/>
          <p:nvPr/>
        </p:nvSpPr>
        <p:spPr>
          <a:xfrm>
            <a:off x="1652333" y="2637028"/>
            <a:ext cx="606362" cy="381000"/>
          </a:xfrm>
          <a:prstGeom prst="rect">
            <a:avLst/>
          </a:prstGeom>
          <a:noFill/>
          <a:ln/>
        </p:spPr>
        <p:txBody>
          <a:bodyPr wrap="square" lIns="0" tIns="0" rIns="0" bIns="0" rtlCol="0" anchor="ctr"/>
          <a:lstStyle/>
          <a:p>
            <a:pPr algn="l" indent="0" marL="0">
              <a:buNone/>
            </a:pPr>
            <a:r>
              <a:rPr lang="ru-RU" sz="2500" b="1" i="1" dirty="0">
                <a:solidFill>
                  <a:srgbClr val="D9711C"/>
                </a:solidFill>
                <a:latin typeface="Times New Roman" pitchFamily="34" charset="0"/>
                <a:ea typeface="Times New Roman" pitchFamily="34" charset="-122"/>
                <a:cs typeface="Times New Roman" pitchFamily="34" charset="-120"/>
              </a:rPr>
              <a:t>a</a:t>
            </a:r>
            <a:r>
              <a:rPr lang="ru-RU" sz="2500" b="1" baseline="-40000" dirty="0">
                <a:solidFill>
                  <a:srgbClr val="D9711C"/>
                </a:solidFill>
                <a:latin typeface="Times New Roman" pitchFamily="34" charset="0"/>
                <a:ea typeface="Times New Roman" pitchFamily="34" charset="-122"/>
                <a:cs typeface="Times New Roman" pitchFamily="34" charset="-120"/>
              </a:rPr>
              <a:t>0</a:t>
            </a:r>
            <a:endParaRPr lang="ru-RU" sz="2500" dirty="0"/>
          </a:p>
        </p:txBody>
      </p:sp>
      <p:sp>
        <p:nvSpPr>
          <p:cNvPr id="12" name="Text 9"/>
          <p:cNvSpPr/>
          <p:nvPr/>
        </p:nvSpPr>
        <p:spPr>
          <a:xfrm>
            <a:off x="2020475" y="2637028"/>
            <a:ext cx="487680" cy="381000"/>
          </a:xfrm>
          <a:prstGeom prst="rect">
            <a:avLst/>
          </a:prstGeom>
          <a:noFill/>
          <a:ln/>
        </p:spPr>
        <p:txBody>
          <a:bodyPr wrap="square" lIns="0" tIns="0" rIns="0" bIns="0" rtlCol="0" anchor="ctr"/>
          <a:lstStyle/>
          <a:p>
            <a:pPr algn="l" indent="0" marL="0">
              <a:buNone/>
            </a:pPr>
            <a:r>
              <a:rPr lang="ru-RU" sz="2500" dirty="0">
                <a:solidFill>
                  <a:srgbClr val="1B2733"/>
                </a:solidFill>
                <a:latin typeface="Times New Roman" pitchFamily="34" charset="0"/>
                <a:ea typeface="Times New Roman" pitchFamily="34" charset="-122"/>
                <a:cs typeface="Times New Roman" pitchFamily="34" charset="-120"/>
              </a:rPr>
              <a:t>+</a:t>
            </a:r>
            <a:endParaRPr lang="ru-RU" sz="2500" dirty="0"/>
          </a:p>
        </p:txBody>
      </p:sp>
      <p:sp>
        <p:nvSpPr>
          <p:cNvPr id="13" name="Shape 10"/>
          <p:cNvSpPr/>
          <p:nvPr/>
        </p:nvSpPr>
        <p:spPr>
          <a:xfrm>
            <a:off x="2289715" y="2852928"/>
            <a:ext cx="2733072" cy="91"/>
          </a:xfrm>
          <a:prstGeom prst="line">
            <a:avLst/>
          </a:prstGeom>
          <a:noFill/>
          <a:ln w="19050">
            <a:solidFill>
              <a:srgbClr val="1B2733"/>
            </a:solidFill>
            <a:prstDash val="solid"/>
          </a:ln>
        </p:spPr>
      </p:sp>
      <p:sp>
        <p:nvSpPr>
          <p:cNvPr id="14" name="Text 11"/>
          <p:cNvSpPr/>
          <p:nvPr/>
        </p:nvSpPr>
        <p:spPr>
          <a:xfrm>
            <a:off x="3119676" y="2471928"/>
            <a:ext cx="1073150" cy="381000"/>
          </a:xfrm>
          <a:prstGeom prst="rect">
            <a:avLst/>
          </a:prstGeom>
          <a:noFill/>
          <a:ln/>
        </p:spPr>
        <p:txBody>
          <a:bodyPr wrap="square" lIns="0" tIns="0" rIns="0" bIns="0" rtlCol="0" anchor="ctr"/>
          <a:lstStyle/>
          <a:p>
            <a:pPr algn="ctr" indent="0" marL="0">
              <a:buNone/>
            </a:pPr>
            <a:r>
              <a:rPr lang="ru-RU" sz="2500" dirty="0">
                <a:solidFill>
                  <a:srgbClr val="1B2733"/>
                </a:solidFill>
                <a:latin typeface="Times New Roman" pitchFamily="34" charset="0"/>
                <a:ea typeface="Times New Roman" pitchFamily="34" charset="-122"/>
                <a:cs typeface="Times New Roman" pitchFamily="34" charset="-120"/>
              </a:rPr>
              <a:t>1</a:t>
            </a:r>
            <a:endParaRPr lang="ru-RU" sz="2500" dirty="0"/>
          </a:p>
        </p:txBody>
      </p:sp>
      <p:sp>
        <p:nvSpPr>
          <p:cNvPr id="15" name="Text 12"/>
          <p:cNvSpPr/>
          <p:nvPr/>
        </p:nvSpPr>
        <p:spPr>
          <a:xfrm>
            <a:off x="2399443" y="3037078"/>
            <a:ext cx="606362" cy="381000"/>
          </a:xfrm>
          <a:prstGeom prst="rect">
            <a:avLst/>
          </a:prstGeom>
          <a:noFill/>
          <a:ln/>
        </p:spPr>
        <p:txBody>
          <a:bodyPr wrap="square" lIns="0" tIns="0" rIns="0" bIns="0" rtlCol="0" anchor="ctr"/>
          <a:lstStyle/>
          <a:p>
            <a:pPr algn="l" indent="0" marL="0">
              <a:buNone/>
            </a:pPr>
            <a:r>
              <a:rPr lang="ru-RU" sz="2500" b="1" i="1" dirty="0">
                <a:solidFill>
                  <a:srgbClr val="D9711C"/>
                </a:solidFill>
                <a:latin typeface="Times New Roman" pitchFamily="34" charset="0"/>
                <a:ea typeface="Times New Roman" pitchFamily="34" charset="-122"/>
                <a:cs typeface="Times New Roman" pitchFamily="34" charset="-120"/>
              </a:rPr>
              <a:t>a</a:t>
            </a:r>
            <a:r>
              <a:rPr lang="ru-RU" sz="2500" b="1" baseline="-40000" dirty="0">
                <a:solidFill>
                  <a:srgbClr val="D9711C"/>
                </a:solidFill>
                <a:latin typeface="Times New Roman" pitchFamily="34" charset="0"/>
                <a:ea typeface="Times New Roman" pitchFamily="34" charset="-122"/>
                <a:cs typeface="Times New Roman" pitchFamily="34" charset="-120"/>
              </a:rPr>
              <a:t>1</a:t>
            </a:r>
            <a:endParaRPr lang="ru-RU" sz="2500" dirty="0"/>
          </a:p>
        </p:txBody>
      </p:sp>
      <p:sp>
        <p:nvSpPr>
          <p:cNvPr id="16" name="Text 13"/>
          <p:cNvSpPr/>
          <p:nvPr/>
        </p:nvSpPr>
        <p:spPr>
          <a:xfrm>
            <a:off x="2767584" y="3037078"/>
            <a:ext cx="487680" cy="381000"/>
          </a:xfrm>
          <a:prstGeom prst="rect">
            <a:avLst/>
          </a:prstGeom>
          <a:noFill/>
          <a:ln/>
        </p:spPr>
        <p:txBody>
          <a:bodyPr wrap="square" lIns="0" tIns="0" rIns="0" bIns="0" rtlCol="0" anchor="ctr"/>
          <a:lstStyle/>
          <a:p>
            <a:pPr algn="l" indent="0" marL="0">
              <a:buNone/>
            </a:pPr>
            <a:r>
              <a:rPr lang="ru-RU" sz="2500" dirty="0">
                <a:solidFill>
                  <a:srgbClr val="1B2733"/>
                </a:solidFill>
                <a:latin typeface="Times New Roman" pitchFamily="34" charset="0"/>
                <a:ea typeface="Times New Roman" pitchFamily="34" charset="-122"/>
                <a:cs typeface="Times New Roman" pitchFamily="34" charset="-120"/>
              </a:rPr>
              <a:t>+</a:t>
            </a:r>
            <a:endParaRPr lang="ru-RU" sz="2500" dirty="0"/>
          </a:p>
        </p:txBody>
      </p:sp>
      <p:sp>
        <p:nvSpPr>
          <p:cNvPr id="17" name="Shape 14"/>
          <p:cNvSpPr/>
          <p:nvPr/>
        </p:nvSpPr>
        <p:spPr>
          <a:xfrm>
            <a:off x="3036824" y="3252978"/>
            <a:ext cx="1876235" cy="91"/>
          </a:xfrm>
          <a:prstGeom prst="line">
            <a:avLst/>
          </a:prstGeom>
          <a:noFill/>
          <a:ln w="19050">
            <a:solidFill>
              <a:srgbClr val="1B2733"/>
            </a:solidFill>
            <a:prstDash val="solid"/>
          </a:ln>
        </p:spPr>
      </p:sp>
      <p:sp>
        <p:nvSpPr>
          <p:cNvPr id="18" name="Text 15"/>
          <p:cNvSpPr/>
          <p:nvPr/>
        </p:nvSpPr>
        <p:spPr>
          <a:xfrm>
            <a:off x="3438366" y="2871978"/>
            <a:ext cx="1073150" cy="381000"/>
          </a:xfrm>
          <a:prstGeom prst="rect">
            <a:avLst/>
          </a:prstGeom>
          <a:noFill/>
          <a:ln/>
        </p:spPr>
        <p:txBody>
          <a:bodyPr wrap="square" lIns="0" tIns="0" rIns="0" bIns="0" rtlCol="0" anchor="ctr"/>
          <a:lstStyle/>
          <a:p>
            <a:pPr algn="ctr" indent="0" marL="0">
              <a:buNone/>
            </a:pPr>
            <a:r>
              <a:rPr lang="ru-RU" sz="2500" dirty="0">
                <a:solidFill>
                  <a:srgbClr val="1B2733"/>
                </a:solidFill>
                <a:latin typeface="Times New Roman" pitchFamily="34" charset="0"/>
                <a:ea typeface="Times New Roman" pitchFamily="34" charset="-122"/>
                <a:cs typeface="Times New Roman" pitchFamily="34" charset="-120"/>
              </a:rPr>
              <a:t>1</a:t>
            </a:r>
            <a:endParaRPr lang="ru-RU" sz="2500" dirty="0"/>
          </a:p>
        </p:txBody>
      </p:sp>
      <p:sp>
        <p:nvSpPr>
          <p:cNvPr id="19" name="Text 16"/>
          <p:cNvSpPr/>
          <p:nvPr/>
        </p:nvSpPr>
        <p:spPr>
          <a:xfrm>
            <a:off x="3146552" y="3437128"/>
            <a:ext cx="606362" cy="381000"/>
          </a:xfrm>
          <a:prstGeom prst="rect">
            <a:avLst/>
          </a:prstGeom>
          <a:noFill/>
          <a:ln/>
        </p:spPr>
        <p:txBody>
          <a:bodyPr wrap="square" lIns="0" tIns="0" rIns="0" bIns="0" rtlCol="0" anchor="ctr"/>
          <a:lstStyle/>
          <a:p>
            <a:pPr algn="l" indent="0" marL="0">
              <a:buNone/>
            </a:pPr>
            <a:r>
              <a:rPr lang="ru-RU" sz="2500" b="1" i="1" dirty="0">
                <a:solidFill>
                  <a:srgbClr val="D9711C"/>
                </a:solidFill>
                <a:latin typeface="Times New Roman" pitchFamily="34" charset="0"/>
                <a:ea typeface="Times New Roman" pitchFamily="34" charset="-122"/>
                <a:cs typeface="Times New Roman" pitchFamily="34" charset="-120"/>
              </a:rPr>
              <a:t>a</a:t>
            </a:r>
            <a:r>
              <a:rPr lang="ru-RU" sz="2500" b="1" baseline="-40000" dirty="0">
                <a:solidFill>
                  <a:srgbClr val="D9711C"/>
                </a:solidFill>
                <a:latin typeface="Times New Roman" pitchFamily="34" charset="0"/>
                <a:ea typeface="Times New Roman" pitchFamily="34" charset="-122"/>
                <a:cs typeface="Times New Roman" pitchFamily="34" charset="-120"/>
              </a:rPr>
              <a:t>2</a:t>
            </a:r>
            <a:endParaRPr lang="ru-RU" sz="2500" dirty="0"/>
          </a:p>
        </p:txBody>
      </p:sp>
      <p:sp>
        <p:nvSpPr>
          <p:cNvPr id="20" name="Text 17"/>
          <p:cNvSpPr/>
          <p:nvPr/>
        </p:nvSpPr>
        <p:spPr>
          <a:xfrm>
            <a:off x="3514693" y="3437128"/>
            <a:ext cx="487680" cy="381000"/>
          </a:xfrm>
          <a:prstGeom prst="rect">
            <a:avLst/>
          </a:prstGeom>
          <a:noFill/>
          <a:ln/>
        </p:spPr>
        <p:txBody>
          <a:bodyPr wrap="square" lIns="0" tIns="0" rIns="0" bIns="0" rtlCol="0" anchor="ctr"/>
          <a:lstStyle/>
          <a:p>
            <a:pPr algn="l" indent="0" marL="0">
              <a:buNone/>
            </a:pPr>
            <a:r>
              <a:rPr lang="ru-RU" sz="2500" dirty="0">
                <a:solidFill>
                  <a:srgbClr val="1B2733"/>
                </a:solidFill>
                <a:latin typeface="Times New Roman" pitchFamily="34" charset="0"/>
                <a:ea typeface="Times New Roman" pitchFamily="34" charset="-122"/>
                <a:cs typeface="Times New Roman" pitchFamily="34" charset="-120"/>
              </a:rPr>
              <a:t>+</a:t>
            </a:r>
            <a:endParaRPr lang="ru-RU" sz="2500" dirty="0"/>
          </a:p>
        </p:txBody>
      </p:sp>
      <p:sp>
        <p:nvSpPr>
          <p:cNvPr id="21" name="Shape 18"/>
          <p:cNvSpPr/>
          <p:nvPr/>
        </p:nvSpPr>
        <p:spPr>
          <a:xfrm>
            <a:off x="3783933" y="3653028"/>
            <a:ext cx="1019397" cy="91"/>
          </a:xfrm>
          <a:prstGeom prst="line">
            <a:avLst/>
          </a:prstGeom>
          <a:noFill/>
          <a:ln w="19050">
            <a:solidFill>
              <a:srgbClr val="1B2733"/>
            </a:solidFill>
            <a:prstDash val="solid"/>
          </a:ln>
        </p:spPr>
      </p:sp>
      <p:sp>
        <p:nvSpPr>
          <p:cNvPr id="22" name="Text 19"/>
          <p:cNvSpPr/>
          <p:nvPr/>
        </p:nvSpPr>
        <p:spPr>
          <a:xfrm>
            <a:off x="3757057" y="3272028"/>
            <a:ext cx="1073150" cy="381000"/>
          </a:xfrm>
          <a:prstGeom prst="rect">
            <a:avLst/>
          </a:prstGeom>
          <a:noFill/>
          <a:ln/>
        </p:spPr>
        <p:txBody>
          <a:bodyPr wrap="square" lIns="0" tIns="0" rIns="0" bIns="0" rtlCol="0" anchor="ctr"/>
          <a:lstStyle/>
          <a:p>
            <a:pPr algn="ctr" indent="0" marL="0">
              <a:buNone/>
            </a:pPr>
            <a:r>
              <a:rPr lang="ru-RU" sz="2500" dirty="0">
                <a:solidFill>
                  <a:srgbClr val="1B2733"/>
                </a:solidFill>
                <a:latin typeface="Times New Roman" pitchFamily="34" charset="0"/>
                <a:ea typeface="Times New Roman" pitchFamily="34" charset="-122"/>
                <a:cs typeface="Times New Roman" pitchFamily="34" charset="-120"/>
              </a:rPr>
              <a:t>1</a:t>
            </a:r>
            <a:endParaRPr lang="ru-RU" sz="2500" dirty="0"/>
          </a:p>
        </p:txBody>
      </p:sp>
      <p:sp>
        <p:nvSpPr>
          <p:cNvPr id="23" name="Text 20"/>
          <p:cNvSpPr/>
          <p:nvPr/>
        </p:nvSpPr>
        <p:spPr>
          <a:xfrm>
            <a:off x="3893661" y="3672078"/>
            <a:ext cx="606362" cy="381000"/>
          </a:xfrm>
          <a:prstGeom prst="rect">
            <a:avLst/>
          </a:prstGeom>
          <a:noFill/>
          <a:ln/>
        </p:spPr>
        <p:txBody>
          <a:bodyPr wrap="square" lIns="0" tIns="0" rIns="0" bIns="0" rtlCol="0" anchor="ctr"/>
          <a:lstStyle/>
          <a:p>
            <a:pPr algn="l" indent="0" marL="0">
              <a:buNone/>
            </a:pPr>
            <a:r>
              <a:rPr lang="ru-RU" sz="2500" b="1" i="1" dirty="0">
                <a:solidFill>
                  <a:srgbClr val="D9711C"/>
                </a:solidFill>
                <a:latin typeface="Times New Roman" pitchFamily="34" charset="0"/>
                <a:ea typeface="Times New Roman" pitchFamily="34" charset="-122"/>
                <a:cs typeface="Times New Roman" pitchFamily="34" charset="-120"/>
              </a:rPr>
              <a:t>a</a:t>
            </a:r>
            <a:r>
              <a:rPr lang="ru-RU" sz="2500" b="1" baseline="-40000" dirty="0">
                <a:solidFill>
                  <a:srgbClr val="D9711C"/>
                </a:solidFill>
                <a:latin typeface="Times New Roman" pitchFamily="34" charset="0"/>
                <a:ea typeface="Times New Roman" pitchFamily="34" charset="-122"/>
                <a:cs typeface="Times New Roman" pitchFamily="34" charset="-120"/>
              </a:rPr>
              <a:t>3</a:t>
            </a:r>
            <a:endParaRPr lang="ru-RU" sz="2500" dirty="0"/>
          </a:p>
        </p:txBody>
      </p:sp>
      <p:sp>
        <p:nvSpPr>
          <p:cNvPr id="24" name="Text 21"/>
          <p:cNvSpPr/>
          <p:nvPr/>
        </p:nvSpPr>
        <p:spPr>
          <a:xfrm>
            <a:off x="4261802" y="3672078"/>
            <a:ext cx="792480" cy="381000"/>
          </a:xfrm>
          <a:prstGeom prst="rect">
            <a:avLst/>
          </a:prstGeom>
          <a:noFill/>
          <a:ln/>
        </p:spPr>
        <p:txBody>
          <a:bodyPr wrap="square" lIns="0" tIns="0" rIns="0" bIns="0" rtlCol="0" anchor="ctr"/>
          <a:lstStyle/>
          <a:p>
            <a:pPr algn="l" indent="0" marL="0">
              <a:buNone/>
            </a:pPr>
            <a:r>
              <a:rPr lang="ru-RU" sz="2500" dirty="0">
                <a:solidFill>
                  <a:srgbClr val="1B2733"/>
                </a:solidFill>
                <a:latin typeface="Times New Roman" pitchFamily="34" charset="0"/>
                <a:ea typeface="Times New Roman" pitchFamily="34" charset="-122"/>
                <a:cs typeface="Times New Roman" pitchFamily="34" charset="-120"/>
              </a:rPr>
              <a:t>+ …</a:t>
            </a:r>
            <a:endParaRPr lang="ru-RU" sz="2500" dirty="0"/>
          </a:p>
        </p:txBody>
      </p:sp>
      <p:sp>
        <p:nvSpPr>
          <p:cNvPr id="25" name="Shape 22"/>
          <p:cNvSpPr/>
          <p:nvPr/>
        </p:nvSpPr>
        <p:spPr>
          <a:xfrm>
            <a:off x="6400800" y="1508760"/>
            <a:ext cx="5239512" cy="731520"/>
          </a:xfrm>
          <a:prstGeom prst="roundRect">
            <a:avLst>
              <a:gd name="adj" fmla="val 15000"/>
            </a:avLst>
          </a:prstGeom>
          <a:solidFill>
            <a:srgbClr val="FCEBDD"/>
          </a:solidFill>
          <a:ln w="12700">
            <a:solidFill>
              <a:srgbClr val="D9711C"/>
            </a:solidFill>
            <a:prstDash val="solid"/>
          </a:ln>
        </p:spPr>
      </p:sp>
      <p:sp>
        <p:nvSpPr>
          <p:cNvPr id="26" name="Text 23"/>
          <p:cNvSpPr/>
          <p:nvPr/>
        </p:nvSpPr>
        <p:spPr>
          <a:xfrm>
            <a:off x="6537960" y="1581912"/>
            <a:ext cx="4965192" cy="585216"/>
          </a:xfrm>
          <a:prstGeom prst="rect">
            <a:avLst/>
          </a:prstGeom>
          <a:noFill/>
          <a:ln/>
        </p:spPr>
        <p:txBody>
          <a:bodyPr wrap="square" lIns="25400" tIns="25400" rIns="25400" bIns="25400" rtlCol="0" anchor="ctr"/>
          <a:lstStyle/>
          <a:p>
            <a:pPr algn="ctr" indent="0" marL="0">
              <a:spcAft>
                <a:spcPts val="400"/>
              </a:spcAft>
              <a:buNone/>
            </a:pPr>
            <a:r>
              <a:rPr lang="ru-RU" sz="2100" i="1" dirty="0">
                <a:solidFill>
                  <a:srgbClr val="D9711C"/>
                </a:solidFill>
                <a:latin typeface="Times New Roman" pitchFamily="34" charset="0"/>
                <a:ea typeface="Times New Roman" pitchFamily="34" charset="-122"/>
                <a:cs typeface="Times New Roman" pitchFamily="34" charset="-120"/>
              </a:rPr>
              <a:t>a</a:t>
            </a:r>
            <a:r>
              <a:rPr lang="ru-RU" sz="2100" baseline="-40000" dirty="0">
                <a:solidFill>
                  <a:srgbClr val="D9711C"/>
                </a:solidFill>
                <a:latin typeface="Times New Roman" pitchFamily="34" charset="0"/>
                <a:ea typeface="Times New Roman" pitchFamily="34" charset="-122"/>
                <a:cs typeface="Times New Roman" pitchFamily="34" charset="-120"/>
              </a:rPr>
              <a:t>0</a:t>
            </a:r>
            <a:r>
              <a:rPr lang="ru-RU" sz="1900" dirty="0">
                <a:solidFill>
                  <a:srgbClr val="D9711C"/>
                </a:solidFill>
                <a:latin typeface="Arial" pitchFamily="34" charset="0"/>
                <a:ea typeface="Arial" pitchFamily="34" charset="-122"/>
                <a:cs typeface="Arial" pitchFamily="34" charset="-120"/>
              </a:rPr>
              <a:t>, </a:t>
            </a:r>
            <a:r>
              <a:rPr lang="ru-RU" sz="2100" i="1" dirty="0">
                <a:solidFill>
                  <a:srgbClr val="D9711C"/>
                </a:solidFill>
                <a:latin typeface="Times New Roman" pitchFamily="34" charset="0"/>
                <a:ea typeface="Times New Roman" pitchFamily="34" charset="-122"/>
                <a:cs typeface="Times New Roman" pitchFamily="34" charset="-120"/>
              </a:rPr>
              <a:t>a</a:t>
            </a:r>
            <a:r>
              <a:rPr lang="ru-RU" sz="2100" baseline="-40000" dirty="0">
                <a:solidFill>
                  <a:srgbClr val="D9711C"/>
                </a:solidFill>
                <a:latin typeface="Times New Roman" pitchFamily="34" charset="0"/>
                <a:ea typeface="Times New Roman" pitchFamily="34" charset="-122"/>
                <a:cs typeface="Times New Roman" pitchFamily="34" charset="-120"/>
              </a:rPr>
              <a:t>1</a:t>
            </a:r>
            <a:r>
              <a:rPr lang="ru-RU" sz="1900" dirty="0">
                <a:solidFill>
                  <a:srgbClr val="D9711C"/>
                </a:solidFill>
                <a:latin typeface="Arial" pitchFamily="34" charset="0"/>
                <a:ea typeface="Arial" pitchFamily="34" charset="-122"/>
                <a:cs typeface="Arial" pitchFamily="34" charset="-120"/>
              </a:rPr>
              <a:t>, </a:t>
            </a:r>
            <a:r>
              <a:rPr lang="ru-RU" sz="2100" i="1" dirty="0">
                <a:solidFill>
                  <a:srgbClr val="D9711C"/>
                </a:solidFill>
                <a:latin typeface="Times New Roman" pitchFamily="34" charset="0"/>
                <a:ea typeface="Times New Roman" pitchFamily="34" charset="-122"/>
                <a:cs typeface="Times New Roman" pitchFamily="34" charset="-120"/>
              </a:rPr>
              <a:t>a</a:t>
            </a:r>
            <a:r>
              <a:rPr lang="ru-RU" sz="2100" baseline="-40000" dirty="0">
                <a:solidFill>
                  <a:srgbClr val="D9711C"/>
                </a:solidFill>
                <a:latin typeface="Times New Roman" pitchFamily="34" charset="0"/>
                <a:ea typeface="Times New Roman" pitchFamily="34" charset="-122"/>
                <a:cs typeface="Times New Roman" pitchFamily="34" charset="-120"/>
              </a:rPr>
              <a:t>2</a:t>
            </a:r>
            <a:r>
              <a:rPr lang="ru-RU" sz="1900" dirty="0">
                <a:solidFill>
                  <a:srgbClr val="D9711C"/>
                </a:solidFill>
                <a:latin typeface="Arial" pitchFamily="34" charset="0"/>
                <a:ea typeface="Arial" pitchFamily="34" charset="-122"/>
                <a:cs typeface="Arial" pitchFamily="34" charset="-120"/>
              </a:rPr>
              <a:t>, … — </a:t>
            </a:r>
            <a:r>
              <a:rPr lang="ru-RU" sz="1900" b="1" dirty="0">
                <a:solidFill>
                  <a:srgbClr val="D9711C"/>
                </a:solidFill>
                <a:latin typeface="Arial" pitchFamily="34" charset="0"/>
                <a:ea typeface="Arial" pitchFamily="34" charset="-122"/>
                <a:cs typeface="Arial" pitchFamily="34" charset="-120"/>
              </a:rPr>
              <a:t>неполные частные</a:t>
            </a:r>
            <a:endParaRPr lang="ru-RU" sz="2100" dirty="0"/>
          </a:p>
        </p:txBody>
      </p:sp>
      <p:sp>
        <p:nvSpPr>
          <p:cNvPr id="27" name="Text 24"/>
          <p:cNvSpPr/>
          <p:nvPr/>
        </p:nvSpPr>
        <p:spPr>
          <a:xfrm>
            <a:off x="6400800" y="2404872"/>
            <a:ext cx="5239512" cy="310896"/>
          </a:xfrm>
          <a:prstGeom prst="rect">
            <a:avLst/>
          </a:prstGeom>
          <a:noFill/>
          <a:ln/>
        </p:spPr>
        <p:txBody>
          <a:bodyPr wrap="square" lIns="0" tIns="0" rIns="0" bIns="0" rtlCol="0" anchor="ctr"/>
          <a:lstStyle/>
          <a:p>
            <a:pPr algn="l" indent="0" marL="0">
              <a:buNone/>
            </a:pPr>
            <a:r>
              <a:rPr lang="ru-RU" sz="1600" dirty="0">
                <a:solidFill>
                  <a:srgbClr val="6A7682"/>
                </a:solidFill>
                <a:latin typeface="Arial" pitchFamily="34" charset="0"/>
                <a:ea typeface="Arial" pitchFamily="34" charset="-122"/>
                <a:cs typeface="Arial" pitchFamily="34" charset="-120"/>
              </a:rPr>
              <a:t>Цепная дробь бывает</a:t>
            </a:r>
            <a:endParaRPr lang="ru-RU" sz="1600" dirty="0"/>
          </a:p>
        </p:txBody>
      </p:sp>
      <p:sp>
        <p:nvSpPr>
          <p:cNvPr id="28" name="Shape 25"/>
          <p:cNvSpPr/>
          <p:nvPr/>
        </p:nvSpPr>
        <p:spPr>
          <a:xfrm>
            <a:off x="6400800" y="2834640"/>
            <a:ext cx="3017520" cy="1051560"/>
          </a:xfrm>
          <a:prstGeom prst="roundRect">
            <a:avLst>
              <a:gd name="adj" fmla="val 17391"/>
            </a:avLst>
          </a:prstGeom>
          <a:solidFill>
            <a:srgbClr val="EEF3F8"/>
          </a:solidFill>
          <a:ln w="15875">
            <a:solidFill>
              <a:srgbClr val="1F4E79"/>
            </a:solidFill>
            <a:prstDash val="solid"/>
          </a:ln>
        </p:spPr>
      </p:sp>
      <p:sp>
        <p:nvSpPr>
          <p:cNvPr id="29" name="Text 26"/>
          <p:cNvSpPr/>
          <p:nvPr/>
        </p:nvSpPr>
        <p:spPr>
          <a:xfrm>
            <a:off x="6473952" y="2871216"/>
            <a:ext cx="2871216" cy="978408"/>
          </a:xfrm>
          <a:prstGeom prst="rect">
            <a:avLst/>
          </a:prstGeom>
          <a:noFill/>
          <a:ln/>
        </p:spPr>
        <p:txBody>
          <a:bodyPr wrap="square" lIns="0" tIns="0" rIns="0" bIns="0" rtlCol="0" anchor="ctr"/>
          <a:lstStyle/>
          <a:p>
            <a:pPr algn="ctr" indent="0" marL="0">
              <a:buNone/>
            </a:pPr>
            <a:r>
              <a:rPr lang="ru-RU" sz="1500" b="1" dirty="0">
                <a:solidFill>
                  <a:srgbClr val="1B2733"/>
                </a:solidFill>
                <a:latin typeface="Arial" pitchFamily="34" charset="0"/>
                <a:ea typeface="Arial" pitchFamily="34" charset="-122"/>
                <a:cs typeface="Arial" pitchFamily="34" charset="-120"/>
              </a:rPr>
              <a:t>конечной</a:t>
            </a:r>
            <a:r>
              <a:rPr lang="ru-RU" sz="1500" dirty="0">
                <a:solidFill>
                  <a:srgbClr val="1B2733"/>
                </a:solidFill>
                <a:latin typeface="Arial" pitchFamily="34" charset="0"/>
                <a:ea typeface="Arial" pitchFamily="34" charset="-122"/>
                <a:cs typeface="Arial" pitchFamily="34" charset="-120"/>
              </a:rPr>
              <a:t> — обрывается на некотором неполном частном</a:t>
            </a:r>
            <a:endParaRPr lang="ru-RU" sz="1500" dirty="0"/>
          </a:p>
        </p:txBody>
      </p:sp>
      <p:sp>
        <p:nvSpPr>
          <p:cNvPr id="30" name="Shape 27"/>
          <p:cNvSpPr/>
          <p:nvPr/>
        </p:nvSpPr>
        <p:spPr>
          <a:xfrm>
            <a:off x="9555480" y="2834640"/>
            <a:ext cx="2084832" cy="1051560"/>
          </a:xfrm>
          <a:prstGeom prst="roundRect">
            <a:avLst>
              <a:gd name="adj" fmla="val 17391"/>
            </a:avLst>
          </a:prstGeom>
          <a:solidFill>
            <a:srgbClr val="EEF3F8"/>
          </a:solidFill>
          <a:ln w="15875">
            <a:solidFill>
              <a:srgbClr val="1F4E79"/>
            </a:solidFill>
            <a:prstDash val="solid"/>
          </a:ln>
        </p:spPr>
      </p:sp>
      <p:sp>
        <p:nvSpPr>
          <p:cNvPr id="31" name="Text 28"/>
          <p:cNvSpPr/>
          <p:nvPr/>
        </p:nvSpPr>
        <p:spPr>
          <a:xfrm>
            <a:off x="9628632" y="2871216"/>
            <a:ext cx="1938528" cy="978408"/>
          </a:xfrm>
          <a:prstGeom prst="rect">
            <a:avLst/>
          </a:prstGeom>
          <a:noFill/>
          <a:ln/>
        </p:spPr>
        <p:txBody>
          <a:bodyPr wrap="square" lIns="0" tIns="0" rIns="0" bIns="0" rtlCol="0" anchor="ctr"/>
          <a:lstStyle/>
          <a:p>
            <a:pPr algn="ctr" indent="0" marL="0">
              <a:buNone/>
            </a:pPr>
            <a:r>
              <a:rPr lang="ru-RU" sz="1500" b="1" dirty="0">
                <a:solidFill>
                  <a:srgbClr val="1B2733"/>
                </a:solidFill>
                <a:latin typeface="Arial" pitchFamily="34" charset="0"/>
                <a:ea typeface="Arial" pitchFamily="34" charset="-122"/>
                <a:cs typeface="Arial" pitchFamily="34" charset="-120"/>
              </a:rPr>
              <a:t>бесконечной</a:t>
            </a:r>
            <a:r>
              <a:rPr lang="ru-RU" sz="1500" dirty="0">
                <a:solidFill>
                  <a:srgbClr val="1B2733"/>
                </a:solidFill>
                <a:latin typeface="Arial" pitchFamily="34" charset="0"/>
                <a:ea typeface="Arial" pitchFamily="34" charset="-122"/>
                <a:cs typeface="Arial" pitchFamily="34" charset="-120"/>
              </a:rPr>
              <a:t> (п. 4)</a:t>
            </a:r>
            <a:endParaRPr lang="ru-RU" sz="1500" dirty="0"/>
          </a:p>
        </p:txBody>
      </p:sp>
      <p:sp>
        <p:nvSpPr>
          <p:cNvPr id="32" name="Shape 29"/>
          <p:cNvSpPr/>
          <p:nvPr/>
        </p:nvSpPr>
        <p:spPr>
          <a:xfrm>
            <a:off x="548640" y="4434840"/>
            <a:ext cx="11091672" cy="1783080"/>
          </a:xfrm>
          <a:prstGeom prst="roundRect">
            <a:avLst>
              <a:gd name="adj" fmla="val 6154"/>
            </a:avLst>
          </a:prstGeom>
          <a:solidFill>
            <a:srgbClr val="EEF3F8"/>
          </a:solidFill>
          <a:ln w="12700">
            <a:solidFill>
              <a:srgbClr val="C3CFDB"/>
            </a:solidFill>
            <a:prstDash val="solid"/>
          </a:ln>
        </p:spPr>
      </p:sp>
      <p:sp>
        <p:nvSpPr>
          <p:cNvPr id="33" name="Text 30"/>
          <p:cNvSpPr/>
          <p:nvPr/>
        </p:nvSpPr>
        <p:spPr>
          <a:xfrm>
            <a:off x="731520" y="4489704"/>
            <a:ext cx="6400800" cy="310896"/>
          </a:xfrm>
          <a:prstGeom prst="rect">
            <a:avLst/>
          </a:prstGeom>
          <a:noFill/>
          <a:ln/>
        </p:spPr>
        <p:txBody>
          <a:bodyPr wrap="square" lIns="0" tIns="0" rIns="0" bIns="0" rtlCol="0" anchor="ctr"/>
          <a:lstStyle/>
          <a:p>
            <a:pPr algn="l" indent="0" marL="0">
              <a:buNone/>
            </a:pPr>
            <a:r>
              <a:rPr lang="ru-RU" sz="1600" dirty="0">
                <a:solidFill>
                  <a:srgbClr val="1B2733"/>
                </a:solidFill>
                <a:latin typeface="Arial" pitchFamily="34" charset="0"/>
                <a:ea typeface="Arial" pitchFamily="34" charset="-122"/>
                <a:cs typeface="Arial" pitchFamily="34" charset="-120"/>
              </a:rPr>
              <a:t>Конечную цепную дробь вычисляют </a:t>
            </a:r>
            <a:r>
              <a:rPr lang="ru-RU" sz="1600" b="1" dirty="0">
                <a:solidFill>
                  <a:srgbClr val="1B2733"/>
                </a:solidFill>
                <a:latin typeface="Arial" pitchFamily="34" charset="0"/>
                <a:ea typeface="Arial" pitchFamily="34" charset="-122"/>
                <a:cs typeface="Arial" pitchFamily="34" charset="-120"/>
              </a:rPr>
              <a:t>снизу вверх</a:t>
            </a:r>
            <a:r>
              <a:rPr lang="ru-RU" sz="1600" dirty="0">
                <a:solidFill>
                  <a:srgbClr val="1B2733"/>
                </a:solidFill>
                <a:latin typeface="Arial" pitchFamily="34" charset="0"/>
                <a:ea typeface="Arial" pitchFamily="34" charset="-122"/>
                <a:cs typeface="Arial" pitchFamily="34" charset="-120"/>
              </a:rPr>
              <a:t>:</a:t>
            </a:r>
            <a:endParaRPr lang="ru-RU" sz="1600" dirty="0"/>
          </a:p>
        </p:txBody>
      </p:sp>
      <p:sp>
        <p:nvSpPr>
          <p:cNvPr id="34" name="Shape 31"/>
          <p:cNvSpPr/>
          <p:nvPr/>
        </p:nvSpPr>
        <p:spPr>
          <a:xfrm>
            <a:off x="868680" y="4983480"/>
            <a:ext cx="91" cy="1069848"/>
          </a:xfrm>
          <a:prstGeom prst="line">
            <a:avLst/>
          </a:prstGeom>
          <a:noFill/>
          <a:ln w="28575">
            <a:solidFill>
              <a:srgbClr val="D9711C"/>
            </a:solidFill>
            <a:prstDash val="solid"/>
            <a:headEnd type="triangle"/>
          </a:ln>
        </p:spPr>
      </p:sp>
      <p:sp>
        <p:nvSpPr>
          <p:cNvPr id="35" name="Text 32"/>
          <p:cNvSpPr/>
          <p:nvPr/>
        </p:nvSpPr>
        <p:spPr>
          <a:xfrm>
            <a:off x="1097280" y="5039360"/>
            <a:ext cx="434340" cy="304800"/>
          </a:xfrm>
          <a:prstGeom prst="rect">
            <a:avLst/>
          </a:prstGeom>
          <a:noFill/>
          <a:ln/>
        </p:spPr>
        <p:txBody>
          <a:bodyPr wrap="square" lIns="0" tIns="0" rIns="0" bIns="0" rtlCol="0" anchor="ctr"/>
          <a:lstStyle/>
          <a:p>
            <a:pPr algn="l" indent="0" marL="0">
              <a:buNone/>
            </a:pPr>
            <a:r>
              <a:rPr lang="ru-RU" sz="2000" b="1" dirty="0">
                <a:solidFill>
                  <a:srgbClr val="D9711C"/>
                </a:solidFill>
                <a:latin typeface="Times New Roman" pitchFamily="34" charset="0"/>
                <a:ea typeface="Times New Roman" pitchFamily="34" charset="-122"/>
                <a:cs typeface="Times New Roman" pitchFamily="34" charset="-120"/>
              </a:rPr>
              <a:t>2</a:t>
            </a:r>
            <a:endParaRPr lang="ru-RU" sz="2000" dirty="0"/>
          </a:p>
        </p:txBody>
      </p:sp>
      <p:sp>
        <p:nvSpPr>
          <p:cNvPr id="36" name="Text 33"/>
          <p:cNvSpPr/>
          <p:nvPr/>
        </p:nvSpPr>
        <p:spPr>
          <a:xfrm>
            <a:off x="1322070" y="5039360"/>
            <a:ext cx="445008" cy="304800"/>
          </a:xfrm>
          <a:prstGeom prst="rect">
            <a:avLst/>
          </a:prstGeom>
          <a:noFill/>
          <a:ln/>
        </p:spPr>
        <p:txBody>
          <a:bodyPr wrap="square" lIns="0" tIns="0" rIns="0" bIns="0" rtlCol="0" anchor="ctr"/>
          <a:lstStyle/>
          <a:p>
            <a:pPr algn="l" indent="0" marL="0">
              <a:buNone/>
            </a:pPr>
            <a:r>
              <a:rPr lang="ru-RU" sz="2000" dirty="0">
                <a:solidFill>
                  <a:srgbClr val="1B2733"/>
                </a:solidFill>
                <a:latin typeface="Times New Roman" pitchFamily="34" charset="0"/>
                <a:ea typeface="Times New Roman" pitchFamily="34" charset="-122"/>
                <a:cs typeface="Times New Roman" pitchFamily="34" charset="-120"/>
              </a:rPr>
              <a:t>+</a:t>
            </a:r>
            <a:endParaRPr lang="ru-RU" sz="2000" dirty="0"/>
          </a:p>
        </p:txBody>
      </p:sp>
      <p:sp>
        <p:nvSpPr>
          <p:cNvPr id="37" name="Shape 34"/>
          <p:cNvSpPr/>
          <p:nvPr/>
        </p:nvSpPr>
        <p:spPr>
          <a:xfrm>
            <a:off x="1555750" y="5212080"/>
            <a:ext cx="1617218" cy="91"/>
          </a:xfrm>
          <a:prstGeom prst="line">
            <a:avLst/>
          </a:prstGeom>
          <a:noFill/>
          <a:ln w="15875">
            <a:solidFill>
              <a:srgbClr val="1B2733"/>
            </a:solidFill>
            <a:prstDash val="solid"/>
          </a:ln>
        </p:spPr>
      </p:sp>
      <p:sp>
        <p:nvSpPr>
          <p:cNvPr id="38" name="Text 35"/>
          <p:cNvSpPr/>
          <p:nvPr/>
        </p:nvSpPr>
        <p:spPr>
          <a:xfrm>
            <a:off x="1843659" y="4907280"/>
            <a:ext cx="1041400" cy="304800"/>
          </a:xfrm>
          <a:prstGeom prst="rect">
            <a:avLst/>
          </a:prstGeom>
          <a:noFill/>
          <a:ln/>
        </p:spPr>
        <p:txBody>
          <a:bodyPr wrap="square" lIns="0" tIns="0" rIns="0" bIns="0" rtlCol="0" anchor="ctr"/>
          <a:lstStyle/>
          <a:p>
            <a:pPr algn="ctr" indent="0" marL="0">
              <a:buNone/>
            </a:pPr>
            <a:r>
              <a:rPr lang="ru-RU" sz="2000" dirty="0">
                <a:solidFill>
                  <a:srgbClr val="1B2733"/>
                </a:solidFill>
                <a:latin typeface="Times New Roman" pitchFamily="34" charset="0"/>
                <a:ea typeface="Times New Roman" pitchFamily="34" charset="-122"/>
                <a:cs typeface="Times New Roman" pitchFamily="34" charset="-120"/>
              </a:rPr>
              <a:t>1</a:t>
            </a:r>
            <a:endParaRPr lang="ru-RU" sz="2000" dirty="0"/>
          </a:p>
        </p:txBody>
      </p:sp>
      <p:sp>
        <p:nvSpPr>
          <p:cNvPr id="39" name="Text 36"/>
          <p:cNvSpPr/>
          <p:nvPr/>
        </p:nvSpPr>
        <p:spPr>
          <a:xfrm>
            <a:off x="1665478" y="5359400"/>
            <a:ext cx="434340" cy="304800"/>
          </a:xfrm>
          <a:prstGeom prst="rect">
            <a:avLst/>
          </a:prstGeom>
          <a:noFill/>
          <a:ln/>
        </p:spPr>
        <p:txBody>
          <a:bodyPr wrap="square" lIns="0" tIns="0" rIns="0" bIns="0" rtlCol="0" anchor="ctr"/>
          <a:lstStyle/>
          <a:p>
            <a:pPr algn="l" indent="0" marL="0">
              <a:buNone/>
            </a:pPr>
            <a:r>
              <a:rPr lang="ru-RU" sz="2000" b="1" dirty="0">
                <a:solidFill>
                  <a:srgbClr val="D9711C"/>
                </a:solidFill>
                <a:latin typeface="Times New Roman" pitchFamily="34" charset="0"/>
                <a:ea typeface="Times New Roman" pitchFamily="34" charset="-122"/>
                <a:cs typeface="Times New Roman" pitchFamily="34" charset="-120"/>
              </a:rPr>
              <a:t>3</a:t>
            </a:r>
            <a:endParaRPr lang="ru-RU" sz="2000" dirty="0"/>
          </a:p>
        </p:txBody>
      </p:sp>
      <p:sp>
        <p:nvSpPr>
          <p:cNvPr id="40" name="Text 37"/>
          <p:cNvSpPr/>
          <p:nvPr/>
        </p:nvSpPr>
        <p:spPr>
          <a:xfrm>
            <a:off x="1890268" y="5359400"/>
            <a:ext cx="445008" cy="304800"/>
          </a:xfrm>
          <a:prstGeom prst="rect">
            <a:avLst/>
          </a:prstGeom>
          <a:noFill/>
          <a:ln/>
        </p:spPr>
        <p:txBody>
          <a:bodyPr wrap="square" lIns="0" tIns="0" rIns="0" bIns="0" rtlCol="0" anchor="ctr"/>
          <a:lstStyle/>
          <a:p>
            <a:pPr algn="l" indent="0" marL="0">
              <a:buNone/>
            </a:pPr>
            <a:r>
              <a:rPr lang="ru-RU" sz="2000" dirty="0">
                <a:solidFill>
                  <a:srgbClr val="1B2733"/>
                </a:solidFill>
                <a:latin typeface="Times New Roman" pitchFamily="34" charset="0"/>
                <a:ea typeface="Times New Roman" pitchFamily="34" charset="-122"/>
                <a:cs typeface="Times New Roman" pitchFamily="34" charset="-120"/>
              </a:rPr>
              <a:t>+</a:t>
            </a:r>
            <a:endParaRPr lang="ru-RU" sz="2000" dirty="0"/>
          </a:p>
        </p:txBody>
      </p:sp>
      <p:sp>
        <p:nvSpPr>
          <p:cNvPr id="41" name="Shape 38"/>
          <p:cNvSpPr/>
          <p:nvPr/>
        </p:nvSpPr>
        <p:spPr>
          <a:xfrm>
            <a:off x="2123948" y="5532120"/>
            <a:ext cx="939292" cy="91"/>
          </a:xfrm>
          <a:prstGeom prst="line">
            <a:avLst/>
          </a:prstGeom>
          <a:noFill/>
          <a:ln w="15875">
            <a:solidFill>
              <a:srgbClr val="1B2733"/>
            </a:solidFill>
            <a:prstDash val="solid"/>
          </a:ln>
        </p:spPr>
      </p:sp>
      <p:sp>
        <p:nvSpPr>
          <p:cNvPr id="42" name="Text 39"/>
          <p:cNvSpPr/>
          <p:nvPr/>
        </p:nvSpPr>
        <p:spPr>
          <a:xfrm>
            <a:off x="2072894" y="5227320"/>
            <a:ext cx="1041400" cy="304800"/>
          </a:xfrm>
          <a:prstGeom prst="rect">
            <a:avLst/>
          </a:prstGeom>
          <a:noFill/>
          <a:ln/>
        </p:spPr>
        <p:txBody>
          <a:bodyPr wrap="square" lIns="0" tIns="0" rIns="0" bIns="0" rtlCol="0" anchor="ctr"/>
          <a:lstStyle/>
          <a:p>
            <a:pPr algn="ctr" indent="0" marL="0">
              <a:buNone/>
            </a:pPr>
            <a:r>
              <a:rPr lang="ru-RU" sz="2000" dirty="0">
                <a:solidFill>
                  <a:srgbClr val="1B2733"/>
                </a:solidFill>
                <a:latin typeface="Times New Roman" pitchFamily="34" charset="0"/>
                <a:ea typeface="Times New Roman" pitchFamily="34" charset="-122"/>
                <a:cs typeface="Times New Roman" pitchFamily="34" charset="-120"/>
              </a:rPr>
              <a:t>1</a:t>
            </a:r>
            <a:endParaRPr lang="ru-RU" sz="2000" dirty="0"/>
          </a:p>
        </p:txBody>
      </p:sp>
      <p:sp>
        <p:nvSpPr>
          <p:cNvPr id="43" name="Text 40"/>
          <p:cNvSpPr/>
          <p:nvPr/>
        </p:nvSpPr>
        <p:spPr>
          <a:xfrm>
            <a:off x="2233676" y="5679440"/>
            <a:ext cx="434340" cy="304800"/>
          </a:xfrm>
          <a:prstGeom prst="rect">
            <a:avLst/>
          </a:prstGeom>
          <a:noFill/>
          <a:ln/>
        </p:spPr>
        <p:txBody>
          <a:bodyPr wrap="square" lIns="0" tIns="0" rIns="0" bIns="0" rtlCol="0" anchor="ctr"/>
          <a:lstStyle/>
          <a:p>
            <a:pPr algn="l" indent="0" marL="0">
              <a:buNone/>
            </a:pPr>
            <a:r>
              <a:rPr lang="ru-RU" sz="2000" b="1" dirty="0">
                <a:solidFill>
                  <a:srgbClr val="D9711C"/>
                </a:solidFill>
                <a:latin typeface="Times New Roman" pitchFamily="34" charset="0"/>
                <a:ea typeface="Times New Roman" pitchFamily="34" charset="-122"/>
                <a:cs typeface="Times New Roman" pitchFamily="34" charset="-120"/>
              </a:rPr>
              <a:t>4</a:t>
            </a:r>
            <a:endParaRPr lang="ru-RU" sz="2000" dirty="0"/>
          </a:p>
        </p:txBody>
      </p:sp>
      <p:sp>
        <p:nvSpPr>
          <p:cNvPr id="44" name="Text 41"/>
          <p:cNvSpPr/>
          <p:nvPr/>
        </p:nvSpPr>
        <p:spPr>
          <a:xfrm>
            <a:off x="2458466" y="5679440"/>
            <a:ext cx="445008" cy="304800"/>
          </a:xfrm>
          <a:prstGeom prst="rect">
            <a:avLst/>
          </a:prstGeom>
          <a:noFill/>
          <a:ln/>
        </p:spPr>
        <p:txBody>
          <a:bodyPr wrap="square" lIns="0" tIns="0" rIns="0" bIns="0" rtlCol="0" anchor="ctr"/>
          <a:lstStyle/>
          <a:p>
            <a:pPr algn="l" indent="0" marL="0">
              <a:buNone/>
            </a:pPr>
            <a:r>
              <a:rPr lang="ru-RU" sz="2000" dirty="0">
                <a:solidFill>
                  <a:srgbClr val="1B2733"/>
                </a:solidFill>
                <a:latin typeface="Times New Roman" pitchFamily="34" charset="0"/>
                <a:ea typeface="Times New Roman" pitchFamily="34" charset="-122"/>
                <a:cs typeface="Times New Roman" pitchFamily="34" charset="-120"/>
              </a:rPr>
              <a:t>+</a:t>
            </a:r>
            <a:endParaRPr lang="ru-RU" sz="2000" dirty="0"/>
          </a:p>
        </p:txBody>
      </p:sp>
      <p:sp>
        <p:nvSpPr>
          <p:cNvPr id="45" name="Shape 42"/>
          <p:cNvSpPr/>
          <p:nvPr/>
        </p:nvSpPr>
        <p:spPr>
          <a:xfrm>
            <a:off x="2692146" y="5852160"/>
            <a:ext cx="261366" cy="91"/>
          </a:xfrm>
          <a:prstGeom prst="line">
            <a:avLst/>
          </a:prstGeom>
          <a:noFill/>
          <a:ln w="15875">
            <a:solidFill>
              <a:srgbClr val="1B2733"/>
            </a:solidFill>
            <a:prstDash val="solid"/>
          </a:ln>
        </p:spPr>
      </p:sp>
      <p:sp>
        <p:nvSpPr>
          <p:cNvPr id="46" name="Text 43"/>
          <p:cNvSpPr/>
          <p:nvPr/>
        </p:nvSpPr>
        <p:spPr>
          <a:xfrm>
            <a:off x="2302129" y="5547360"/>
            <a:ext cx="1041400" cy="304800"/>
          </a:xfrm>
          <a:prstGeom prst="rect">
            <a:avLst/>
          </a:prstGeom>
          <a:noFill/>
          <a:ln/>
        </p:spPr>
        <p:txBody>
          <a:bodyPr wrap="square" lIns="0" tIns="0" rIns="0" bIns="0" rtlCol="0" anchor="ctr"/>
          <a:lstStyle/>
          <a:p>
            <a:pPr algn="ctr" indent="0" marL="0">
              <a:buNone/>
            </a:pPr>
            <a:r>
              <a:rPr lang="ru-RU" sz="2000" dirty="0">
                <a:solidFill>
                  <a:srgbClr val="1B2733"/>
                </a:solidFill>
                <a:latin typeface="Times New Roman" pitchFamily="34" charset="0"/>
                <a:ea typeface="Times New Roman" pitchFamily="34" charset="-122"/>
                <a:cs typeface="Times New Roman" pitchFamily="34" charset="-120"/>
              </a:rPr>
              <a:t>1</a:t>
            </a:r>
            <a:endParaRPr lang="ru-RU" sz="2000" dirty="0"/>
          </a:p>
        </p:txBody>
      </p:sp>
      <p:sp>
        <p:nvSpPr>
          <p:cNvPr id="47" name="Text 44"/>
          <p:cNvSpPr/>
          <p:nvPr/>
        </p:nvSpPr>
        <p:spPr>
          <a:xfrm>
            <a:off x="2298954" y="5867400"/>
            <a:ext cx="1047750" cy="304800"/>
          </a:xfrm>
          <a:prstGeom prst="rect">
            <a:avLst/>
          </a:prstGeom>
          <a:noFill/>
          <a:ln/>
        </p:spPr>
        <p:txBody>
          <a:bodyPr wrap="square" lIns="0" tIns="0" rIns="0" bIns="0" rtlCol="0" anchor="ctr"/>
          <a:lstStyle/>
          <a:p>
            <a:pPr algn="ctr" indent="0" marL="0">
              <a:buNone/>
            </a:pPr>
            <a:r>
              <a:rPr lang="ru-RU" sz="2000" b="1" dirty="0">
                <a:solidFill>
                  <a:srgbClr val="D9711C"/>
                </a:solidFill>
                <a:latin typeface="Times New Roman" pitchFamily="34" charset="0"/>
                <a:ea typeface="Times New Roman" pitchFamily="34" charset="-122"/>
                <a:cs typeface="Times New Roman" pitchFamily="34" charset="-120"/>
              </a:rPr>
              <a:t>2</a:t>
            </a:r>
            <a:endParaRPr lang="ru-RU" sz="2000" dirty="0"/>
          </a:p>
        </p:txBody>
      </p:sp>
      <p:sp>
        <p:nvSpPr>
          <p:cNvPr id="48" name="Text 45"/>
          <p:cNvSpPr/>
          <p:nvPr/>
        </p:nvSpPr>
        <p:spPr>
          <a:xfrm>
            <a:off x="3264408" y="5039360"/>
            <a:ext cx="445008" cy="304800"/>
          </a:xfrm>
          <a:prstGeom prst="rect">
            <a:avLst/>
          </a:prstGeom>
          <a:noFill/>
          <a:ln/>
        </p:spPr>
        <p:txBody>
          <a:bodyPr wrap="square" lIns="0" tIns="0" rIns="0" bIns="0" rtlCol="0" anchor="ctr"/>
          <a:lstStyle/>
          <a:p>
            <a:pPr algn="l" indent="0" marL="0">
              <a:buNone/>
            </a:pPr>
            <a:r>
              <a:rPr lang="ru-RU" sz="2000" dirty="0">
                <a:solidFill>
                  <a:srgbClr val="1B2733"/>
                </a:solidFill>
                <a:latin typeface="Times New Roman" pitchFamily="34" charset="0"/>
                <a:ea typeface="Times New Roman" pitchFamily="34" charset="-122"/>
                <a:cs typeface="Times New Roman" pitchFamily="34" charset="-120"/>
              </a:rPr>
              <a:t>=</a:t>
            </a:r>
            <a:endParaRPr lang="ru-RU" sz="2000" dirty="0"/>
          </a:p>
        </p:txBody>
      </p:sp>
      <p:sp>
        <p:nvSpPr>
          <p:cNvPr id="49" name="Text 46"/>
          <p:cNvSpPr/>
          <p:nvPr/>
        </p:nvSpPr>
        <p:spPr>
          <a:xfrm>
            <a:off x="3498088" y="5039360"/>
            <a:ext cx="673608" cy="304800"/>
          </a:xfrm>
          <a:prstGeom prst="rect">
            <a:avLst/>
          </a:prstGeom>
          <a:noFill/>
          <a:ln/>
        </p:spPr>
        <p:txBody>
          <a:bodyPr wrap="square" lIns="0" tIns="0" rIns="0" bIns="0" rtlCol="0" anchor="ctr"/>
          <a:lstStyle/>
          <a:p>
            <a:pPr algn="l" indent="0" marL="0">
              <a:buNone/>
            </a:pPr>
            <a:r>
              <a:rPr lang="ru-RU" sz="2000" dirty="0">
                <a:solidFill>
                  <a:srgbClr val="1B2733"/>
                </a:solidFill>
                <a:latin typeface="Times New Roman" pitchFamily="34" charset="0"/>
                <a:ea typeface="Times New Roman" pitchFamily="34" charset="-122"/>
                <a:cs typeface="Times New Roman" pitchFamily="34" charset="-120"/>
              </a:rPr>
              <a:t>2 +</a:t>
            </a:r>
            <a:endParaRPr lang="ru-RU" sz="2000" dirty="0"/>
          </a:p>
        </p:txBody>
      </p:sp>
      <p:sp>
        <p:nvSpPr>
          <p:cNvPr id="50" name="Shape 47"/>
          <p:cNvSpPr/>
          <p:nvPr/>
        </p:nvSpPr>
        <p:spPr>
          <a:xfrm>
            <a:off x="3922268" y="5212080"/>
            <a:ext cx="898652" cy="91"/>
          </a:xfrm>
          <a:prstGeom prst="line">
            <a:avLst/>
          </a:prstGeom>
          <a:noFill/>
          <a:ln w="15875">
            <a:solidFill>
              <a:srgbClr val="1B2733"/>
            </a:solidFill>
            <a:prstDash val="solid"/>
          </a:ln>
        </p:spPr>
      </p:sp>
      <p:sp>
        <p:nvSpPr>
          <p:cNvPr id="51" name="Text 48"/>
          <p:cNvSpPr/>
          <p:nvPr/>
        </p:nvSpPr>
        <p:spPr>
          <a:xfrm>
            <a:off x="3850894" y="4907280"/>
            <a:ext cx="1041400" cy="304800"/>
          </a:xfrm>
          <a:prstGeom prst="rect">
            <a:avLst/>
          </a:prstGeom>
          <a:noFill/>
          <a:ln/>
        </p:spPr>
        <p:txBody>
          <a:bodyPr wrap="square" lIns="0" tIns="0" rIns="0" bIns="0" rtlCol="0" anchor="ctr"/>
          <a:lstStyle/>
          <a:p>
            <a:pPr algn="ctr" indent="0" marL="0">
              <a:buNone/>
            </a:pPr>
            <a:r>
              <a:rPr lang="ru-RU" sz="2000" dirty="0">
                <a:solidFill>
                  <a:srgbClr val="1B2733"/>
                </a:solidFill>
                <a:latin typeface="Times New Roman" pitchFamily="34" charset="0"/>
                <a:ea typeface="Times New Roman" pitchFamily="34" charset="-122"/>
                <a:cs typeface="Times New Roman" pitchFamily="34" charset="-120"/>
              </a:rPr>
              <a:t>1</a:t>
            </a:r>
            <a:endParaRPr lang="ru-RU" sz="2000" dirty="0"/>
          </a:p>
        </p:txBody>
      </p:sp>
      <p:sp>
        <p:nvSpPr>
          <p:cNvPr id="52" name="Text 49"/>
          <p:cNvSpPr/>
          <p:nvPr/>
        </p:nvSpPr>
        <p:spPr>
          <a:xfrm>
            <a:off x="4031996" y="5359400"/>
            <a:ext cx="673608" cy="304800"/>
          </a:xfrm>
          <a:prstGeom prst="rect">
            <a:avLst/>
          </a:prstGeom>
          <a:noFill/>
          <a:ln/>
        </p:spPr>
        <p:txBody>
          <a:bodyPr wrap="square" lIns="0" tIns="0" rIns="0" bIns="0" rtlCol="0" anchor="ctr"/>
          <a:lstStyle/>
          <a:p>
            <a:pPr algn="l" indent="0" marL="0">
              <a:buNone/>
            </a:pPr>
            <a:r>
              <a:rPr lang="ru-RU" sz="2000" dirty="0">
                <a:solidFill>
                  <a:srgbClr val="1B2733"/>
                </a:solidFill>
                <a:latin typeface="Times New Roman" pitchFamily="34" charset="0"/>
                <a:ea typeface="Times New Roman" pitchFamily="34" charset="-122"/>
                <a:cs typeface="Times New Roman" pitchFamily="34" charset="-120"/>
              </a:rPr>
              <a:t>3 +</a:t>
            </a:r>
            <a:endParaRPr lang="ru-RU" sz="2000" dirty="0"/>
          </a:p>
        </p:txBody>
      </p:sp>
      <p:sp>
        <p:nvSpPr>
          <p:cNvPr id="53" name="Shape 50"/>
          <p:cNvSpPr/>
          <p:nvPr/>
        </p:nvSpPr>
        <p:spPr>
          <a:xfrm>
            <a:off x="4456176" y="5532120"/>
            <a:ext cx="255016" cy="91"/>
          </a:xfrm>
          <a:prstGeom prst="line">
            <a:avLst/>
          </a:prstGeom>
          <a:noFill/>
          <a:ln w="15875">
            <a:solidFill>
              <a:srgbClr val="1B2733"/>
            </a:solidFill>
            <a:prstDash val="solid"/>
          </a:ln>
        </p:spPr>
      </p:sp>
      <p:sp>
        <p:nvSpPr>
          <p:cNvPr id="54" name="Text 51"/>
          <p:cNvSpPr/>
          <p:nvPr/>
        </p:nvSpPr>
        <p:spPr>
          <a:xfrm>
            <a:off x="4062984" y="5227320"/>
            <a:ext cx="1041400" cy="304800"/>
          </a:xfrm>
          <a:prstGeom prst="rect">
            <a:avLst/>
          </a:prstGeom>
          <a:noFill/>
          <a:ln/>
        </p:spPr>
        <p:txBody>
          <a:bodyPr wrap="square" lIns="0" tIns="0" rIns="0" bIns="0" rtlCol="0" anchor="ctr"/>
          <a:lstStyle/>
          <a:p>
            <a:pPr algn="ctr" indent="0" marL="0">
              <a:buNone/>
            </a:pPr>
            <a:r>
              <a:rPr lang="ru-RU" sz="2000" dirty="0">
                <a:solidFill>
                  <a:srgbClr val="1B2733"/>
                </a:solidFill>
                <a:latin typeface="Times New Roman" pitchFamily="34" charset="0"/>
                <a:ea typeface="Times New Roman" pitchFamily="34" charset="-122"/>
                <a:cs typeface="Times New Roman" pitchFamily="34" charset="-120"/>
              </a:rPr>
              <a:t>2</a:t>
            </a:r>
            <a:endParaRPr lang="ru-RU" sz="2000" dirty="0"/>
          </a:p>
        </p:txBody>
      </p:sp>
      <p:sp>
        <p:nvSpPr>
          <p:cNvPr id="55" name="Text 52"/>
          <p:cNvSpPr/>
          <p:nvPr/>
        </p:nvSpPr>
        <p:spPr>
          <a:xfrm>
            <a:off x="4062984" y="5547360"/>
            <a:ext cx="1041400" cy="304800"/>
          </a:xfrm>
          <a:prstGeom prst="rect">
            <a:avLst/>
          </a:prstGeom>
          <a:noFill/>
          <a:ln/>
        </p:spPr>
        <p:txBody>
          <a:bodyPr wrap="square" lIns="0" tIns="0" rIns="0" bIns="0" rtlCol="0" anchor="ctr"/>
          <a:lstStyle/>
          <a:p>
            <a:pPr algn="ctr" indent="0" marL="0">
              <a:buNone/>
            </a:pPr>
            <a:r>
              <a:rPr lang="ru-RU" sz="2000" dirty="0">
                <a:solidFill>
                  <a:srgbClr val="1B2733"/>
                </a:solidFill>
                <a:latin typeface="Times New Roman" pitchFamily="34" charset="0"/>
                <a:ea typeface="Times New Roman" pitchFamily="34" charset="-122"/>
                <a:cs typeface="Times New Roman" pitchFamily="34" charset="-120"/>
              </a:rPr>
              <a:t>9</a:t>
            </a:r>
            <a:endParaRPr lang="ru-RU" sz="2000" dirty="0"/>
          </a:p>
        </p:txBody>
      </p:sp>
      <p:sp>
        <p:nvSpPr>
          <p:cNvPr id="56" name="Text 53"/>
          <p:cNvSpPr/>
          <p:nvPr/>
        </p:nvSpPr>
        <p:spPr>
          <a:xfrm>
            <a:off x="4912360" y="5039360"/>
            <a:ext cx="445008" cy="304800"/>
          </a:xfrm>
          <a:prstGeom prst="rect">
            <a:avLst/>
          </a:prstGeom>
          <a:noFill/>
          <a:ln/>
        </p:spPr>
        <p:txBody>
          <a:bodyPr wrap="square" lIns="0" tIns="0" rIns="0" bIns="0" rtlCol="0" anchor="ctr"/>
          <a:lstStyle/>
          <a:p>
            <a:pPr algn="l" indent="0" marL="0">
              <a:buNone/>
            </a:pPr>
            <a:r>
              <a:rPr lang="ru-RU" sz="2000" dirty="0">
                <a:solidFill>
                  <a:srgbClr val="1B2733"/>
                </a:solidFill>
                <a:latin typeface="Times New Roman" pitchFamily="34" charset="0"/>
                <a:ea typeface="Times New Roman" pitchFamily="34" charset="-122"/>
                <a:cs typeface="Times New Roman" pitchFamily="34" charset="-120"/>
              </a:rPr>
              <a:t>=</a:t>
            </a:r>
            <a:endParaRPr lang="ru-RU" sz="2000" dirty="0"/>
          </a:p>
        </p:txBody>
      </p:sp>
      <p:sp>
        <p:nvSpPr>
          <p:cNvPr id="57" name="Text 54"/>
          <p:cNvSpPr/>
          <p:nvPr/>
        </p:nvSpPr>
        <p:spPr>
          <a:xfrm>
            <a:off x="5146040" y="5039360"/>
            <a:ext cx="673608" cy="304800"/>
          </a:xfrm>
          <a:prstGeom prst="rect">
            <a:avLst/>
          </a:prstGeom>
          <a:noFill/>
          <a:ln/>
        </p:spPr>
        <p:txBody>
          <a:bodyPr wrap="square" lIns="0" tIns="0" rIns="0" bIns="0" rtlCol="0" anchor="ctr"/>
          <a:lstStyle/>
          <a:p>
            <a:pPr algn="l" indent="0" marL="0">
              <a:buNone/>
            </a:pPr>
            <a:r>
              <a:rPr lang="ru-RU" sz="2000" dirty="0">
                <a:solidFill>
                  <a:srgbClr val="1B2733"/>
                </a:solidFill>
                <a:latin typeface="Times New Roman" pitchFamily="34" charset="0"/>
                <a:ea typeface="Times New Roman" pitchFamily="34" charset="-122"/>
                <a:cs typeface="Times New Roman" pitchFamily="34" charset="-120"/>
              </a:rPr>
              <a:t>2 +</a:t>
            </a:r>
            <a:endParaRPr lang="ru-RU" sz="2000" dirty="0"/>
          </a:p>
        </p:txBody>
      </p:sp>
      <p:sp>
        <p:nvSpPr>
          <p:cNvPr id="58" name="Shape 55"/>
          <p:cNvSpPr/>
          <p:nvPr/>
        </p:nvSpPr>
        <p:spPr>
          <a:xfrm>
            <a:off x="5570220" y="5212080"/>
            <a:ext cx="382016" cy="91"/>
          </a:xfrm>
          <a:prstGeom prst="line">
            <a:avLst/>
          </a:prstGeom>
          <a:noFill/>
          <a:ln w="15875">
            <a:solidFill>
              <a:srgbClr val="1B2733"/>
            </a:solidFill>
            <a:prstDash val="solid"/>
          </a:ln>
        </p:spPr>
      </p:sp>
      <p:sp>
        <p:nvSpPr>
          <p:cNvPr id="59" name="Text 56"/>
          <p:cNvSpPr/>
          <p:nvPr/>
        </p:nvSpPr>
        <p:spPr>
          <a:xfrm>
            <a:off x="5240528" y="4907280"/>
            <a:ext cx="1041400" cy="304800"/>
          </a:xfrm>
          <a:prstGeom prst="rect">
            <a:avLst/>
          </a:prstGeom>
          <a:noFill/>
          <a:ln/>
        </p:spPr>
        <p:txBody>
          <a:bodyPr wrap="square" lIns="0" tIns="0" rIns="0" bIns="0" rtlCol="0" anchor="ctr"/>
          <a:lstStyle/>
          <a:p>
            <a:pPr algn="ctr" indent="0" marL="0">
              <a:buNone/>
            </a:pPr>
            <a:r>
              <a:rPr lang="ru-RU" sz="2000" dirty="0">
                <a:solidFill>
                  <a:srgbClr val="1B2733"/>
                </a:solidFill>
                <a:latin typeface="Times New Roman" pitchFamily="34" charset="0"/>
                <a:ea typeface="Times New Roman" pitchFamily="34" charset="-122"/>
                <a:cs typeface="Times New Roman" pitchFamily="34" charset="-120"/>
              </a:rPr>
              <a:t>9</a:t>
            </a:r>
            <a:endParaRPr lang="ru-RU" sz="2000" dirty="0"/>
          </a:p>
        </p:txBody>
      </p:sp>
      <p:sp>
        <p:nvSpPr>
          <p:cNvPr id="60" name="Text 57"/>
          <p:cNvSpPr/>
          <p:nvPr/>
        </p:nvSpPr>
        <p:spPr>
          <a:xfrm>
            <a:off x="5177028" y="5227320"/>
            <a:ext cx="1168400" cy="304800"/>
          </a:xfrm>
          <a:prstGeom prst="rect">
            <a:avLst/>
          </a:prstGeom>
          <a:noFill/>
          <a:ln/>
        </p:spPr>
        <p:txBody>
          <a:bodyPr wrap="square" lIns="0" tIns="0" rIns="0" bIns="0" rtlCol="0" anchor="ctr"/>
          <a:lstStyle/>
          <a:p>
            <a:pPr algn="ctr" indent="0" marL="0">
              <a:buNone/>
            </a:pPr>
            <a:r>
              <a:rPr lang="ru-RU" sz="2000" dirty="0">
                <a:solidFill>
                  <a:srgbClr val="1B2733"/>
                </a:solidFill>
                <a:latin typeface="Times New Roman" pitchFamily="34" charset="0"/>
                <a:ea typeface="Times New Roman" pitchFamily="34" charset="-122"/>
                <a:cs typeface="Times New Roman" pitchFamily="34" charset="-120"/>
              </a:rPr>
              <a:t>29</a:t>
            </a:r>
            <a:endParaRPr lang="ru-RU" sz="2000" dirty="0"/>
          </a:p>
        </p:txBody>
      </p:sp>
      <p:sp>
        <p:nvSpPr>
          <p:cNvPr id="61" name="Text 58"/>
          <p:cNvSpPr/>
          <p:nvPr/>
        </p:nvSpPr>
        <p:spPr>
          <a:xfrm>
            <a:off x="6043676" y="5039360"/>
            <a:ext cx="445008" cy="304800"/>
          </a:xfrm>
          <a:prstGeom prst="rect">
            <a:avLst/>
          </a:prstGeom>
          <a:noFill/>
          <a:ln/>
        </p:spPr>
        <p:txBody>
          <a:bodyPr wrap="square" lIns="0" tIns="0" rIns="0" bIns="0" rtlCol="0" anchor="ctr"/>
          <a:lstStyle/>
          <a:p>
            <a:pPr algn="l" indent="0" marL="0">
              <a:buNone/>
            </a:pPr>
            <a:r>
              <a:rPr lang="ru-RU" sz="2000" dirty="0">
                <a:solidFill>
                  <a:srgbClr val="1B2733"/>
                </a:solidFill>
                <a:latin typeface="Times New Roman" pitchFamily="34" charset="0"/>
                <a:ea typeface="Times New Roman" pitchFamily="34" charset="-122"/>
                <a:cs typeface="Times New Roman" pitchFamily="34" charset="-120"/>
              </a:rPr>
              <a:t>=</a:t>
            </a:r>
            <a:endParaRPr lang="ru-RU" sz="2000" dirty="0"/>
          </a:p>
        </p:txBody>
      </p:sp>
      <p:sp>
        <p:nvSpPr>
          <p:cNvPr id="62" name="Shape 59"/>
          <p:cNvSpPr/>
          <p:nvPr/>
        </p:nvSpPr>
        <p:spPr>
          <a:xfrm>
            <a:off x="6277356" y="5212080"/>
            <a:ext cx="382016" cy="91"/>
          </a:xfrm>
          <a:prstGeom prst="line">
            <a:avLst/>
          </a:prstGeom>
          <a:noFill/>
          <a:ln w="15875">
            <a:solidFill>
              <a:srgbClr val="1B2733"/>
            </a:solidFill>
            <a:prstDash val="solid"/>
          </a:ln>
        </p:spPr>
      </p:sp>
      <p:sp>
        <p:nvSpPr>
          <p:cNvPr id="63" name="Text 60"/>
          <p:cNvSpPr/>
          <p:nvPr/>
        </p:nvSpPr>
        <p:spPr>
          <a:xfrm>
            <a:off x="5884164" y="4907280"/>
            <a:ext cx="1168400" cy="304800"/>
          </a:xfrm>
          <a:prstGeom prst="rect">
            <a:avLst/>
          </a:prstGeom>
          <a:noFill/>
          <a:ln/>
        </p:spPr>
        <p:txBody>
          <a:bodyPr wrap="square" lIns="0" tIns="0" rIns="0" bIns="0" rtlCol="0" anchor="ctr"/>
          <a:lstStyle/>
          <a:p>
            <a:pPr algn="ctr" indent="0" marL="0">
              <a:buNone/>
            </a:pPr>
            <a:r>
              <a:rPr lang="ru-RU" sz="2000" dirty="0">
                <a:solidFill>
                  <a:srgbClr val="1B2733"/>
                </a:solidFill>
                <a:latin typeface="Times New Roman" pitchFamily="34" charset="0"/>
                <a:ea typeface="Times New Roman" pitchFamily="34" charset="-122"/>
                <a:cs typeface="Times New Roman" pitchFamily="34" charset="-120"/>
              </a:rPr>
              <a:t>67</a:t>
            </a:r>
            <a:endParaRPr lang="ru-RU" sz="2000" dirty="0"/>
          </a:p>
        </p:txBody>
      </p:sp>
      <p:sp>
        <p:nvSpPr>
          <p:cNvPr id="64" name="Text 61"/>
          <p:cNvSpPr/>
          <p:nvPr/>
        </p:nvSpPr>
        <p:spPr>
          <a:xfrm>
            <a:off x="5884164" y="5227320"/>
            <a:ext cx="1168400" cy="304800"/>
          </a:xfrm>
          <a:prstGeom prst="rect">
            <a:avLst/>
          </a:prstGeom>
          <a:noFill/>
          <a:ln/>
        </p:spPr>
        <p:txBody>
          <a:bodyPr wrap="square" lIns="0" tIns="0" rIns="0" bIns="0" rtlCol="0" anchor="ctr"/>
          <a:lstStyle/>
          <a:p>
            <a:pPr algn="ctr" indent="0" marL="0">
              <a:buNone/>
            </a:pPr>
            <a:r>
              <a:rPr lang="ru-RU" sz="2000" dirty="0">
                <a:solidFill>
                  <a:srgbClr val="1B2733"/>
                </a:solidFill>
                <a:latin typeface="Times New Roman" pitchFamily="34" charset="0"/>
                <a:ea typeface="Times New Roman" pitchFamily="34" charset="-122"/>
                <a:cs typeface="Times New Roman" pitchFamily="34" charset="-120"/>
              </a:rPr>
              <a:t>29</a:t>
            </a:r>
            <a:endParaRPr lang="ru-RU" sz="2000" dirty="0"/>
          </a:p>
        </p:txBody>
      </p:sp>
      <p:sp>
        <p:nvSpPr>
          <p:cNvPr id="65" name="Text 62"/>
          <p:cNvSpPr/>
          <p:nvPr/>
        </p:nvSpPr>
        <p:spPr>
          <a:xfrm>
            <a:off x="7452360" y="5006340"/>
            <a:ext cx="4023360" cy="685800"/>
          </a:xfrm>
          <a:prstGeom prst="rect">
            <a:avLst/>
          </a:prstGeom>
          <a:noFill/>
          <a:ln/>
        </p:spPr>
        <p:txBody>
          <a:bodyPr wrap="square" lIns="0" tIns="0" rIns="0" bIns="0" rtlCol="0" anchor="ctr"/>
          <a:lstStyle/>
          <a:p>
            <a:pPr algn="ctr" indent="0" marL="0">
              <a:buNone/>
            </a:pPr>
            <a:r>
              <a:rPr lang="ru-RU" sz="1700" dirty="0">
                <a:solidFill>
                  <a:srgbClr val="D9711C"/>
                </a:solidFill>
                <a:latin typeface="Arial" pitchFamily="34" charset="0"/>
                <a:ea typeface="Arial" pitchFamily="34" charset="-122"/>
                <a:cs typeface="Arial" pitchFamily="34" charset="-120"/>
              </a:rPr>
              <a:t>неполные частные этой</a:t>
            </a:r>
            <a:endParaRPr lang="ru-RU" sz="1700" dirty="0"/>
          </a:p>
          <a:p>
            <a:pPr algn="ctr" indent="0" marL="0">
              <a:buNone/>
            </a:pPr>
            <a:r>
              <a:rPr lang="ru-RU" sz="1700" dirty="0">
                <a:solidFill>
                  <a:srgbClr val="D9711C"/>
                </a:solidFill>
                <a:latin typeface="Arial" pitchFamily="34" charset="0"/>
                <a:ea typeface="Arial" pitchFamily="34" charset="-122"/>
                <a:cs typeface="Arial" pitchFamily="34" charset="-120"/>
              </a:rPr>
              <a:t>цепной дроби — </a:t>
            </a:r>
            <a:r>
              <a:rPr lang="ru-RU" sz="1700" b="1" dirty="0">
                <a:solidFill>
                  <a:srgbClr val="D9711C"/>
                </a:solidFill>
                <a:latin typeface="Arial" pitchFamily="34" charset="0"/>
                <a:ea typeface="Arial" pitchFamily="34" charset="-122"/>
                <a:cs typeface="Arial" pitchFamily="34" charset="-120"/>
              </a:rPr>
              <a:t>2, 3, 4, 2</a:t>
            </a:r>
            <a:endParaRPr lang="ru-RU"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384048"/>
            <a:ext cx="640080" cy="640080"/>
          </a:xfrm>
          <a:prstGeom prst="ellipse">
            <a:avLst/>
          </a:prstGeom>
          <a:solidFill>
            <a:srgbClr val="1F4E79"/>
          </a:solidFill>
          <a:ln w="12700">
            <a:solidFill>
              <a:srgbClr val="1F4E79"/>
            </a:solidFill>
            <a:prstDash val="solid"/>
          </a:ln>
        </p:spPr>
      </p:sp>
      <p:sp>
        <p:nvSpPr>
          <p:cNvPr id="3" name="Text 1"/>
          <p:cNvSpPr/>
          <p:nvPr/>
        </p:nvSpPr>
        <p:spPr>
          <a:xfrm>
            <a:off x="548640" y="384048"/>
            <a:ext cx="640080" cy="640080"/>
          </a:xfrm>
          <a:prstGeom prst="rect">
            <a:avLst/>
          </a:prstGeom>
          <a:noFill/>
          <a:ln/>
        </p:spPr>
        <p:txBody>
          <a:bodyPr wrap="square" lIns="0" tIns="0" rIns="0" bIns="0" rtlCol="0" anchor="ctr"/>
          <a:lstStyle/>
          <a:p>
            <a:pPr algn="ctr" indent="0" marL="0">
              <a:buNone/>
            </a:pPr>
            <a:r>
              <a:rPr lang="ru-RU" sz="2400" b="1" dirty="0">
                <a:solidFill>
                  <a:srgbClr val="FFFFFF"/>
                </a:solidFill>
                <a:latin typeface="Arial" pitchFamily="34" charset="0"/>
                <a:ea typeface="Arial" pitchFamily="34" charset="-122"/>
                <a:cs typeface="Arial" pitchFamily="34" charset="-120"/>
              </a:rPr>
              <a:t>2</a:t>
            </a:r>
            <a:endParaRPr lang="ru-RU" sz="2400" dirty="0"/>
          </a:p>
        </p:txBody>
      </p:sp>
      <p:sp>
        <p:nvSpPr>
          <p:cNvPr id="4" name="Text 2"/>
          <p:cNvSpPr/>
          <p:nvPr/>
        </p:nvSpPr>
        <p:spPr>
          <a:xfrm>
            <a:off x="1371600" y="274320"/>
            <a:ext cx="10268712" cy="868680"/>
          </a:xfrm>
          <a:prstGeom prst="rect">
            <a:avLst/>
          </a:prstGeom>
          <a:noFill/>
          <a:ln/>
        </p:spPr>
        <p:txBody>
          <a:bodyPr wrap="square" lIns="0" tIns="0" rIns="0" bIns="0" rtlCol="0" anchor="ctr">
            <a:normAutofit/>
          </a:bodyPr>
          <a:lstStyle/>
          <a:p>
            <a:pPr indent="0" marL="0">
              <a:buNone/>
            </a:pPr>
            <a:r>
              <a:rPr lang="ru-RU" sz="2800" b="1" dirty="0">
                <a:solidFill>
                  <a:srgbClr val="1B2733"/>
                </a:solidFill>
                <a:latin typeface="Arial" pitchFamily="34" charset="0"/>
                <a:ea typeface="Arial" pitchFamily="34" charset="-122"/>
                <a:cs typeface="Arial" pitchFamily="34" charset="-120"/>
              </a:rPr>
              <a:t>Алгоритм Евклида и выделение целой части</a:t>
            </a:r>
            <a:endParaRPr lang="ru-RU" sz="2800" dirty="0"/>
          </a:p>
        </p:txBody>
      </p:sp>
      <p:sp>
        <p:nvSpPr>
          <p:cNvPr id="5" name="Shape 3"/>
          <p:cNvSpPr/>
          <p:nvPr/>
        </p:nvSpPr>
        <p:spPr>
          <a:xfrm>
            <a:off x="548640" y="1243584"/>
            <a:ext cx="11091672" cy="36576"/>
          </a:xfrm>
          <a:prstGeom prst="rect">
            <a:avLst/>
          </a:prstGeom>
          <a:solidFill>
            <a:srgbClr val="D9711C"/>
          </a:solidFill>
          <a:ln w="12700">
            <a:solidFill>
              <a:srgbClr val="D9711C"/>
            </a:solidFill>
            <a:prstDash val="solid"/>
          </a:ln>
        </p:spPr>
      </p:sp>
      <p:sp>
        <p:nvSpPr>
          <p:cNvPr id="6" name="Text 4"/>
          <p:cNvSpPr/>
          <p:nvPr/>
        </p:nvSpPr>
        <p:spPr>
          <a:xfrm>
            <a:off x="548640" y="6382512"/>
            <a:ext cx="9144000" cy="320040"/>
          </a:xfrm>
          <a:prstGeom prst="rect">
            <a:avLst/>
          </a:prstGeom>
          <a:noFill/>
          <a:ln/>
        </p:spPr>
        <p:txBody>
          <a:bodyPr wrap="square" lIns="0" tIns="0" rIns="0" bIns="0" rtlCol="0" anchor="ctr"/>
          <a:lstStyle/>
          <a:p>
            <a:pPr indent="0" marL="0">
              <a:buNone/>
            </a:pPr>
            <a:r>
              <a:rPr lang="ru-RU" sz="1100" dirty="0">
                <a:solidFill>
                  <a:srgbClr val="6A7682"/>
                </a:solidFill>
                <a:latin typeface="Arial" pitchFamily="34" charset="0"/>
                <a:ea typeface="Arial" pitchFamily="34" charset="-122"/>
                <a:cs typeface="Arial" pitchFamily="34" charset="-120"/>
              </a:rPr>
              <a:t>Алгебра, 8 класс · глава 4 «Рациональные дроби» · тема № 3</a:t>
            </a:r>
            <a:endParaRPr lang="ru-RU" sz="1100" dirty="0"/>
          </a:p>
        </p:txBody>
      </p:sp>
      <p:sp>
        <p:nvSpPr>
          <p:cNvPr id="7" name="Text 5"/>
          <p:cNvSpPr/>
          <p:nvPr/>
        </p:nvSpPr>
        <p:spPr>
          <a:xfrm>
            <a:off x="10241280" y="6382512"/>
            <a:ext cx="1399032" cy="320040"/>
          </a:xfrm>
          <a:prstGeom prst="rect">
            <a:avLst/>
          </a:prstGeom>
          <a:noFill/>
          <a:ln/>
        </p:spPr>
        <p:txBody>
          <a:bodyPr wrap="square" lIns="0" tIns="0" rIns="0" bIns="0" rtlCol="0" anchor="ctr"/>
          <a:lstStyle/>
          <a:p>
            <a:pPr algn="r" indent="0" marL="0">
              <a:buNone/>
            </a:pPr>
            <a:r>
              <a:rPr lang="ru-RU" sz="1100" dirty="0">
                <a:solidFill>
                  <a:srgbClr val="6A7682"/>
                </a:solidFill>
                <a:latin typeface="Arial" pitchFamily="34" charset="0"/>
                <a:ea typeface="Arial" pitchFamily="34" charset="-122"/>
                <a:cs typeface="Arial" pitchFamily="34" charset="-120"/>
              </a:rPr>
              <a:t>3 / 7</a:t>
            </a:r>
            <a:endParaRPr lang="ru-RU" sz="1100" dirty="0"/>
          </a:p>
        </p:txBody>
      </p:sp>
      <p:sp>
        <p:nvSpPr>
          <p:cNvPr id="9" name="Text 6"/>
          <p:cNvSpPr/>
          <p:nvPr/>
        </p:nvSpPr>
        <p:spPr>
          <a:xfrm>
            <a:off x="548640" y="1463040"/>
            <a:ext cx="11091672" cy="329184"/>
          </a:xfrm>
          <a:prstGeom prst="rect">
            <a:avLst/>
          </a:prstGeom>
          <a:noFill/>
          <a:ln/>
        </p:spPr>
        <p:txBody>
          <a:bodyPr wrap="square" lIns="0" tIns="0" rIns="0" bIns="0" rtlCol="0" anchor="ctr"/>
          <a:lstStyle/>
          <a:p>
            <a:pPr algn="l" indent="0" marL="0">
              <a:buNone/>
            </a:pPr>
            <a:r>
              <a:rPr lang="ru-RU" sz="1700" dirty="0">
                <a:solidFill>
                  <a:srgbClr val="1B2733"/>
                </a:solidFill>
                <a:latin typeface="Arial" pitchFamily="34" charset="0"/>
                <a:ea typeface="Arial" pitchFamily="34" charset="-122"/>
                <a:cs typeface="Arial" pitchFamily="34" charset="-120"/>
              </a:rPr>
              <a:t>Выделяют целую часть, затем — целую часть числа, </a:t>
            </a:r>
            <a:r>
              <a:rPr lang="ru-RU" sz="1700" b="1" dirty="0">
                <a:solidFill>
                  <a:srgbClr val="1B2733"/>
                </a:solidFill>
                <a:latin typeface="Arial" pitchFamily="34" charset="0"/>
                <a:ea typeface="Arial" pitchFamily="34" charset="-122"/>
                <a:cs typeface="Arial" pitchFamily="34" charset="-120"/>
              </a:rPr>
              <a:t>обратного дробной части</a:t>
            </a:r>
            <a:r>
              <a:rPr lang="ru-RU" sz="1700" dirty="0">
                <a:solidFill>
                  <a:srgbClr val="1B2733"/>
                </a:solidFill>
                <a:latin typeface="Arial" pitchFamily="34" charset="0"/>
                <a:ea typeface="Arial" pitchFamily="34" charset="-122"/>
                <a:cs typeface="Arial" pitchFamily="34" charset="-120"/>
              </a:rPr>
              <a:t>, и так далее:</a:t>
            </a:r>
            <a:endParaRPr lang="ru-RU" sz="1700" dirty="0"/>
          </a:p>
        </p:txBody>
      </p:sp>
      <p:sp>
        <p:nvSpPr>
          <p:cNvPr id="10" name="Text 7"/>
          <p:cNvSpPr/>
          <p:nvPr/>
        </p:nvSpPr>
        <p:spPr>
          <a:xfrm>
            <a:off x="548640" y="1874520"/>
            <a:ext cx="2926080" cy="274320"/>
          </a:xfrm>
          <a:prstGeom prst="rect">
            <a:avLst/>
          </a:prstGeom>
          <a:noFill/>
          <a:ln/>
        </p:spPr>
        <p:txBody>
          <a:bodyPr wrap="square" lIns="0" tIns="0" rIns="0" bIns="0" rtlCol="0" anchor="ctr"/>
          <a:lstStyle/>
          <a:p>
            <a:pPr algn="ctr" indent="0" marL="0">
              <a:buNone/>
            </a:pPr>
            <a:r>
              <a:rPr lang="ru-RU" sz="1400" dirty="0">
                <a:solidFill>
                  <a:srgbClr val="6A7682"/>
                </a:solidFill>
                <a:latin typeface="Arial" pitchFamily="34" charset="0"/>
                <a:ea typeface="Arial" pitchFamily="34" charset="-122"/>
                <a:cs typeface="Arial" pitchFamily="34" charset="-120"/>
              </a:rPr>
              <a:t>выделение целой части</a:t>
            </a:r>
            <a:endParaRPr lang="ru-RU" sz="1400" dirty="0"/>
          </a:p>
        </p:txBody>
      </p:sp>
      <p:sp>
        <p:nvSpPr>
          <p:cNvPr id="11" name="Text 8"/>
          <p:cNvSpPr/>
          <p:nvPr/>
        </p:nvSpPr>
        <p:spPr>
          <a:xfrm>
            <a:off x="3840480" y="1874520"/>
            <a:ext cx="3291840" cy="274320"/>
          </a:xfrm>
          <a:prstGeom prst="rect">
            <a:avLst/>
          </a:prstGeom>
          <a:noFill/>
          <a:ln/>
        </p:spPr>
        <p:txBody>
          <a:bodyPr wrap="square" lIns="0" tIns="0" rIns="0" bIns="0" rtlCol="0" anchor="ctr"/>
          <a:lstStyle/>
          <a:p>
            <a:pPr algn="ctr" indent="0" marL="0">
              <a:buNone/>
            </a:pPr>
            <a:r>
              <a:rPr lang="ru-RU" sz="1400" dirty="0">
                <a:solidFill>
                  <a:srgbClr val="6A7682"/>
                </a:solidFill>
                <a:latin typeface="Arial" pitchFamily="34" charset="0"/>
                <a:ea typeface="Arial" pitchFamily="34" charset="-122"/>
                <a:cs typeface="Arial" pitchFamily="34" charset="-120"/>
              </a:rPr>
              <a:t>алгоритм Евклида для 67 и 29</a:t>
            </a:r>
            <a:endParaRPr lang="ru-RU" sz="1400" dirty="0"/>
          </a:p>
        </p:txBody>
      </p:sp>
      <p:sp>
        <p:nvSpPr>
          <p:cNvPr id="12" name="Shape 9"/>
          <p:cNvSpPr/>
          <p:nvPr/>
        </p:nvSpPr>
        <p:spPr>
          <a:xfrm>
            <a:off x="1194308" y="2487168"/>
            <a:ext cx="369316" cy="91"/>
          </a:xfrm>
          <a:prstGeom prst="line">
            <a:avLst/>
          </a:prstGeom>
          <a:noFill/>
          <a:ln w="15875">
            <a:solidFill>
              <a:srgbClr val="1B2733"/>
            </a:solidFill>
            <a:prstDash val="solid"/>
          </a:ln>
        </p:spPr>
      </p:sp>
      <p:sp>
        <p:nvSpPr>
          <p:cNvPr id="13" name="Text 10"/>
          <p:cNvSpPr/>
          <p:nvPr/>
        </p:nvSpPr>
        <p:spPr>
          <a:xfrm>
            <a:off x="801116" y="2197608"/>
            <a:ext cx="1155700" cy="289560"/>
          </a:xfrm>
          <a:prstGeom prst="rect">
            <a:avLst/>
          </a:prstGeom>
          <a:noFill/>
          <a:ln/>
        </p:spPr>
        <p:txBody>
          <a:bodyPr wrap="square" lIns="0" tIns="0" rIns="0" bIns="0" rtlCol="0" anchor="ctr"/>
          <a:lstStyle/>
          <a:p>
            <a:pPr algn="ctr" indent="0" marL="0">
              <a:buNone/>
            </a:pPr>
            <a:r>
              <a:rPr lang="ru-RU" sz="1900" dirty="0">
                <a:solidFill>
                  <a:srgbClr val="1B2733"/>
                </a:solidFill>
                <a:latin typeface="Times New Roman" pitchFamily="34" charset="0"/>
                <a:ea typeface="Times New Roman" pitchFamily="34" charset="-122"/>
                <a:cs typeface="Times New Roman" pitchFamily="34" charset="-120"/>
              </a:rPr>
              <a:t>67</a:t>
            </a:r>
            <a:endParaRPr lang="ru-RU" sz="1900" dirty="0"/>
          </a:p>
        </p:txBody>
      </p:sp>
      <p:sp>
        <p:nvSpPr>
          <p:cNvPr id="14" name="Text 11"/>
          <p:cNvSpPr/>
          <p:nvPr/>
        </p:nvSpPr>
        <p:spPr>
          <a:xfrm>
            <a:off x="801116" y="2501646"/>
            <a:ext cx="1155700" cy="289560"/>
          </a:xfrm>
          <a:prstGeom prst="rect">
            <a:avLst/>
          </a:prstGeom>
          <a:noFill/>
          <a:ln/>
        </p:spPr>
        <p:txBody>
          <a:bodyPr wrap="square" lIns="0" tIns="0" rIns="0" bIns="0" rtlCol="0" anchor="ctr"/>
          <a:lstStyle/>
          <a:p>
            <a:pPr algn="ctr" indent="0" marL="0">
              <a:buNone/>
            </a:pPr>
            <a:r>
              <a:rPr lang="ru-RU" sz="1900" dirty="0">
                <a:solidFill>
                  <a:srgbClr val="1B2733"/>
                </a:solidFill>
                <a:latin typeface="Times New Roman" pitchFamily="34" charset="0"/>
                <a:ea typeface="Times New Roman" pitchFamily="34" charset="-122"/>
                <a:cs typeface="Times New Roman" pitchFamily="34" charset="-120"/>
              </a:rPr>
              <a:t>29</a:t>
            </a:r>
            <a:endParaRPr lang="ru-RU" sz="1900" dirty="0"/>
          </a:p>
        </p:txBody>
      </p:sp>
      <p:sp>
        <p:nvSpPr>
          <p:cNvPr id="15" name="Text 12"/>
          <p:cNvSpPr/>
          <p:nvPr/>
        </p:nvSpPr>
        <p:spPr>
          <a:xfrm>
            <a:off x="1645920" y="2323084"/>
            <a:ext cx="436474" cy="289560"/>
          </a:xfrm>
          <a:prstGeom prst="rect">
            <a:avLst/>
          </a:prstGeom>
          <a:noFill/>
          <a:ln/>
        </p:spPr>
        <p:txBody>
          <a:bodyPr wrap="square" lIns="0" tIns="0" rIns="0" bIns="0" rtlCol="0" anchor="ctr"/>
          <a:lstStyle/>
          <a:p>
            <a:pPr algn="l" indent="0" marL="0">
              <a:buNone/>
            </a:pPr>
            <a:r>
              <a:rPr lang="ru-RU" sz="1900" dirty="0">
                <a:solidFill>
                  <a:srgbClr val="1B2733"/>
                </a:solidFill>
                <a:latin typeface="Times New Roman" pitchFamily="34" charset="0"/>
                <a:ea typeface="Times New Roman" pitchFamily="34" charset="-122"/>
                <a:cs typeface="Times New Roman" pitchFamily="34" charset="-120"/>
              </a:rPr>
              <a:t>=</a:t>
            </a:r>
            <a:endParaRPr lang="ru-RU" sz="1900" dirty="0"/>
          </a:p>
        </p:txBody>
      </p:sp>
      <p:sp>
        <p:nvSpPr>
          <p:cNvPr id="16" name="Text 13"/>
          <p:cNvSpPr/>
          <p:nvPr/>
        </p:nvSpPr>
        <p:spPr>
          <a:xfrm>
            <a:off x="1872488" y="2323084"/>
            <a:ext cx="426339" cy="289560"/>
          </a:xfrm>
          <a:prstGeom prst="rect">
            <a:avLst/>
          </a:prstGeom>
          <a:noFill/>
          <a:ln/>
        </p:spPr>
        <p:txBody>
          <a:bodyPr wrap="square" lIns="0" tIns="0" rIns="0" bIns="0" rtlCol="0" anchor="ctr"/>
          <a:lstStyle/>
          <a:p>
            <a:pPr algn="l" indent="0" marL="0">
              <a:buNone/>
            </a:pPr>
            <a:r>
              <a:rPr lang="ru-RU" sz="1900" b="1" dirty="0">
                <a:solidFill>
                  <a:srgbClr val="D9711C"/>
                </a:solidFill>
                <a:latin typeface="Times New Roman" pitchFamily="34" charset="0"/>
                <a:ea typeface="Times New Roman" pitchFamily="34" charset="-122"/>
                <a:cs typeface="Times New Roman" pitchFamily="34" charset="-120"/>
              </a:rPr>
              <a:t>2</a:t>
            </a:r>
            <a:endParaRPr lang="ru-RU" sz="1900" dirty="0"/>
          </a:p>
        </p:txBody>
      </p:sp>
      <p:sp>
        <p:nvSpPr>
          <p:cNvPr id="17" name="Text 14"/>
          <p:cNvSpPr/>
          <p:nvPr/>
        </p:nvSpPr>
        <p:spPr>
          <a:xfrm>
            <a:off x="2090611" y="2323084"/>
            <a:ext cx="436474" cy="289560"/>
          </a:xfrm>
          <a:prstGeom prst="rect">
            <a:avLst/>
          </a:prstGeom>
          <a:noFill/>
          <a:ln/>
        </p:spPr>
        <p:txBody>
          <a:bodyPr wrap="square" lIns="0" tIns="0" rIns="0" bIns="0" rtlCol="0" anchor="ctr"/>
          <a:lstStyle/>
          <a:p>
            <a:pPr algn="l" indent="0" marL="0">
              <a:buNone/>
            </a:pPr>
            <a:r>
              <a:rPr lang="ru-RU" sz="1900" dirty="0">
                <a:solidFill>
                  <a:srgbClr val="1B2733"/>
                </a:solidFill>
                <a:latin typeface="Times New Roman" pitchFamily="34" charset="0"/>
                <a:ea typeface="Times New Roman" pitchFamily="34" charset="-122"/>
                <a:cs typeface="Times New Roman" pitchFamily="34" charset="-120"/>
              </a:rPr>
              <a:t>+</a:t>
            </a:r>
            <a:endParaRPr lang="ru-RU" sz="1900" dirty="0"/>
          </a:p>
        </p:txBody>
      </p:sp>
      <p:sp>
        <p:nvSpPr>
          <p:cNvPr id="18" name="Shape 15"/>
          <p:cNvSpPr/>
          <p:nvPr/>
        </p:nvSpPr>
        <p:spPr>
          <a:xfrm>
            <a:off x="2317179" y="2487168"/>
            <a:ext cx="369316" cy="91"/>
          </a:xfrm>
          <a:prstGeom prst="line">
            <a:avLst/>
          </a:prstGeom>
          <a:noFill/>
          <a:ln w="15875">
            <a:solidFill>
              <a:srgbClr val="1B2733"/>
            </a:solidFill>
            <a:prstDash val="solid"/>
          </a:ln>
        </p:spPr>
      </p:sp>
      <p:sp>
        <p:nvSpPr>
          <p:cNvPr id="19" name="Text 16"/>
          <p:cNvSpPr/>
          <p:nvPr/>
        </p:nvSpPr>
        <p:spPr>
          <a:xfrm>
            <a:off x="1981295" y="2197608"/>
            <a:ext cx="1041083" cy="289560"/>
          </a:xfrm>
          <a:prstGeom prst="rect">
            <a:avLst/>
          </a:prstGeom>
          <a:noFill/>
          <a:ln/>
        </p:spPr>
        <p:txBody>
          <a:bodyPr wrap="square" lIns="0" tIns="0" rIns="0" bIns="0" rtlCol="0" anchor="ctr"/>
          <a:lstStyle/>
          <a:p>
            <a:pPr algn="ctr" indent="0" marL="0">
              <a:buNone/>
            </a:pPr>
            <a:r>
              <a:rPr lang="ru-RU" sz="1900" b="1" dirty="0">
                <a:solidFill>
                  <a:srgbClr val="2E7D32"/>
                </a:solidFill>
                <a:latin typeface="Times New Roman" pitchFamily="34" charset="0"/>
                <a:ea typeface="Times New Roman" pitchFamily="34" charset="-122"/>
                <a:cs typeface="Times New Roman" pitchFamily="34" charset="-120"/>
              </a:rPr>
              <a:t>9</a:t>
            </a:r>
            <a:endParaRPr lang="ru-RU" sz="1900" dirty="0"/>
          </a:p>
        </p:txBody>
      </p:sp>
      <p:sp>
        <p:nvSpPr>
          <p:cNvPr id="20" name="Text 17"/>
          <p:cNvSpPr/>
          <p:nvPr/>
        </p:nvSpPr>
        <p:spPr>
          <a:xfrm>
            <a:off x="1923987" y="2501646"/>
            <a:ext cx="1155700" cy="289560"/>
          </a:xfrm>
          <a:prstGeom prst="rect">
            <a:avLst/>
          </a:prstGeom>
          <a:noFill/>
          <a:ln/>
        </p:spPr>
        <p:txBody>
          <a:bodyPr wrap="square" lIns="0" tIns="0" rIns="0" bIns="0" rtlCol="0" anchor="ctr"/>
          <a:lstStyle/>
          <a:p>
            <a:pPr algn="ctr" indent="0" marL="0">
              <a:buNone/>
            </a:pPr>
            <a:r>
              <a:rPr lang="ru-RU" sz="1900" dirty="0">
                <a:solidFill>
                  <a:srgbClr val="1B2733"/>
                </a:solidFill>
                <a:latin typeface="Times New Roman" pitchFamily="34" charset="0"/>
                <a:ea typeface="Times New Roman" pitchFamily="34" charset="-122"/>
                <a:cs typeface="Times New Roman" pitchFamily="34" charset="-120"/>
              </a:rPr>
              <a:t>29</a:t>
            </a:r>
            <a:endParaRPr lang="ru-RU" sz="1900" dirty="0"/>
          </a:p>
        </p:txBody>
      </p:sp>
      <p:sp>
        <p:nvSpPr>
          <p:cNvPr id="21" name="Text 18"/>
          <p:cNvSpPr/>
          <p:nvPr/>
        </p:nvSpPr>
        <p:spPr>
          <a:xfrm>
            <a:off x="2777935" y="2323084"/>
            <a:ext cx="355397" cy="289560"/>
          </a:xfrm>
          <a:prstGeom prst="rect">
            <a:avLst/>
          </a:prstGeom>
          <a:noFill/>
          <a:ln/>
        </p:spPr>
        <p:txBody>
          <a:bodyPr wrap="square" lIns="0" tIns="0" rIns="0" bIns="0" rtlCol="0" anchor="ctr"/>
          <a:lstStyle/>
          <a:p>
            <a:pPr algn="l" indent="0" marL="0">
              <a:buNone/>
            </a:pPr>
            <a:r>
              <a:rPr lang="ru-RU" sz="1900" dirty="0">
                <a:solidFill>
                  <a:srgbClr val="1B2733"/>
                </a:solidFill>
                <a:latin typeface="Times New Roman" pitchFamily="34" charset="0"/>
                <a:ea typeface="Times New Roman" pitchFamily="34" charset="-122"/>
                <a:cs typeface="Times New Roman" pitchFamily="34" charset="-120"/>
              </a:rPr>
              <a:t>;</a:t>
            </a:r>
            <a:endParaRPr lang="ru-RU" sz="1900" dirty="0"/>
          </a:p>
        </p:txBody>
      </p:sp>
      <p:sp>
        <p:nvSpPr>
          <p:cNvPr id="22" name="Shape 19"/>
          <p:cNvSpPr/>
          <p:nvPr/>
        </p:nvSpPr>
        <p:spPr>
          <a:xfrm>
            <a:off x="1194308" y="3172968"/>
            <a:ext cx="369316" cy="91"/>
          </a:xfrm>
          <a:prstGeom prst="line">
            <a:avLst/>
          </a:prstGeom>
          <a:noFill/>
          <a:ln w="15875">
            <a:solidFill>
              <a:srgbClr val="1B2733"/>
            </a:solidFill>
            <a:prstDash val="solid"/>
          </a:ln>
        </p:spPr>
      </p:sp>
      <p:sp>
        <p:nvSpPr>
          <p:cNvPr id="23" name="Text 20"/>
          <p:cNvSpPr/>
          <p:nvPr/>
        </p:nvSpPr>
        <p:spPr>
          <a:xfrm>
            <a:off x="801116" y="2883408"/>
            <a:ext cx="1155700" cy="289560"/>
          </a:xfrm>
          <a:prstGeom prst="rect">
            <a:avLst/>
          </a:prstGeom>
          <a:noFill/>
          <a:ln/>
        </p:spPr>
        <p:txBody>
          <a:bodyPr wrap="square" lIns="0" tIns="0" rIns="0" bIns="0" rtlCol="0" anchor="ctr"/>
          <a:lstStyle/>
          <a:p>
            <a:pPr algn="ctr" indent="0" marL="0">
              <a:buNone/>
            </a:pPr>
            <a:r>
              <a:rPr lang="ru-RU" sz="1900" dirty="0">
                <a:solidFill>
                  <a:srgbClr val="1B2733"/>
                </a:solidFill>
                <a:latin typeface="Times New Roman" pitchFamily="34" charset="0"/>
                <a:ea typeface="Times New Roman" pitchFamily="34" charset="-122"/>
                <a:cs typeface="Times New Roman" pitchFamily="34" charset="-120"/>
              </a:rPr>
              <a:t>29</a:t>
            </a:r>
            <a:endParaRPr lang="ru-RU" sz="1900" dirty="0"/>
          </a:p>
        </p:txBody>
      </p:sp>
      <p:sp>
        <p:nvSpPr>
          <p:cNvPr id="24" name="Text 21"/>
          <p:cNvSpPr/>
          <p:nvPr/>
        </p:nvSpPr>
        <p:spPr>
          <a:xfrm>
            <a:off x="861441" y="3187446"/>
            <a:ext cx="1035050" cy="289560"/>
          </a:xfrm>
          <a:prstGeom prst="rect">
            <a:avLst/>
          </a:prstGeom>
          <a:noFill/>
          <a:ln/>
        </p:spPr>
        <p:txBody>
          <a:bodyPr wrap="square" lIns="0" tIns="0" rIns="0" bIns="0" rtlCol="0" anchor="ctr"/>
          <a:lstStyle/>
          <a:p>
            <a:pPr algn="ctr" indent="0" marL="0">
              <a:buNone/>
            </a:pPr>
            <a:r>
              <a:rPr lang="ru-RU" sz="1900" dirty="0">
                <a:solidFill>
                  <a:srgbClr val="1B2733"/>
                </a:solidFill>
                <a:latin typeface="Times New Roman" pitchFamily="34" charset="0"/>
                <a:ea typeface="Times New Roman" pitchFamily="34" charset="-122"/>
                <a:cs typeface="Times New Roman" pitchFamily="34" charset="-120"/>
              </a:rPr>
              <a:t>9</a:t>
            </a:r>
            <a:endParaRPr lang="ru-RU" sz="1900" dirty="0"/>
          </a:p>
        </p:txBody>
      </p:sp>
      <p:sp>
        <p:nvSpPr>
          <p:cNvPr id="25" name="Text 22"/>
          <p:cNvSpPr/>
          <p:nvPr/>
        </p:nvSpPr>
        <p:spPr>
          <a:xfrm>
            <a:off x="1645920" y="3008884"/>
            <a:ext cx="436474" cy="289560"/>
          </a:xfrm>
          <a:prstGeom prst="rect">
            <a:avLst/>
          </a:prstGeom>
          <a:noFill/>
          <a:ln/>
        </p:spPr>
        <p:txBody>
          <a:bodyPr wrap="square" lIns="0" tIns="0" rIns="0" bIns="0" rtlCol="0" anchor="ctr"/>
          <a:lstStyle/>
          <a:p>
            <a:pPr algn="l" indent="0" marL="0">
              <a:buNone/>
            </a:pPr>
            <a:r>
              <a:rPr lang="ru-RU" sz="1900" dirty="0">
                <a:solidFill>
                  <a:srgbClr val="1B2733"/>
                </a:solidFill>
                <a:latin typeface="Times New Roman" pitchFamily="34" charset="0"/>
                <a:ea typeface="Times New Roman" pitchFamily="34" charset="-122"/>
                <a:cs typeface="Times New Roman" pitchFamily="34" charset="-120"/>
              </a:rPr>
              <a:t>=</a:t>
            </a:r>
            <a:endParaRPr lang="ru-RU" sz="1900" dirty="0"/>
          </a:p>
        </p:txBody>
      </p:sp>
      <p:sp>
        <p:nvSpPr>
          <p:cNvPr id="26" name="Text 23"/>
          <p:cNvSpPr/>
          <p:nvPr/>
        </p:nvSpPr>
        <p:spPr>
          <a:xfrm>
            <a:off x="1872488" y="3008884"/>
            <a:ext cx="426339" cy="289560"/>
          </a:xfrm>
          <a:prstGeom prst="rect">
            <a:avLst/>
          </a:prstGeom>
          <a:noFill/>
          <a:ln/>
        </p:spPr>
        <p:txBody>
          <a:bodyPr wrap="square" lIns="0" tIns="0" rIns="0" bIns="0" rtlCol="0" anchor="ctr"/>
          <a:lstStyle/>
          <a:p>
            <a:pPr algn="l" indent="0" marL="0">
              <a:buNone/>
            </a:pPr>
            <a:r>
              <a:rPr lang="ru-RU" sz="1900" b="1" dirty="0">
                <a:solidFill>
                  <a:srgbClr val="D9711C"/>
                </a:solidFill>
                <a:latin typeface="Times New Roman" pitchFamily="34" charset="0"/>
                <a:ea typeface="Times New Roman" pitchFamily="34" charset="-122"/>
                <a:cs typeface="Times New Roman" pitchFamily="34" charset="-120"/>
              </a:rPr>
              <a:t>3</a:t>
            </a:r>
            <a:endParaRPr lang="ru-RU" sz="1900" dirty="0"/>
          </a:p>
        </p:txBody>
      </p:sp>
      <p:sp>
        <p:nvSpPr>
          <p:cNvPr id="27" name="Text 24"/>
          <p:cNvSpPr/>
          <p:nvPr/>
        </p:nvSpPr>
        <p:spPr>
          <a:xfrm>
            <a:off x="2090611" y="3008884"/>
            <a:ext cx="436474" cy="289560"/>
          </a:xfrm>
          <a:prstGeom prst="rect">
            <a:avLst/>
          </a:prstGeom>
          <a:noFill/>
          <a:ln/>
        </p:spPr>
        <p:txBody>
          <a:bodyPr wrap="square" lIns="0" tIns="0" rIns="0" bIns="0" rtlCol="0" anchor="ctr"/>
          <a:lstStyle/>
          <a:p>
            <a:pPr algn="l" indent="0" marL="0">
              <a:buNone/>
            </a:pPr>
            <a:r>
              <a:rPr lang="ru-RU" sz="1900" dirty="0">
                <a:solidFill>
                  <a:srgbClr val="1B2733"/>
                </a:solidFill>
                <a:latin typeface="Times New Roman" pitchFamily="34" charset="0"/>
                <a:ea typeface="Times New Roman" pitchFamily="34" charset="-122"/>
                <a:cs typeface="Times New Roman" pitchFamily="34" charset="-120"/>
              </a:rPr>
              <a:t>+</a:t>
            </a:r>
            <a:endParaRPr lang="ru-RU" sz="1900" dirty="0"/>
          </a:p>
        </p:txBody>
      </p:sp>
      <p:sp>
        <p:nvSpPr>
          <p:cNvPr id="28" name="Shape 25"/>
          <p:cNvSpPr/>
          <p:nvPr/>
        </p:nvSpPr>
        <p:spPr>
          <a:xfrm>
            <a:off x="2317179" y="3172968"/>
            <a:ext cx="254699" cy="91"/>
          </a:xfrm>
          <a:prstGeom prst="line">
            <a:avLst/>
          </a:prstGeom>
          <a:noFill/>
          <a:ln w="15875">
            <a:solidFill>
              <a:srgbClr val="1B2733"/>
            </a:solidFill>
            <a:prstDash val="solid"/>
          </a:ln>
        </p:spPr>
      </p:sp>
      <p:sp>
        <p:nvSpPr>
          <p:cNvPr id="29" name="Text 26"/>
          <p:cNvSpPr/>
          <p:nvPr/>
        </p:nvSpPr>
        <p:spPr>
          <a:xfrm>
            <a:off x="1923987" y="2883408"/>
            <a:ext cx="1041083" cy="289560"/>
          </a:xfrm>
          <a:prstGeom prst="rect">
            <a:avLst/>
          </a:prstGeom>
          <a:noFill/>
          <a:ln/>
        </p:spPr>
        <p:txBody>
          <a:bodyPr wrap="square" lIns="0" tIns="0" rIns="0" bIns="0" rtlCol="0" anchor="ctr"/>
          <a:lstStyle/>
          <a:p>
            <a:pPr algn="ctr" indent="0" marL="0">
              <a:buNone/>
            </a:pPr>
            <a:r>
              <a:rPr lang="ru-RU" sz="1900" b="1" dirty="0">
                <a:solidFill>
                  <a:srgbClr val="2E7D32"/>
                </a:solidFill>
                <a:latin typeface="Times New Roman" pitchFamily="34" charset="0"/>
                <a:ea typeface="Times New Roman" pitchFamily="34" charset="-122"/>
                <a:cs typeface="Times New Roman" pitchFamily="34" charset="-120"/>
              </a:rPr>
              <a:t>2</a:t>
            </a:r>
            <a:endParaRPr lang="ru-RU" sz="1900" dirty="0"/>
          </a:p>
        </p:txBody>
      </p:sp>
      <p:sp>
        <p:nvSpPr>
          <p:cNvPr id="30" name="Text 27"/>
          <p:cNvSpPr/>
          <p:nvPr/>
        </p:nvSpPr>
        <p:spPr>
          <a:xfrm>
            <a:off x="1927003" y="3187446"/>
            <a:ext cx="1035050" cy="289560"/>
          </a:xfrm>
          <a:prstGeom prst="rect">
            <a:avLst/>
          </a:prstGeom>
          <a:noFill/>
          <a:ln/>
        </p:spPr>
        <p:txBody>
          <a:bodyPr wrap="square" lIns="0" tIns="0" rIns="0" bIns="0" rtlCol="0" anchor="ctr"/>
          <a:lstStyle/>
          <a:p>
            <a:pPr algn="ctr" indent="0" marL="0">
              <a:buNone/>
            </a:pPr>
            <a:r>
              <a:rPr lang="ru-RU" sz="1900" dirty="0">
                <a:solidFill>
                  <a:srgbClr val="1B2733"/>
                </a:solidFill>
                <a:latin typeface="Times New Roman" pitchFamily="34" charset="0"/>
                <a:ea typeface="Times New Roman" pitchFamily="34" charset="-122"/>
                <a:cs typeface="Times New Roman" pitchFamily="34" charset="-120"/>
              </a:rPr>
              <a:t>9</a:t>
            </a:r>
            <a:endParaRPr lang="ru-RU" sz="1900" dirty="0"/>
          </a:p>
        </p:txBody>
      </p:sp>
      <p:sp>
        <p:nvSpPr>
          <p:cNvPr id="31" name="Text 28"/>
          <p:cNvSpPr/>
          <p:nvPr/>
        </p:nvSpPr>
        <p:spPr>
          <a:xfrm>
            <a:off x="2663317" y="3008884"/>
            <a:ext cx="355397" cy="289560"/>
          </a:xfrm>
          <a:prstGeom prst="rect">
            <a:avLst/>
          </a:prstGeom>
          <a:noFill/>
          <a:ln/>
        </p:spPr>
        <p:txBody>
          <a:bodyPr wrap="square" lIns="0" tIns="0" rIns="0" bIns="0" rtlCol="0" anchor="ctr"/>
          <a:lstStyle/>
          <a:p>
            <a:pPr algn="l" indent="0" marL="0">
              <a:buNone/>
            </a:pPr>
            <a:r>
              <a:rPr lang="ru-RU" sz="1900" dirty="0">
                <a:solidFill>
                  <a:srgbClr val="1B2733"/>
                </a:solidFill>
                <a:latin typeface="Times New Roman" pitchFamily="34" charset="0"/>
                <a:ea typeface="Times New Roman" pitchFamily="34" charset="-122"/>
                <a:cs typeface="Times New Roman" pitchFamily="34" charset="-120"/>
              </a:rPr>
              <a:t>;</a:t>
            </a:r>
            <a:endParaRPr lang="ru-RU" sz="1900" dirty="0"/>
          </a:p>
        </p:txBody>
      </p:sp>
      <p:sp>
        <p:nvSpPr>
          <p:cNvPr id="32" name="Shape 29"/>
          <p:cNvSpPr/>
          <p:nvPr/>
        </p:nvSpPr>
        <p:spPr>
          <a:xfrm>
            <a:off x="1314958" y="3858768"/>
            <a:ext cx="248666" cy="91"/>
          </a:xfrm>
          <a:prstGeom prst="line">
            <a:avLst/>
          </a:prstGeom>
          <a:noFill/>
          <a:ln w="15875">
            <a:solidFill>
              <a:srgbClr val="1B2733"/>
            </a:solidFill>
            <a:prstDash val="solid"/>
          </a:ln>
        </p:spPr>
      </p:sp>
      <p:sp>
        <p:nvSpPr>
          <p:cNvPr id="33" name="Text 30"/>
          <p:cNvSpPr/>
          <p:nvPr/>
        </p:nvSpPr>
        <p:spPr>
          <a:xfrm>
            <a:off x="921766" y="3569208"/>
            <a:ext cx="1035050" cy="289560"/>
          </a:xfrm>
          <a:prstGeom prst="rect">
            <a:avLst/>
          </a:prstGeom>
          <a:noFill/>
          <a:ln/>
        </p:spPr>
        <p:txBody>
          <a:bodyPr wrap="square" lIns="0" tIns="0" rIns="0" bIns="0" rtlCol="0" anchor="ctr"/>
          <a:lstStyle/>
          <a:p>
            <a:pPr algn="ctr" indent="0" marL="0">
              <a:buNone/>
            </a:pPr>
            <a:r>
              <a:rPr lang="ru-RU" sz="1900" dirty="0">
                <a:solidFill>
                  <a:srgbClr val="1B2733"/>
                </a:solidFill>
                <a:latin typeface="Times New Roman" pitchFamily="34" charset="0"/>
                <a:ea typeface="Times New Roman" pitchFamily="34" charset="-122"/>
                <a:cs typeface="Times New Roman" pitchFamily="34" charset="-120"/>
              </a:rPr>
              <a:t>9</a:t>
            </a:r>
            <a:endParaRPr lang="ru-RU" sz="1900" dirty="0"/>
          </a:p>
        </p:txBody>
      </p:sp>
      <p:sp>
        <p:nvSpPr>
          <p:cNvPr id="34" name="Text 31"/>
          <p:cNvSpPr/>
          <p:nvPr/>
        </p:nvSpPr>
        <p:spPr>
          <a:xfrm>
            <a:off x="921766" y="3873246"/>
            <a:ext cx="1035050" cy="289560"/>
          </a:xfrm>
          <a:prstGeom prst="rect">
            <a:avLst/>
          </a:prstGeom>
          <a:noFill/>
          <a:ln/>
        </p:spPr>
        <p:txBody>
          <a:bodyPr wrap="square" lIns="0" tIns="0" rIns="0" bIns="0" rtlCol="0" anchor="ctr"/>
          <a:lstStyle/>
          <a:p>
            <a:pPr algn="ctr" indent="0" marL="0">
              <a:buNone/>
            </a:pPr>
            <a:r>
              <a:rPr lang="ru-RU" sz="1900" dirty="0">
                <a:solidFill>
                  <a:srgbClr val="1B2733"/>
                </a:solidFill>
                <a:latin typeface="Times New Roman" pitchFamily="34" charset="0"/>
                <a:ea typeface="Times New Roman" pitchFamily="34" charset="-122"/>
                <a:cs typeface="Times New Roman" pitchFamily="34" charset="-120"/>
              </a:rPr>
              <a:t>2</a:t>
            </a:r>
            <a:endParaRPr lang="ru-RU" sz="1900" dirty="0"/>
          </a:p>
        </p:txBody>
      </p:sp>
      <p:sp>
        <p:nvSpPr>
          <p:cNvPr id="35" name="Text 32"/>
          <p:cNvSpPr/>
          <p:nvPr/>
        </p:nvSpPr>
        <p:spPr>
          <a:xfrm>
            <a:off x="1645920" y="3694684"/>
            <a:ext cx="436474" cy="289560"/>
          </a:xfrm>
          <a:prstGeom prst="rect">
            <a:avLst/>
          </a:prstGeom>
          <a:noFill/>
          <a:ln/>
        </p:spPr>
        <p:txBody>
          <a:bodyPr wrap="square" lIns="0" tIns="0" rIns="0" bIns="0" rtlCol="0" anchor="ctr"/>
          <a:lstStyle/>
          <a:p>
            <a:pPr algn="l" indent="0" marL="0">
              <a:buNone/>
            </a:pPr>
            <a:r>
              <a:rPr lang="ru-RU" sz="1900" dirty="0">
                <a:solidFill>
                  <a:srgbClr val="1B2733"/>
                </a:solidFill>
                <a:latin typeface="Times New Roman" pitchFamily="34" charset="0"/>
                <a:ea typeface="Times New Roman" pitchFamily="34" charset="-122"/>
                <a:cs typeface="Times New Roman" pitchFamily="34" charset="-120"/>
              </a:rPr>
              <a:t>=</a:t>
            </a:r>
            <a:endParaRPr lang="ru-RU" sz="1900" dirty="0"/>
          </a:p>
        </p:txBody>
      </p:sp>
      <p:sp>
        <p:nvSpPr>
          <p:cNvPr id="36" name="Text 33"/>
          <p:cNvSpPr/>
          <p:nvPr/>
        </p:nvSpPr>
        <p:spPr>
          <a:xfrm>
            <a:off x="1872488" y="3694684"/>
            <a:ext cx="426339" cy="289560"/>
          </a:xfrm>
          <a:prstGeom prst="rect">
            <a:avLst/>
          </a:prstGeom>
          <a:noFill/>
          <a:ln/>
        </p:spPr>
        <p:txBody>
          <a:bodyPr wrap="square" lIns="0" tIns="0" rIns="0" bIns="0" rtlCol="0" anchor="ctr"/>
          <a:lstStyle/>
          <a:p>
            <a:pPr algn="l" indent="0" marL="0">
              <a:buNone/>
            </a:pPr>
            <a:r>
              <a:rPr lang="ru-RU" sz="1900" b="1" dirty="0">
                <a:solidFill>
                  <a:srgbClr val="D9711C"/>
                </a:solidFill>
                <a:latin typeface="Times New Roman" pitchFamily="34" charset="0"/>
                <a:ea typeface="Times New Roman" pitchFamily="34" charset="-122"/>
                <a:cs typeface="Times New Roman" pitchFamily="34" charset="-120"/>
              </a:rPr>
              <a:t>4</a:t>
            </a:r>
            <a:endParaRPr lang="ru-RU" sz="1900" dirty="0"/>
          </a:p>
        </p:txBody>
      </p:sp>
      <p:sp>
        <p:nvSpPr>
          <p:cNvPr id="37" name="Text 34"/>
          <p:cNvSpPr/>
          <p:nvPr/>
        </p:nvSpPr>
        <p:spPr>
          <a:xfrm>
            <a:off x="2090611" y="3694684"/>
            <a:ext cx="436474" cy="289560"/>
          </a:xfrm>
          <a:prstGeom prst="rect">
            <a:avLst/>
          </a:prstGeom>
          <a:noFill/>
          <a:ln/>
        </p:spPr>
        <p:txBody>
          <a:bodyPr wrap="square" lIns="0" tIns="0" rIns="0" bIns="0" rtlCol="0" anchor="ctr"/>
          <a:lstStyle/>
          <a:p>
            <a:pPr algn="l" indent="0" marL="0">
              <a:buNone/>
            </a:pPr>
            <a:r>
              <a:rPr lang="ru-RU" sz="1900" dirty="0">
                <a:solidFill>
                  <a:srgbClr val="1B2733"/>
                </a:solidFill>
                <a:latin typeface="Times New Roman" pitchFamily="34" charset="0"/>
                <a:ea typeface="Times New Roman" pitchFamily="34" charset="-122"/>
                <a:cs typeface="Times New Roman" pitchFamily="34" charset="-120"/>
              </a:rPr>
              <a:t>+</a:t>
            </a:r>
            <a:endParaRPr lang="ru-RU" sz="1900" dirty="0"/>
          </a:p>
        </p:txBody>
      </p:sp>
      <p:sp>
        <p:nvSpPr>
          <p:cNvPr id="38" name="Shape 35"/>
          <p:cNvSpPr/>
          <p:nvPr/>
        </p:nvSpPr>
        <p:spPr>
          <a:xfrm>
            <a:off x="2317179" y="3858768"/>
            <a:ext cx="254699" cy="91"/>
          </a:xfrm>
          <a:prstGeom prst="line">
            <a:avLst/>
          </a:prstGeom>
          <a:noFill/>
          <a:ln w="15875">
            <a:solidFill>
              <a:srgbClr val="1B2733"/>
            </a:solidFill>
            <a:prstDash val="solid"/>
          </a:ln>
        </p:spPr>
      </p:sp>
      <p:sp>
        <p:nvSpPr>
          <p:cNvPr id="39" name="Text 36"/>
          <p:cNvSpPr/>
          <p:nvPr/>
        </p:nvSpPr>
        <p:spPr>
          <a:xfrm>
            <a:off x="1923987" y="3569208"/>
            <a:ext cx="1041083" cy="289560"/>
          </a:xfrm>
          <a:prstGeom prst="rect">
            <a:avLst/>
          </a:prstGeom>
          <a:noFill/>
          <a:ln/>
        </p:spPr>
        <p:txBody>
          <a:bodyPr wrap="square" lIns="0" tIns="0" rIns="0" bIns="0" rtlCol="0" anchor="ctr"/>
          <a:lstStyle/>
          <a:p>
            <a:pPr algn="ctr" indent="0" marL="0">
              <a:buNone/>
            </a:pPr>
            <a:r>
              <a:rPr lang="ru-RU" sz="1900" b="1" dirty="0">
                <a:solidFill>
                  <a:srgbClr val="2E7D32"/>
                </a:solidFill>
                <a:latin typeface="Times New Roman" pitchFamily="34" charset="0"/>
                <a:ea typeface="Times New Roman" pitchFamily="34" charset="-122"/>
                <a:cs typeface="Times New Roman" pitchFamily="34" charset="-120"/>
              </a:rPr>
              <a:t>1</a:t>
            </a:r>
            <a:endParaRPr lang="ru-RU" sz="1900" dirty="0"/>
          </a:p>
        </p:txBody>
      </p:sp>
      <p:sp>
        <p:nvSpPr>
          <p:cNvPr id="40" name="Text 37"/>
          <p:cNvSpPr/>
          <p:nvPr/>
        </p:nvSpPr>
        <p:spPr>
          <a:xfrm>
            <a:off x="1927003" y="3873246"/>
            <a:ext cx="1035050" cy="289560"/>
          </a:xfrm>
          <a:prstGeom prst="rect">
            <a:avLst/>
          </a:prstGeom>
          <a:noFill/>
          <a:ln/>
        </p:spPr>
        <p:txBody>
          <a:bodyPr wrap="square" lIns="0" tIns="0" rIns="0" bIns="0" rtlCol="0" anchor="ctr"/>
          <a:lstStyle/>
          <a:p>
            <a:pPr algn="ctr" indent="0" marL="0">
              <a:buNone/>
            </a:pPr>
            <a:r>
              <a:rPr lang="ru-RU" sz="1900" dirty="0">
                <a:solidFill>
                  <a:srgbClr val="1B2733"/>
                </a:solidFill>
                <a:latin typeface="Times New Roman" pitchFamily="34" charset="0"/>
                <a:ea typeface="Times New Roman" pitchFamily="34" charset="-122"/>
                <a:cs typeface="Times New Roman" pitchFamily="34" charset="-120"/>
              </a:rPr>
              <a:t>2</a:t>
            </a:r>
            <a:endParaRPr lang="ru-RU" sz="1900" dirty="0"/>
          </a:p>
        </p:txBody>
      </p:sp>
      <p:sp>
        <p:nvSpPr>
          <p:cNvPr id="41" name="Text 38"/>
          <p:cNvSpPr/>
          <p:nvPr/>
        </p:nvSpPr>
        <p:spPr>
          <a:xfrm>
            <a:off x="2663317" y="3694684"/>
            <a:ext cx="346710" cy="289560"/>
          </a:xfrm>
          <a:prstGeom prst="rect">
            <a:avLst/>
          </a:prstGeom>
          <a:noFill/>
          <a:ln/>
        </p:spPr>
        <p:txBody>
          <a:bodyPr wrap="square" lIns="0" tIns="0" rIns="0" bIns="0" rtlCol="0" anchor="ctr"/>
          <a:lstStyle/>
          <a:p>
            <a:pPr algn="l" indent="0" marL="0">
              <a:buNone/>
            </a:pPr>
            <a:r>
              <a:rPr lang="ru-RU" sz="1900" dirty="0">
                <a:solidFill>
                  <a:srgbClr val="1B2733"/>
                </a:solidFill>
                <a:latin typeface="Times New Roman" pitchFamily="34" charset="0"/>
                <a:ea typeface="Times New Roman" pitchFamily="34" charset="-122"/>
                <a:cs typeface="Times New Roman" pitchFamily="34" charset="-120"/>
              </a:rPr>
              <a:t>.</a:t>
            </a:r>
            <a:endParaRPr lang="ru-RU" sz="1900" dirty="0"/>
          </a:p>
        </p:txBody>
      </p:sp>
      <p:sp>
        <p:nvSpPr>
          <p:cNvPr id="42" name="Text 39"/>
          <p:cNvSpPr/>
          <p:nvPr/>
        </p:nvSpPr>
        <p:spPr>
          <a:xfrm>
            <a:off x="4614164" y="2323084"/>
            <a:ext cx="563880" cy="289560"/>
          </a:xfrm>
          <a:prstGeom prst="rect">
            <a:avLst/>
          </a:prstGeom>
          <a:noFill/>
          <a:ln/>
        </p:spPr>
        <p:txBody>
          <a:bodyPr wrap="square" lIns="0" tIns="0" rIns="0" bIns="0" rtlCol="0" anchor="ctr"/>
          <a:lstStyle/>
          <a:p>
            <a:pPr algn="l" indent="0" marL="0">
              <a:buNone/>
            </a:pPr>
            <a:r>
              <a:rPr lang="ru-RU" sz="1900" dirty="0">
                <a:solidFill>
                  <a:srgbClr val="1B2733"/>
                </a:solidFill>
                <a:latin typeface="Times New Roman" pitchFamily="34" charset="0"/>
                <a:ea typeface="Times New Roman" pitchFamily="34" charset="-122"/>
                <a:cs typeface="Times New Roman" pitchFamily="34" charset="-120"/>
              </a:rPr>
              <a:t>67</a:t>
            </a:r>
            <a:endParaRPr lang="ru-RU" sz="1900" dirty="0"/>
          </a:p>
        </p:txBody>
      </p:sp>
      <p:sp>
        <p:nvSpPr>
          <p:cNvPr id="43" name="Text 40"/>
          <p:cNvSpPr/>
          <p:nvPr/>
        </p:nvSpPr>
        <p:spPr>
          <a:xfrm>
            <a:off x="4937760" y="2323084"/>
            <a:ext cx="436474" cy="289560"/>
          </a:xfrm>
          <a:prstGeom prst="rect">
            <a:avLst/>
          </a:prstGeom>
          <a:noFill/>
          <a:ln/>
        </p:spPr>
        <p:txBody>
          <a:bodyPr wrap="square" lIns="0" tIns="0" rIns="0" bIns="0" rtlCol="0" anchor="ctr"/>
          <a:lstStyle/>
          <a:p>
            <a:pPr algn="l" indent="0" marL="0">
              <a:buNone/>
            </a:pPr>
            <a:r>
              <a:rPr lang="ru-RU" sz="1900" dirty="0">
                <a:solidFill>
                  <a:srgbClr val="1B2733"/>
                </a:solidFill>
                <a:latin typeface="Times New Roman" pitchFamily="34" charset="0"/>
                <a:ea typeface="Times New Roman" pitchFamily="34" charset="-122"/>
                <a:cs typeface="Times New Roman" pitchFamily="34" charset="-120"/>
              </a:rPr>
              <a:t>=</a:t>
            </a:r>
            <a:endParaRPr lang="ru-RU" sz="1900" dirty="0"/>
          </a:p>
        </p:txBody>
      </p:sp>
      <p:sp>
        <p:nvSpPr>
          <p:cNvPr id="44" name="Text 41"/>
          <p:cNvSpPr/>
          <p:nvPr/>
        </p:nvSpPr>
        <p:spPr>
          <a:xfrm>
            <a:off x="5164328" y="2323084"/>
            <a:ext cx="426339" cy="289560"/>
          </a:xfrm>
          <a:prstGeom prst="rect">
            <a:avLst/>
          </a:prstGeom>
          <a:noFill/>
          <a:ln/>
        </p:spPr>
        <p:txBody>
          <a:bodyPr wrap="square" lIns="0" tIns="0" rIns="0" bIns="0" rtlCol="0" anchor="ctr"/>
          <a:lstStyle/>
          <a:p>
            <a:pPr algn="l" indent="0" marL="0">
              <a:buNone/>
            </a:pPr>
            <a:r>
              <a:rPr lang="ru-RU" sz="1900" b="1" dirty="0">
                <a:solidFill>
                  <a:srgbClr val="D9711C"/>
                </a:solidFill>
                <a:latin typeface="Times New Roman" pitchFamily="34" charset="0"/>
                <a:ea typeface="Times New Roman" pitchFamily="34" charset="-122"/>
                <a:cs typeface="Times New Roman" pitchFamily="34" charset="-120"/>
              </a:rPr>
              <a:t>2</a:t>
            </a:r>
            <a:endParaRPr lang="ru-RU" sz="1900" dirty="0"/>
          </a:p>
        </p:txBody>
      </p:sp>
      <p:sp>
        <p:nvSpPr>
          <p:cNvPr id="45" name="Text 42"/>
          <p:cNvSpPr/>
          <p:nvPr/>
        </p:nvSpPr>
        <p:spPr>
          <a:xfrm>
            <a:off x="5382450" y="2323084"/>
            <a:ext cx="943204" cy="289560"/>
          </a:xfrm>
          <a:prstGeom prst="rect">
            <a:avLst/>
          </a:prstGeom>
          <a:noFill/>
          <a:ln/>
        </p:spPr>
        <p:txBody>
          <a:bodyPr wrap="square" lIns="0" tIns="0" rIns="0" bIns="0" rtlCol="0" anchor="ctr"/>
          <a:lstStyle/>
          <a:p>
            <a:pPr algn="l" indent="0" marL="0">
              <a:buNone/>
            </a:pPr>
            <a:r>
              <a:rPr lang="ru-RU" sz="1900" dirty="0">
                <a:solidFill>
                  <a:srgbClr val="1B2733"/>
                </a:solidFill>
                <a:latin typeface="Times New Roman" pitchFamily="34" charset="0"/>
                <a:ea typeface="Times New Roman" pitchFamily="34" charset="-122"/>
                <a:cs typeface="Times New Roman" pitchFamily="34" charset="-120"/>
              </a:rPr>
              <a:t>· 29 +</a:t>
            </a:r>
            <a:endParaRPr lang="ru-RU" sz="1900" dirty="0"/>
          </a:p>
        </p:txBody>
      </p:sp>
      <p:sp>
        <p:nvSpPr>
          <p:cNvPr id="46" name="Text 43"/>
          <p:cNvSpPr/>
          <p:nvPr/>
        </p:nvSpPr>
        <p:spPr>
          <a:xfrm>
            <a:off x="6031293" y="2323084"/>
            <a:ext cx="426339" cy="289560"/>
          </a:xfrm>
          <a:prstGeom prst="rect">
            <a:avLst/>
          </a:prstGeom>
          <a:noFill/>
          <a:ln/>
        </p:spPr>
        <p:txBody>
          <a:bodyPr wrap="square" lIns="0" tIns="0" rIns="0" bIns="0" rtlCol="0" anchor="ctr"/>
          <a:lstStyle/>
          <a:p>
            <a:pPr algn="l" indent="0" marL="0">
              <a:buNone/>
            </a:pPr>
            <a:r>
              <a:rPr lang="ru-RU" sz="1900" b="1" dirty="0">
                <a:solidFill>
                  <a:srgbClr val="2E7D32"/>
                </a:solidFill>
                <a:latin typeface="Times New Roman" pitchFamily="34" charset="0"/>
                <a:ea typeface="Times New Roman" pitchFamily="34" charset="-122"/>
                <a:cs typeface="Times New Roman" pitchFamily="34" charset="-120"/>
              </a:rPr>
              <a:t>9</a:t>
            </a:r>
            <a:endParaRPr lang="ru-RU" sz="1900" dirty="0"/>
          </a:p>
        </p:txBody>
      </p:sp>
      <p:sp>
        <p:nvSpPr>
          <p:cNvPr id="47" name="Text 44"/>
          <p:cNvSpPr/>
          <p:nvPr/>
        </p:nvSpPr>
        <p:spPr>
          <a:xfrm>
            <a:off x="4614164" y="3008884"/>
            <a:ext cx="563880" cy="289560"/>
          </a:xfrm>
          <a:prstGeom prst="rect">
            <a:avLst/>
          </a:prstGeom>
          <a:noFill/>
          <a:ln/>
        </p:spPr>
        <p:txBody>
          <a:bodyPr wrap="square" lIns="0" tIns="0" rIns="0" bIns="0" rtlCol="0" anchor="ctr"/>
          <a:lstStyle/>
          <a:p>
            <a:pPr algn="l" indent="0" marL="0">
              <a:buNone/>
            </a:pPr>
            <a:r>
              <a:rPr lang="ru-RU" sz="1900" dirty="0">
                <a:solidFill>
                  <a:srgbClr val="1B2733"/>
                </a:solidFill>
                <a:latin typeface="Times New Roman" pitchFamily="34" charset="0"/>
                <a:ea typeface="Times New Roman" pitchFamily="34" charset="-122"/>
                <a:cs typeface="Times New Roman" pitchFamily="34" charset="-120"/>
              </a:rPr>
              <a:t>29</a:t>
            </a:r>
            <a:endParaRPr lang="ru-RU" sz="1900" dirty="0"/>
          </a:p>
        </p:txBody>
      </p:sp>
      <p:sp>
        <p:nvSpPr>
          <p:cNvPr id="48" name="Text 45"/>
          <p:cNvSpPr/>
          <p:nvPr/>
        </p:nvSpPr>
        <p:spPr>
          <a:xfrm>
            <a:off x="4937760" y="3008884"/>
            <a:ext cx="436474" cy="289560"/>
          </a:xfrm>
          <a:prstGeom prst="rect">
            <a:avLst/>
          </a:prstGeom>
          <a:noFill/>
          <a:ln/>
        </p:spPr>
        <p:txBody>
          <a:bodyPr wrap="square" lIns="0" tIns="0" rIns="0" bIns="0" rtlCol="0" anchor="ctr"/>
          <a:lstStyle/>
          <a:p>
            <a:pPr algn="l" indent="0" marL="0">
              <a:buNone/>
            </a:pPr>
            <a:r>
              <a:rPr lang="ru-RU" sz="1900" dirty="0">
                <a:solidFill>
                  <a:srgbClr val="1B2733"/>
                </a:solidFill>
                <a:latin typeface="Times New Roman" pitchFamily="34" charset="0"/>
                <a:ea typeface="Times New Roman" pitchFamily="34" charset="-122"/>
                <a:cs typeface="Times New Roman" pitchFamily="34" charset="-120"/>
              </a:rPr>
              <a:t>=</a:t>
            </a:r>
            <a:endParaRPr lang="ru-RU" sz="1900" dirty="0"/>
          </a:p>
        </p:txBody>
      </p:sp>
      <p:sp>
        <p:nvSpPr>
          <p:cNvPr id="49" name="Text 46"/>
          <p:cNvSpPr/>
          <p:nvPr/>
        </p:nvSpPr>
        <p:spPr>
          <a:xfrm>
            <a:off x="5164328" y="3008884"/>
            <a:ext cx="426339" cy="289560"/>
          </a:xfrm>
          <a:prstGeom prst="rect">
            <a:avLst/>
          </a:prstGeom>
          <a:noFill/>
          <a:ln/>
        </p:spPr>
        <p:txBody>
          <a:bodyPr wrap="square" lIns="0" tIns="0" rIns="0" bIns="0" rtlCol="0" anchor="ctr"/>
          <a:lstStyle/>
          <a:p>
            <a:pPr algn="l" indent="0" marL="0">
              <a:buNone/>
            </a:pPr>
            <a:r>
              <a:rPr lang="ru-RU" sz="1900" b="1" dirty="0">
                <a:solidFill>
                  <a:srgbClr val="D9711C"/>
                </a:solidFill>
                <a:latin typeface="Times New Roman" pitchFamily="34" charset="0"/>
                <a:ea typeface="Times New Roman" pitchFamily="34" charset="-122"/>
                <a:cs typeface="Times New Roman" pitchFamily="34" charset="-120"/>
              </a:rPr>
              <a:t>3</a:t>
            </a:r>
            <a:endParaRPr lang="ru-RU" sz="1900" dirty="0"/>
          </a:p>
        </p:txBody>
      </p:sp>
      <p:sp>
        <p:nvSpPr>
          <p:cNvPr id="50" name="Text 47"/>
          <p:cNvSpPr/>
          <p:nvPr/>
        </p:nvSpPr>
        <p:spPr>
          <a:xfrm>
            <a:off x="5382450" y="3008884"/>
            <a:ext cx="798424" cy="289560"/>
          </a:xfrm>
          <a:prstGeom prst="rect">
            <a:avLst/>
          </a:prstGeom>
          <a:noFill/>
          <a:ln/>
        </p:spPr>
        <p:txBody>
          <a:bodyPr wrap="square" lIns="0" tIns="0" rIns="0" bIns="0" rtlCol="0" anchor="ctr"/>
          <a:lstStyle/>
          <a:p>
            <a:pPr algn="l" indent="0" marL="0">
              <a:buNone/>
            </a:pPr>
            <a:r>
              <a:rPr lang="ru-RU" sz="1900" dirty="0">
                <a:solidFill>
                  <a:srgbClr val="1B2733"/>
                </a:solidFill>
                <a:latin typeface="Times New Roman" pitchFamily="34" charset="0"/>
                <a:ea typeface="Times New Roman" pitchFamily="34" charset="-122"/>
                <a:cs typeface="Times New Roman" pitchFamily="34" charset="-120"/>
              </a:rPr>
              <a:t>· 9 +</a:t>
            </a:r>
            <a:endParaRPr lang="ru-RU" sz="1900" dirty="0"/>
          </a:p>
        </p:txBody>
      </p:sp>
      <p:sp>
        <p:nvSpPr>
          <p:cNvPr id="51" name="Text 48"/>
          <p:cNvSpPr/>
          <p:nvPr/>
        </p:nvSpPr>
        <p:spPr>
          <a:xfrm>
            <a:off x="5910643" y="3008884"/>
            <a:ext cx="426339" cy="289560"/>
          </a:xfrm>
          <a:prstGeom prst="rect">
            <a:avLst/>
          </a:prstGeom>
          <a:noFill/>
          <a:ln/>
        </p:spPr>
        <p:txBody>
          <a:bodyPr wrap="square" lIns="0" tIns="0" rIns="0" bIns="0" rtlCol="0" anchor="ctr"/>
          <a:lstStyle/>
          <a:p>
            <a:pPr algn="l" indent="0" marL="0">
              <a:buNone/>
            </a:pPr>
            <a:r>
              <a:rPr lang="ru-RU" sz="1900" b="1" dirty="0">
                <a:solidFill>
                  <a:srgbClr val="2E7D32"/>
                </a:solidFill>
                <a:latin typeface="Times New Roman" pitchFamily="34" charset="0"/>
                <a:ea typeface="Times New Roman" pitchFamily="34" charset="-122"/>
                <a:cs typeface="Times New Roman" pitchFamily="34" charset="-120"/>
              </a:rPr>
              <a:t>2</a:t>
            </a:r>
            <a:endParaRPr lang="ru-RU" sz="1900" dirty="0"/>
          </a:p>
        </p:txBody>
      </p:sp>
      <p:sp>
        <p:nvSpPr>
          <p:cNvPr id="52" name="Text 49"/>
          <p:cNvSpPr/>
          <p:nvPr/>
        </p:nvSpPr>
        <p:spPr>
          <a:xfrm>
            <a:off x="4734814" y="3694684"/>
            <a:ext cx="419100" cy="289560"/>
          </a:xfrm>
          <a:prstGeom prst="rect">
            <a:avLst/>
          </a:prstGeom>
          <a:noFill/>
          <a:ln/>
        </p:spPr>
        <p:txBody>
          <a:bodyPr wrap="square" lIns="0" tIns="0" rIns="0" bIns="0" rtlCol="0" anchor="ctr"/>
          <a:lstStyle/>
          <a:p>
            <a:pPr algn="l" indent="0" marL="0">
              <a:buNone/>
            </a:pPr>
            <a:r>
              <a:rPr lang="ru-RU" sz="1900" dirty="0">
                <a:solidFill>
                  <a:srgbClr val="1B2733"/>
                </a:solidFill>
                <a:latin typeface="Times New Roman" pitchFamily="34" charset="0"/>
                <a:ea typeface="Times New Roman" pitchFamily="34" charset="-122"/>
                <a:cs typeface="Times New Roman" pitchFamily="34" charset="-120"/>
              </a:rPr>
              <a:t>9</a:t>
            </a:r>
            <a:endParaRPr lang="ru-RU" sz="1900" dirty="0"/>
          </a:p>
        </p:txBody>
      </p:sp>
      <p:sp>
        <p:nvSpPr>
          <p:cNvPr id="53" name="Text 50"/>
          <p:cNvSpPr/>
          <p:nvPr/>
        </p:nvSpPr>
        <p:spPr>
          <a:xfrm>
            <a:off x="4937760" y="3694684"/>
            <a:ext cx="436474" cy="289560"/>
          </a:xfrm>
          <a:prstGeom prst="rect">
            <a:avLst/>
          </a:prstGeom>
          <a:noFill/>
          <a:ln/>
        </p:spPr>
        <p:txBody>
          <a:bodyPr wrap="square" lIns="0" tIns="0" rIns="0" bIns="0" rtlCol="0" anchor="ctr"/>
          <a:lstStyle/>
          <a:p>
            <a:pPr algn="l" indent="0" marL="0">
              <a:buNone/>
            </a:pPr>
            <a:r>
              <a:rPr lang="ru-RU" sz="1900" dirty="0">
                <a:solidFill>
                  <a:srgbClr val="1B2733"/>
                </a:solidFill>
                <a:latin typeface="Times New Roman" pitchFamily="34" charset="0"/>
                <a:ea typeface="Times New Roman" pitchFamily="34" charset="-122"/>
                <a:cs typeface="Times New Roman" pitchFamily="34" charset="-120"/>
              </a:rPr>
              <a:t>=</a:t>
            </a:r>
            <a:endParaRPr lang="ru-RU" sz="1900" dirty="0"/>
          </a:p>
        </p:txBody>
      </p:sp>
      <p:sp>
        <p:nvSpPr>
          <p:cNvPr id="54" name="Text 51"/>
          <p:cNvSpPr/>
          <p:nvPr/>
        </p:nvSpPr>
        <p:spPr>
          <a:xfrm>
            <a:off x="5164328" y="3694684"/>
            <a:ext cx="426339" cy="289560"/>
          </a:xfrm>
          <a:prstGeom prst="rect">
            <a:avLst/>
          </a:prstGeom>
          <a:noFill/>
          <a:ln/>
        </p:spPr>
        <p:txBody>
          <a:bodyPr wrap="square" lIns="0" tIns="0" rIns="0" bIns="0" rtlCol="0" anchor="ctr"/>
          <a:lstStyle/>
          <a:p>
            <a:pPr algn="l" indent="0" marL="0">
              <a:buNone/>
            </a:pPr>
            <a:r>
              <a:rPr lang="ru-RU" sz="1900" b="1" dirty="0">
                <a:solidFill>
                  <a:srgbClr val="D9711C"/>
                </a:solidFill>
                <a:latin typeface="Times New Roman" pitchFamily="34" charset="0"/>
                <a:ea typeface="Times New Roman" pitchFamily="34" charset="-122"/>
                <a:cs typeface="Times New Roman" pitchFamily="34" charset="-120"/>
              </a:rPr>
              <a:t>4</a:t>
            </a:r>
            <a:endParaRPr lang="ru-RU" sz="1900" dirty="0"/>
          </a:p>
        </p:txBody>
      </p:sp>
      <p:sp>
        <p:nvSpPr>
          <p:cNvPr id="55" name="Text 52"/>
          <p:cNvSpPr/>
          <p:nvPr/>
        </p:nvSpPr>
        <p:spPr>
          <a:xfrm>
            <a:off x="5382450" y="3694684"/>
            <a:ext cx="798424" cy="289560"/>
          </a:xfrm>
          <a:prstGeom prst="rect">
            <a:avLst/>
          </a:prstGeom>
          <a:noFill/>
          <a:ln/>
        </p:spPr>
        <p:txBody>
          <a:bodyPr wrap="square" lIns="0" tIns="0" rIns="0" bIns="0" rtlCol="0" anchor="ctr"/>
          <a:lstStyle/>
          <a:p>
            <a:pPr algn="l" indent="0" marL="0">
              <a:buNone/>
            </a:pPr>
            <a:r>
              <a:rPr lang="ru-RU" sz="1900" dirty="0">
                <a:solidFill>
                  <a:srgbClr val="1B2733"/>
                </a:solidFill>
                <a:latin typeface="Times New Roman" pitchFamily="34" charset="0"/>
                <a:ea typeface="Times New Roman" pitchFamily="34" charset="-122"/>
                <a:cs typeface="Times New Roman" pitchFamily="34" charset="-120"/>
              </a:rPr>
              <a:t>· 2 +</a:t>
            </a:r>
            <a:endParaRPr lang="ru-RU" sz="1900" dirty="0"/>
          </a:p>
        </p:txBody>
      </p:sp>
      <p:sp>
        <p:nvSpPr>
          <p:cNvPr id="56" name="Text 53"/>
          <p:cNvSpPr/>
          <p:nvPr/>
        </p:nvSpPr>
        <p:spPr>
          <a:xfrm>
            <a:off x="5910643" y="3694684"/>
            <a:ext cx="426339" cy="289560"/>
          </a:xfrm>
          <a:prstGeom prst="rect">
            <a:avLst/>
          </a:prstGeom>
          <a:noFill/>
          <a:ln/>
        </p:spPr>
        <p:txBody>
          <a:bodyPr wrap="square" lIns="0" tIns="0" rIns="0" bIns="0" rtlCol="0" anchor="ctr"/>
          <a:lstStyle/>
          <a:p>
            <a:pPr algn="l" indent="0" marL="0">
              <a:buNone/>
            </a:pPr>
            <a:r>
              <a:rPr lang="ru-RU" sz="1900" b="1" dirty="0">
                <a:solidFill>
                  <a:srgbClr val="2E7D32"/>
                </a:solidFill>
                <a:latin typeface="Times New Roman" pitchFamily="34" charset="0"/>
                <a:ea typeface="Times New Roman" pitchFamily="34" charset="-122"/>
                <a:cs typeface="Times New Roman" pitchFamily="34" charset="-120"/>
              </a:rPr>
              <a:t>1</a:t>
            </a:r>
            <a:endParaRPr lang="ru-RU" sz="1900" dirty="0"/>
          </a:p>
        </p:txBody>
      </p:sp>
      <p:sp>
        <p:nvSpPr>
          <p:cNvPr id="57" name="Text 54"/>
          <p:cNvSpPr/>
          <p:nvPr/>
        </p:nvSpPr>
        <p:spPr>
          <a:xfrm>
            <a:off x="4734814" y="4270756"/>
            <a:ext cx="419100" cy="289560"/>
          </a:xfrm>
          <a:prstGeom prst="rect">
            <a:avLst/>
          </a:prstGeom>
          <a:noFill/>
          <a:ln/>
        </p:spPr>
        <p:txBody>
          <a:bodyPr wrap="square" lIns="0" tIns="0" rIns="0" bIns="0" rtlCol="0" anchor="ctr"/>
          <a:lstStyle/>
          <a:p>
            <a:pPr algn="l" indent="0" marL="0">
              <a:buNone/>
            </a:pPr>
            <a:r>
              <a:rPr lang="ru-RU" sz="1900" dirty="0">
                <a:solidFill>
                  <a:srgbClr val="1B2733"/>
                </a:solidFill>
                <a:latin typeface="Times New Roman" pitchFamily="34" charset="0"/>
                <a:ea typeface="Times New Roman" pitchFamily="34" charset="-122"/>
                <a:cs typeface="Times New Roman" pitchFamily="34" charset="-120"/>
              </a:rPr>
              <a:t>2</a:t>
            </a:r>
            <a:endParaRPr lang="ru-RU" sz="1900" dirty="0"/>
          </a:p>
        </p:txBody>
      </p:sp>
      <p:sp>
        <p:nvSpPr>
          <p:cNvPr id="58" name="Text 55"/>
          <p:cNvSpPr/>
          <p:nvPr/>
        </p:nvSpPr>
        <p:spPr>
          <a:xfrm>
            <a:off x="4937760" y="4270756"/>
            <a:ext cx="436474" cy="289560"/>
          </a:xfrm>
          <a:prstGeom prst="rect">
            <a:avLst/>
          </a:prstGeom>
          <a:noFill/>
          <a:ln/>
        </p:spPr>
        <p:txBody>
          <a:bodyPr wrap="square" lIns="0" tIns="0" rIns="0" bIns="0" rtlCol="0" anchor="ctr"/>
          <a:lstStyle/>
          <a:p>
            <a:pPr algn="l" indent="0" marL="0">
              <a:buNone/>
            </a:pPr>
            <a:r>
              <a:rPr lang="ru-RU" sz="1900" dirty="0">
                <a:solidFill>
                  <a:srgbClr val="1B2733"/>
                </a:solidFill>
                <a:latin typeface="Times New Roman" pitchFamily="34" charset="0"/>
                <a:ea typeface="Times New Roman" pitchFamily="34" charset="-122"/>
                <a:cs typeface="Times New Roman" pitchFamily="34" charset="-120"/>
              </a:rPr>
              <a:t>=</a:t>
            </a:r>
            <a:endParaRPr lang="ru-RU" sz="1900" dirty="0"/>
          </a:p>
        </p:txBody>
      </p:sp>
      <p:sp>
        <p:nvSpPr>
          <p:cNvPr id="59" name="Text 56"/>
          <p:cNvSpPr/>
          <p:nvPr/>
        </p:nvSpPr>
        <p:spPr>
          <a:xfrm>
            <a:off x="5164328" y="4270756"/>
            <a:ext cx="426339" cy="289560"/>
          </a:xfrm>
          <a:prstGeom prst="rect">
            <a:avLst/>
          </a:prstGeom>
          <a:noFill/>
          <a:ln/>
        </p:spPr>
        <p:txBody>
          <a:bodyPr wrap="square" lIns="0" tIns="0" rIns="0" bIns="0" rtlCol="0" anchor="ctr"/>
          <a:lstStyle/>
          <a:p>
            <a:pPr algn="l" indent="0" marL="0">
              <a:buNone/>
            </a:pPr>
            <a:r>
              <a:rPr lang="ru-RU" sz="1900" b="1" dirty="0">
                <a:solidFill>
                  <a:srgbClr val="D9711C"/>
                </a:solidFill>
                <a:latin typeface="Times New Roman" pitchFamily="34" charset="0"/>
                <a:ea typeface="Times New Roman" pitchFamily="34" charset="-122"/>
                <a:cs typeface="Times New Roman" pitchFamily="34" charset="-120"/>
              </a:rPr>
              <a:t>2</a:t>
            </a:r>
            <a:endParaRPr lang="ru-RU" sz="1900" dirty="0"/>
          </a:p>
        </p:txBody>
      </p:sp>
      <p:sp>
        <p:nvSpPr>
          <p:cNvPr id="60" name="Text 57"/>
          <p:cNvSpPr/>
          <p:nvPr/>
        </p:nvSpPr>
        <p:spPr>
          <a:xfrm>
            <a:off x="5382450" y="4270756"/>
            <a:ext cx="563880" cy="289560"/>
          </a:xfrm>
          <a:prstGeom prst="rect">
            <a:avLst/>
          </a:prstGeom>
          <a:noFill/>
          <a:ln/>
        </p:spPr>
        <p:txBody>
          <a:bodyPr wrap="square" lIns="0" tIns="0" rIns="0" bIns="0" rtlCol="0" anchor="ctr"/>
          <a:lstStyle/>
          <a:p>
            <a:pPr algn="l" indent="0" marL="0">
              <a:buNone/>
            </a:pPr>
            <a:r>
              <a:rPr lang="ru-RU" sz="1900" dirty="0">
                <a:solidFill>
                  <a:srgbClr val="1B2733"/>
                </a:solidFill>
                <a:latin typeface="Times New Roman" pitchFamily="34" charset="0"/>
                <a:ea typeface="Times New Roman" pitchFamily="34" charset="-122"/>
                <a:cs typeface="Times New Roman" pitchFamily="34" charset="-120"/>
              </a:rPr>
              <a:t>· 1</a:t>
            </a:r>
            <a:endParaRPr lang="ru-RU" sz="1900" dirty="0"/>
          </a:p>
        </p:txBody>
      </p:sp>
      <p:sp>
        <p:nvSpPr>
          <p:cNvPr id="61" name="Shape 58"/>
          <p:cNvSpPr/>
          <p:nvPr/>
        </p:nvSpPr>
        <p:spPr>
          <a:xfrm>
            <a:off x="3611880" y="2240280"/>
            <a:ext cx="91" cy="2423160"/>
          </a:xfrm>
          <a:prstGeom prst="line">
            <a:avLst/>
          </a:prstGeom>
          <a:noFill/>
          <a:ln w="12700">
            <a:solidFill>
              <a:srgbClr val="C3CFDB"/>
            </a:solidFill>
            <a:prstDash val="solid"/>
          </a:ln>
        </p:spPr>
      </p:sp>
      <p:sp>
        <p:nvSpPr>
          <p:cNvPr id="62" name="Text 59"/>
          <p:cNvSpPr/>
          <p:nvPr/>
        </p:nvSpPr>
        <p:spPr>
          <a:xfrm>
            <a:off x="548640" y="4553712"/>
            <a:ext cx="3291840" cy="274320"/>
          </a:xfrm>
          <a:prstGeom prst="rect">
            <a:avLst/>
          </a:prstGeom>
          <a:noFill/>
          <a:ln/>
        </p:spPr>
        <p:txBody>
          <a:bodyPr wrap="square" lIns="0" tIns="0" rIns="0" bIns="0" rtlCol="0" anchor="ctr"/>
          <a:lstStyle/>
          <a:p>
            <a:pPr algn="l" indent="0" marL="0">
              <a:buNone/>
            </a:pPr>
            <a:r>
              <a:rPr lang="ru-RU" sz="1300" b="1" dirty="0">
                <a:solidFill>
                  <a:srgbClr val="D9711C"/>
                </a:solidFill>
                <a:latin typeface="Arial" pitchFamily="34" charset="0"/>
                <a:ea typeface="Arial" pitchFamily="34" charset="-122"/>
                <a:cs typeface="Arial" pitchFamily="34" charset="-120"/>
              </a:rPr>
              <a:t>2, 3, 4, 2</a:t>
            </a:r>
            <a:r>
              <a:rPr lang="ru-RU" sz="1300" dirty="0">
                <a:solidFill>
                  <a:srgbClr val="D9711C"/>
                </a:solidFill>
                <a:latin typeface="Arial" pitchFamily="34" charset="0"/>
                <a:ea typeface="Arial" pitchFamily="34" charset="-122"/>
                <a:cs typeface="Arial" pitchFamily="34" charset="-120"/>
              </a:rPr>
              <a:t> — неполные частные</a:t>
            </a:r>
            <a:endParaRPr lang="ru-RU" sz="1300" dirty="0"/>
          </a:p>
        </p:txBody>
      </p:sp>
      <p:sp>
        <p:nvSpPr>
          <p:cNvPr id="63" name="Text 60"/>
          <p:cNvSpPr/>
          <p:nvPr/>
        </p:nvSpPr>
        <p:spPr>
          <a:xfrm>
            <a:off x="3794760" y="4553712"/>
            <a:ext cx="2743200" cy="274320"/>
          </a:xfrm>
          <a:prstGeom prst="rect">
            <a:avLst/>
          </a:prstGeom>
          <a:noFill/>
          <a:ln/>
        </p:spPr>
        <p:txBody>
          <a:bodyPr wrap="square" lIns="0" tIns="0" rIns="0" bIns="0" rtlCol="0" anchor="ctr"/>
          <a:lstStyle/>
          <a:p>
            <a:pPr algn="l" indent="0" marL="0">
              <a:buNone/>
            </a:pPr>
            <a:r>
              <a:rPr lang="ru-RU" sz="1300" b="1" dirty="0">
                <a:solidFill>
                  <a:srgbClr val="2E7D32"/>
                </a:solidFill>
                <a:latin typeface="Arial" pitchFamily="34" charset="0"/>
                <a:ea typeface="Arial" pitchFamily="34" charset="-122"/>
                <a:cs typeface="Arial" pitchFamily="34" charset="-120"/>
              </a:rPr>
              <a:t>9, 2, 1</a:t>
            </a:r>
            <a:r>
              <a:rPr lang="ru-RU" sz="1300" dirty="0">
                <a:solidFill>
                  <a:srgbClr val="2E7D32"/>
                </a:solidFill>
                <a:latin typeface="Arial" pitchFamily="34" charset="0"/>
                <a:ea typeface="Arial" pitchFamily="34" charset="-122"/>
                <a:cs typeface="Arial" pitchFamily="34" charset="-120"/>
              </a:rPr>
              <a:t> — остатки</a:t>
            </a:r>
            <a:endParaRPr lang="ru-RU" sz="1300" dirty="0"/>
          </a:p>
        </p:txBody>
      </p:sp>
      <p:sp>
        <p:nvSpPr>
          <p:cNvPr id="64" name="Shape 61"/>
          <p:cNvSpPr/>
          <p:nvPr/>
        </p:nvSpPr>
        <p:spPr>
          <a:xfrm>
            <a:off x="6903720" y="1965960"/>
            <a:ext cx="4736592" cy="777240"/>
          </a:xfrm>
          <a:prstGeom prst="roundRect">
            <a:avLst>
              <a:gd name="adj" fmla="val 14118"/>
            </a:avLst>
          </a:prstGeom>
          <a:solidFill>
            <a:srgbClr val="FCEBDD"/>
          </a:solidFill>
          <a:ln w="12700">
            <a:solidFill>
              <a:srgbClr val="D9711C"/>
            </a:solidFill>
            <a:prstDash val="solid"/>
          </a:ln>
        </p:spPr>
      </p:sp>
      <p:sp>
        <p:nvSpPr>
          <p:cNvPr id="65" name="Text 62"/>
          <p:cNvSpPr/>
          <p:nvPr/>
        </p:nvSpPr>
        <p:spPr>
          <a:xfrm>
            <a:off x="7040880" y="2039112"/>
            <a:ext cx="4462272" cy="630936"/>
          </a:xfrm>
          <a:prstGeom prst="rect">
            <a:avLst/>
          </a:prstGeom>
          <a:noFill/>
          <a:ln/>
        </p:spPr>
        <p:txBody>
          <a:bodyPr wrap="square" lIns="25400" tIns="25400" rIns="25400" bIns="25400" rtlCol="0" anchor="ctr"/>
          <a:lstStyle/>
          <a:p>
            <a:pPr algn="ctr" indent="0" marL="0">
              <a:spcAft>
                <a:spcPts val="400"/>
              </a:spcAft>
              <a:buNone/>
            </a:pPr>
            <a:r>
              <a:rPr lang="ru-RU" sz="1500" dirty="0">
                <a:solidFill>
                  <a:srgbClr val="1B2733"/>
                </a:solidFill>
                <a:latin typeface="Arial" pitchFamily="34" charset="0"/>
                <a:ea typeface="Arial" pitchFamily="34" charset="-122"/>
                <a:cs typeface="Arial" pitchFamily="34" charset="-120"/>
              </a:rPr>
              <a:t>Неполные частные цепной дроби — это </a:t>
            </a:r>
            <a:r>
              <a:rPr lang="ru-RU" sz="1500" b="1" dirty="0">
                <a:solidFill>
                  <a:srgbClr val="1B2733"/>
                </a:solidFill>
                <a:latin typeface="Arial" pitchFamily="34" charset="0"/>
                <a:ea typeface="Arial" pitchFamily="34" charset="-122"/>
                <a:cs typeface="Arial" pitchFamily="34" charset="-120"/>
              </a:rPr>
              <a:t>неполные частные алгоритма</a:t>
            </a:r>
            <a:endParaRPr lang="ru-RU" sz="1500" dirty="0"/>
          </a:p>
        </p:txBody>
      </p:sp>
      <p:sp>
        <p:nvSpPr>
          <p:cNvPr id="66" name="Shape 63"/>
          <p:cNvSpPr/>
          <p:nvPr/>
        </p:nvSpPr>
        <p:spPr>
          <a:xfrm>
            <a:off x="6903720" y="2852928"/>
            <a:ext cx="4736592" cy="777240"/>
          </a:xfrm>
          <a:prstGeom prst="roundRect">
            <a:avLst>
              <a:gd name="adj" fmla="val 14118"/>
            </a:avLst>
          </a:prstGeom>
          <a:solidFill>
            <a:srgbClr val="E3F1E4"/>
          </a:solidFill>
          <a:ln w="12700">
            <a:solidFill>
              <a:srgbClr val="2E7D32"/>
            </a:solidFill>
            <a:prstDash val="solid"/>
          </a:ln>
        </p:spPr>
      </p:sp>
      <p:sp>
        <p:nvSpPr>
          <p:cNvPr id="67" name="Text 64"/>
          <p:cNvSpPr/>
          <p:nvPr/>
        </p:nvSpPr>
        <p:spPr>
          <a:xfrm>
            <a:off x="7040880" y="2926080"/>
            <a:ext cx="4462272" cy="630936"/>
          </a:xfrm>
          <a:prstGeom prst="rect">
            <a:avLst/>
          </a:prstGeom>
          <a:noFill/>
          <a:ln/>
        </p:spPr>
        <p:txBody>
          <a:bodyPr wrap="square" lIns="25400" tIns="25400" rIns="25400" bIns="25400" rtlCol="0" anchor="ctr"/>
          <a:lstStyle/>
          <a:p>
            <a:pPr algn="ctr" indent="0" marL="0">
              <a:spcAft>
                <a:spcPts val="400"/>
              </a:spcAft>
              <a:buNone/>
            </a:pPr>
            <a:r>
              <a:rPr lang="ru-RU" sz="1500" dirty="0">
                <a:solidFill>
                  <a:srgbClr val="1B2733"/>
                </a:solidFill>
                <a:latin typeface="Arial" pitchFamily="34" charset="0"/>
                <a:ea typeface="Arial" pitchFamily="34" charset="-122"/>
                <a:cs typeface="Arial" pitchFamily="34" charset="-120"/>
              </a:rPr>
              <a:t>Последний ненулевой остаток </a:t>
            </a:r>
            <a:r>
              <a:rPr lang="ru-RU" sz="1500" b="1" dirty="0">
                <a:solidFill>
                  <a:srgbClr val="1B2733"/>
                </a:solidFill>
                <a:latin typeface="Arial" pitchFamily="34" charset="0"/>
                <a:ea typeface="Arial" pitchFamily="34" charset="-122"/>
                <a:cs typeface="Arial" pitchFamily="34" charset="-120"/>
              </a:rPr>
              <a:t>1</a:t>
            </a:r>
            <a:r>
              <a:rPr lang="ru-RU" sz="1500" dirty="0">
                <a:solidFill>
                  <a:srgbClr val="1B2733"/>
                </a:solidFill>
                <a:latin typeface="Arial" pitchFamily="34" charset="0"/>
                <a:ea typeface="Arial" pitchFamily="34" charset="-122"/>
                <a:cs typeface="Arial" pitchFamily="34" charset="-120"/>
              </a:rPr>
              <a:t> — наибольший общий делитель чисел 67 и 29</a:t>
            </a:r>
            <a:endParaRPr lang="ru-RU" sz="1500" dirty="0"/>
          </a:p>
        </p:txBody>
      </p:sp>
      <p:sp>
        <p:nvSpPr>
          <p:cNvPr id="68" name="Shape 65"/>
          <p:cNvSpPr/>
          <p:nvPr/>
        </p:nvSpPr>
        <p:spPr>
          <a:xfrm>
            <a:off x="6903720" y="3739896"/>
            <a:ext cx="4736592" cy="1051560"/>
          </a:xfrm>
          <a:prstGeom prst="roundRect">
            <a:avLst>
              <a:gd name="adj" fmla="val 10435"/>
            </a:avLst>
          </a:prstGeom>
          <a:solidFill>
            <a:srgbClr val="EEF3F8"/>
          </a:solidFill>
          <a:ln w="12700">
            <a:solidFill>
              <a:srgbClr val="C3CFDB"/>
            </a:solidFill>
            <a:prstDash val="solid"/>
          </a:ln>
        </p:spPr>
      </p:sp>
      <p:sp>
        <p:nvSpPr>
          <p:cNvPr id="69" name="Text 66"/>
          <p:cNvSpPr/>
          <p:nvPr/>
        </p:nvSpPr>
        <p:spPr>
          <a:xfrm>
            <a:off x="7040880" y="3813048"/>
            <a:ext cx="4462272" cy="905256"/>
          </a:xfrm>
          <a:prstGeom prst="rect">
            <a:avLst/>
          </a:prstGeom>
          <a:noFill/>
          <a:ln/>
        </p:spPr>
        <p:txBody>
          <a:bodyPr wrap="square" lIns="25400" tIns="25400" rIns="25400" bIns="25400" rtlCol="0" anchor="ctr"/>
          <a:lstStyle/>
          <a:p>
            <a:pPr algn="ctr" indent="0" marL="0">
              <a:spcAft>
                <a:spcPts val="400"/>
              </a:spcAft>
              <a:buNone/>
            </a:pPr>
            <a:r>
              <a:rPr lang="ru-RU" sz="1400" dirty="0">
                <a:solidFill>
                  <a:srgbClr val="1B2733"/>
                </a:solidFill>
                <a:latin typeface="Arial" pitchFamily="34" charset="0"/>
                <a:ea typeface="Arial" pitchFamily="34" charset="-122"/>
                <a:cs typeface="Arial" pitchFamily="34" charset="-120"/>
              </a:rPr>
              <a:t>Остатки — неотрицательные целые, каждый следующий </a:t>
            </a:r>
            <a:r>
              <a:rPr lang="ru-RU" sz="1400" b="1" dirty="0">
                <a:solidFill>
                  <a:srgbClr val="1B2733"/>
                </a:solidFill>
                <a:latin typeface="Arial" pitchFamily="34" charset="0"/>
                <a:ea typeface="Arial" pitchFamily="34" charset="-122"/>
                <a:cs typeface="Arial" pitchFamily="34" charset="-120"/>
              </a:rPr>
              <a:t>меньше</a:t>
            </a:r>
            <a:r>
              <a:rPr lang="ru-RU" sz="1400" dirty="0">
                <a:solidFill>
                  <a:srgbClr val="1B2733"/>
                </a:solidFill>
                <a:latin typeface="Arial" pitchFamily="34" charset="0"/>
                <a:ea typeface="Arial" pitchFamily="34" charset="-122"/>
                <a:cs typeface="Arial" pitchFamily="34" charset="-120"/>
              </a:rPr>
              <a:t> предыдущего ⇒ остаток станет равен нулю: любое рациональное число — </a:t>
            </a:r>
            <a:r>
              <a:rPr lang="ru-RU" sz="1400" b="1" dirty="0">
                <a:solidFill>
                  <a:srgbClr val="1B2733"/>
                </a:solidFill>
                <a:latin typeface="Arial" pitchFamily="34" charset="0"/>
                <a:ea typeface="Arial" pitchFamily="34" charset="-122"/>
                <a:cs typeface="Arial" pitchFamily="34" charset="-120"/>
              </a:rPr>
              <a:t>конечная</a:t>
            </a:r>
            <a:r>
              <a:rPr lang="ru-RU" sz="1400" dirty="0">
                <a:solidFill>
                  <a:srgbClr val="1B2733"/>
                </a:solidFill>
                <a:latin typeface="Arial" pitchFamily="34" charset="0"/>
                <a:ea typeface="Arial" pitchFamily="34" charset="-122"/>
                <a:cs typeface="Arial" pitchFamily="34" charset="-120"/>
              </a:rPr>
              <a:t> цепная дробь</a:t>
            </a:r>
            <a:endParaRPr lang="ru-RU" sz="1400" dirty="0"/>
          </a:p>
        </p:txBody>
      </p:sp>
      <p:sp>
        <p:nvSpPr>
          <p:cNvPr id="70" name="Shape 67"/>
          <p:cNvSpPr/>
          <p:nvPr/>
        </p:nvSpPr>
        <p:spPr>
          <a:xfrm>
            <a:off x="548640" y="4937760"/>
            <a:ext cx="11091672" cy="1325880"/>
          </a:xfrm>
          <a:prstGeom prst="roundRect">
            <a:avLst>
              <a:gd name="adj" fmla="val 8276"/>
            </a:avLst>
          </a:prstGeom>
          <a:solidFill>
            <a:srgbClr val="FFFFFF"/>
          </a:solidFill>
          <a:ln w="12700">
            <a:solidFill>
              <a:srgbClr val="1F4E79"/>
            </a:solidFill>
            <a:prstDash val="solid"/>
          </a:ln>
        </p:spPr>
      </p:sp>
      <p:sp>
        <p:nvSpPr>
          <p:cNvPr id="71" name="Text 68"/>
          <p:cNvSpPr/>
          <p:nvPr/>
        </p:nvSpPr>
        <p:spPr>
          <a:xfrm>
            <a:off x="731520" y="4974336"/>
            <a:ext cx="10789920" cy="292608"/>
          </a:xfrm>
          <a:prstGeom prst="rect">
            <a:avLst/>
          </a:prstGeom>
          <a:noFill/>
          <a:ln/>
        </p:spPr>
        <p:txBody>
          <a:bodyPr wrap="square" lIns="0" tIns="0" rIns="0" bIns="0" rtlCol="0" anchor="ctr"/>
          <a:lstStyle/>
          <a:p>
            <a:pPr algn="l" indent="0" marL="0">
              <a:buNone/>
            </a:pPr>
            <a:r>
              <a:rPr lang="ru-RU" sz="1500" dirty="0">
                <a:solidFill>
                  <a:srgbClr val="1B2733"/>
                </a:solidFill>
                <a:latin typeface="Arial" pitchFamily="34" charset="0"/>
                <a:ea typeface="Arial" pitchFamily="34" charset="-122"/>
                <a:cs typeface="Arial" pitchFamily="34" charset="-120"/>
              </a:rPr>
              <a:t>Так же раскладывают в цепную дробь </a:t>
            </a:r>
            <a:r>
              <a:rPr lang="ru-RU" sz="1500" b="1" dirty="0">
                <a:solidFill>
                  <a:srgbClr val="1B2733"/>
                </a:solidFill>
                <a:latin typeface="Arial" pitchFamily="34" charset="0"/>
                <a:ea typeface="Arial" pitchFamily="34" charset="-122"/>
                <a:cs typeface="Arial" pitchFamily="34" charset="-120"/>
              </a:rPr>
              <a:t>рациональную дробь</a:t>
            </a:r>
            <a:r>
              <a:rPr lang="ru-RU" sz="1500" dirty="0">
                <a:solidFill>
                  <a:srgbClr val="1B2733"/>
                </a:solidFill>
                <a:latin typeface="Arial" pitchFamily="34" charset="0"/>
                <a:ea typeface="Arial" pitchFamily="34" charset="-122"/>
                <a:cs typeface="Arial" pitchFamily="34" charset="-120"/>
              </a:rPr>
              <a:t>, только неполными частными служат </a:t>
            </a:r>
            <a:r>
              <a:rPr lang="ru-RU" sz="1500" b="1" dirty="0">
                <a:solidFill>
                  <a:srgbClr val="1B2733"/>
                </a:solidFill>
                <a:latin typeface="Arial" pitchFamily="34" charset="0"/>
                <a:ea typeface="Arial" pitchFamily="34" charset="-122"/>
                <a:cs typeface="Arial" pitchFamily="34" charset="-120"/>
              </a:rPr>
              <a:t>многочлены</a:t>
            </a:r>
            <a:r>
              <a:rPr lang="ru-RU" sz="1500" dirty="0">
                <a:solidFill>
                  <a:srgbClr val="1B2733"/>
                </a:solidFill>
                <a:latin typeface="Arial" pitchFamily="34" charset="0"/>
                <a:ea typeface="Arial" pitchFamily="34" charset="-122"/>
                <a:cs typeface="Arial" pitchFamily="34" charset="-120"/>
              </a:rPr>
              <a:t>:</a:t>
            </a:r>
            <a:endParaRPr lang="ru-RU" sz="1500" dirty="0"/>
          </a:p>
        </p:txBody>
      </p:sp>
      <p:sp>
        <p:nvSpPr>
          <p:cNvPr id="72" name="Text 69"/>
          <p:cNvSpPr/>
          <p:nvPr/>
        </p:nvSpPr>
        <p:spPr>
          <a:xfrm>
            <a:off x="777240" y="5540756"/>
            <a:ext cx="2621585" cy="259080"/>
          </a:xfrm>
          <a:prstGeom prst="rect">
            <a:avLst/>
          </a:prstGeom>
          <a:noFill/>
          <a:ln/>
        </p:spPr>
        <p:txBody>
          <a:bodyPr wrap="square" lIns="0" tIns="0" rIns="0" bIns="0" rtlCol="0" anchor="ctr"/>
          <a:lstStyle/>
          <a:p>
            <a:pPr algn="l" indent="0" marL="0">
              <a:buNone/>
            </a:pPr>
            <a:r>
              <a:rPr lang="ru-RU" sz="1700" i="1" dirty="0">
                <a:solidFill>
                  <a:srgbClr val="1B2733"/>
                </a:solidFill>
                <a:latin typeface="Times New Roman" pitchFamily="34" charset="0"/>
                <a:ea typeface="Times New Roman" pitchFamily="34" charset="-122"/>
                <a:cs typeface="Times New Roman" pitchFamily="34" charset="-120"/>
              </a:rPr>
              <a:t>x</a:t>
            </a:r>
            <a:r>
              <a:rPr lang="ru-RU" sz="1700" baseline="30000" dirty="0">
                <a:solidFill>
                  <a:srgbClr val="1B2733"/>
                </a:solidFill>
                <a:latin typeface="Times New Roman" pitchFamily="34" charset="0"/>
                <a:ea typeface="Times New Roman" pitchFamily="34" charset="-122"/>
                <a:cs typeface="Times New Roman" pitchFamily="34" charset="-120"/>
              </a:rPr>
              <a:t>3</a:t>
            </a:r>
            <a:r>
              <a:rPr lang="ru-RU" sz="1700" dirty="0">
                <a:solidFill>
                  <a:srgbClr val="1B2733"/>
                </a:solidFill>
                <a:latin typeface="Times New Roman" pitchFamily="34" charset="0"/>
                <a:ea typeface="Times New Roman" pitchFamily="34" charset="-122"/>
                <a:cs typeface="Times New Roman" pitchFamily="34" charset="-120"/>
              </a:rPr>
              <a:t> + 2</a:t>
            </a:r>
            <a:r>
              <a:rPr lang="ru-RU" sz="1700" i="1" dirty="0">
                <a:solidFill>
                  <a:srgbClr val="1B2733"/>
                </a:solidFill>
                <a:latin typeface="Times New Roman" pitchFamily="34" charset="0"/>
                <a:ea typeface="Times New Roman" pitchFamily="34" charset="-122"/>
                <a:cs typeface="Times New Roman" pitchFamily="34" charset="-120"/>
              </a:rPr>
              <a:t>x</a:t>
            </a:r>
            <a:r>
              <a:rPr lang="ru-RU" sz="1700" dirty="0">
                <a:solidFill>
                  <a:srgbClr val="1B2733"/>
                </a:solidFill>
                <a:latin typeface="Times New Roman" pitchFamily="34" charset="0"/>
                <a:ea typeface="Times New Roman" pitchFamily="34" charset="-122"/>
                <a:cs typeface="Times New Roman" pitchFamily="34" charset="-120"/>
              </a:rPr>
              <a:t> = </a:t>
            </a:r>
            <a:r>
              <a:rPr lang="ru-RU" sz="1700" i="1" dirty="0">
                <a:solidFill>
                  <a:srgbClr val="1B2733"/>
                </a:solidFill>
                <a:latin typeface="Times New Roman" pitchFamily="34" charset="0"/>
                <a:ea typeface="Times New Roman" pitchFamily="34" charset="-122"/>
                <a:cs typeface="Times New Roman" pitchFamily="34" charset="-120"/>
              </a:rPr>
              <a:t>x</a:t>
            </a:r>
            <a:r>
              <a:rPr lang="ru-RU" sz="1700" dirty="0">
                <a:solidFill>
                  <a:srgbClr val="1B2733"/>
                </a:solidFill>
                <a:latin typeface="Times New Roman" pitchFamily="34" charset="0"/>
                <a:ea typeface="Times New Roman" pitchFamily="34" charset="-122"/>
                <a:cs typeface="Times New Roman" pitchFamily="34" charset="-120"/>
              </a:rPr>
              <a:t>(</a:t>
            </a:r>
            <a:r>
              <a:rPr lang="ru-RU" sz="1700" i="1" dirty="0">
                <a:solidFill>
                  <a:srgbClr val="1B2733"/>
                </a:solidFill>
                <a:latin typeface="Times New Roman" pitchFamily="34" charset="0"/>
                <a:ea typeface="Times New Roman" pitchFamily="34" charset="-122"/>
                <a:cs typeface="Times New Roman" pitchFamily="34" charset="-120"/>
              </a:rPr>
              <a:t>x</a:t>
            </a:r>
            <a:r>
              <a:rPr lang="ru-RU" sz="1700" baseline="30000" dirty="0">
                <a:solidFill>
                  <a:srgbClr val="1B2733"/>
                </a:solidFill>
                <a:latin typeface="Times New Roman" pitchFamily="34" charset="0"/>
                <a:ea typeface="Times New Roman" pitchFamily="34" charset="-122"/>
                <a:cs typeface="Times New Roman" pitchFamily="34" charset="-120"/>
              </a:rPr>
              <a:t>2</a:t>
            </a:r>
            <a:r>
              <a:rPr lang="ru-RU" sz="1700" dirty="0">
                <a:solidFill>
                  <a:srgbClr val="1B2733"/>
                </a:solidFill>
                <a:latin typeface="Times New Roman" pitchFamily="34" charset="0"/>
                <a:ea typeface="Times New Roman" pitchFamily="34" charset="-122"/>
                <a:cs typeface="Times New Roman" pitchFamily="34" charset="-120"/>
              </a:rPr>
              <a:t> + 1) + </a:t>
            </a:r>
            <a:r>
              <a:rPr lang="ru-RU" sz="1700" i="1" dirty="0">
                <a:solidFill>
                  <a:srgbClr val="1B2733"/>
                </a:solidFill>
                <a:latin typeface="Times New Roman" pitchFamily="34" charset="0"/>
                <a:ea typeface="Times New Roman" pitchFamily="34" charset="-122"/>
                <a:cs typeface="Times New Roman" pitchFamily="34" charset="-120"/>
              </a:rPr>
              <a:t>x</a:t>
            </a:r>
            <a:endParaRPr lang="ru-RU" sz="1700" dirty="0"/>
          </a:p>
        </p:txBody>
      </p:sp>
      <p:sp>
        <p:nvSpPr>
          <p:cNvPr id="73" name="Text 70"/>
          <p:cNvSpPr/>
          <p:nvPr/>
        </p:nvSpPr>
        <p:spPr>
          <a:xfrm>
            <a:off x="2824734" y="5540756"/>
            <a:ext cx="413309" cy="259080"/>
          </a:xfrm>
          <a:prstGeom prst="rect">
            <a:avLst/>
          </a:prstGeom>
          <a:noFill/>
          <a:ln/>
        </p:spPr>
        <p:txBody>
          <a:bodyPr wrap="square" lIns="0" tIns="0" rIns="0" bIns="0" rtlCol="0" anchor="ctr"/>
          <a:lstStyle/>
          <a:p>
            <a:pPr algn="l" indent="0" marL="0">
              <a:buNone/>
            </a:pPr>
            <a:r>
              <a:rPr lang="ru-RU" sz="1600" dirty="0">
                <a:solidFill>
                  <a:srgbClr val="1B2733"/>
                </a:solidFill>
                <a:latin typeface="Arial" pitchFamily="34" charset="0"/>
                <a:ea typeface="Arial" pitchFamily="34" charset="-122"/>
                <a:cs typeface="Arial" pitchFamily="34" charset="-120"/>
              </a:rPr>
              <a:t>и</a:t>
            </a:r>
            <a:endParaRPr lang="ru-RU" sz="1600" dirty="0"/>
          </a:p>
        </p:txBody>
      </p:sp>
      <p:sp>
        <p:nvSpPr>
          <p:cNvPr id="74" name="Shape 71"/>
          <p:cNvSpPr/>
          <p:nvPr/>
        </p:nvSpPr>
        <p:spPr>
          <a:xfrm>
            <a:off x="3031998" y="5687568"/>
            <a:ext cx="644017" cy="91"/>
          </a:xfrm>
          <a:prstGeom prst="line">
            <a:avLst/>
          </a:prstGeom>
          <a:noFill/>
          <a:ln w="15875">
            <a:solidFill>
              <a:srgbClr val="1B2733"/>
            </a:solidFill>
            <a:prstDash val="solid"/>
          </a:ln>
        </p:spPr>
      </p:sp>
      <p:sp>
        <p:nvSpPr>
          <p:cNvPr id="75" name="Text 72"/>
          <p:cNvSpPr/>
          <p:nvPr/>
        </p:nvSpPr>
        <p:spPr>
          <a:xfrm>
            <a:off x="2638806" y="5428488"/>
            <a:ext cx="1430401" cy="259080"/>
          </a:xfrm>
          <a:prstGeom prst="rect">
            <a:avLst/>
          </a:prstGeom>
          <a:noFill/>
          <a:ln/>
        </p:spPr>
        <p:txBody>
          <a:bodyPr wrap="square" lIns="0" tIns="0" rIns="0" bIns="0" rtlCol="0" anchor="ctr"/>
          <a:lstStyle/>
          <a:p>
            <a:pPr algn="ctr" indent="0" marL="0">
              <a:buNone/>
            </a:pPr>
            <a:r>
              <a:rPr lang="ru-RU" sz="1700" i="1" dirty="0">
                <a:solidFill>
                  <a:srgbClr val="1B2733"/>
                </a:solidFill>
                <a:latin typeface="Times New Roman" pitchFamily="34" charset="0"/>
                <a:ea typeface="Times New Roman" pitchFamily="34" charset="-122"/>
                <a:cs typeface="Times New Roman" pitchFamily="34" charset="-120"/>
              </a:rPr>
              <a:t>x</a:t>
            </a:r>
            <a:r>
              <a:rPr lang="ru-RU" sz="1700" baseline="30000" dirty="0">
                <a:solidFill>
                  <a:srgbClr val="1B2733"/>
                </a:solidFill>
                <a:latin typeface="Times New Roman" pitchFamily="34" charset="0"/>
                <a:ea typeface="Times New Roman" pitchFamily="34" charset="-122"/>
                <a:cs typeface="Times New Roman" pitchFamily="34" charset="-120"/>
              </a:rPr>
              <a:t>2</a:t>
            </a:r>
            <a:r>
              <a:rPr lang="ru-RU" sz="1700" dirty="0">
                <a:solidFill>
                  <a:srgbClr val="1B2733"/>
                </a:solidFill>
                <a:latin typeface="Times New Roman" pitchFamily="34" charset="0"/>
                <a:ea typeface="Times New Roman" pitchFamily="34" charset="-122"/>
                <a:cs typeface="Times New Roman" pitchFamily="34" charset="-120"/>
              </a:rPr>
              <a:t> + 1</a:t>
            </a:r>
            <a:endParaRPr lang="ru-RU" sz="1700" dirty="0"/>
          </a:p>
        </p:txBody>
      </p:sp>
      <p:sp>
        <p:nvSpPr>
          <p:cNvPr id="76" name="Text 73"/>
          <p:cNvSpPr/>
          <p:nvPr/>
        </p:nvSpPr>
        <p:spPr>
          <a:xfrm>
            <a:off x="2842832" y="5700522"/>
            <a:ext cx="1022350" cy="259080"/>
          </a:xfrm>
          <a:prstGeom prst="rect">
            <a:avLst/>
          </a:prstGeom>
          <a:noFill/>
          <a:ln/>
        </p:spPr>
        <p:txBody>
          <a:bodyPr wrap="square" lIns="0" tIns="0" rIns="0" bIns="0" rtlCol="0" anchor="ctr"/>
          <a:lstStyle/>
          <a:p>
            <a:pPr algn="ctr" indent="0" marL="0">
              <a:buNone/>
            </a:pPr>
            <a:r>
              <a:rPr lang="ru-RU" sz="1700" i="1" dirty="0">
                <a:solidFill>
                  <a:srgbClr val="1B2733"/>
                </a:solidFill>
                <a:latin typeface="Times New Roman" pitchFamily="34" charset="0"/>
                <a:ea typeface="Times New Roman" pitchFamily="34" charset="-122"/>
                <a:cs typeface="Times New Roman" pitchFamily="34" charset="-120"/>
              </a:rPr>
              <a:t>x</a:t>
            </a:r>
            <a:endParaRPr lang="ru-RU" sz="1700" dirty="0"/>
          </a:p>
        </p:txBody>
      </p:sp>
      <p:sp>
        <p:nvSpPr>
          <p:cNvPr id="77" name="Text 74"/>
          <p:cNvSpPr/>
          <p:nvPr/>
        </p:nvSpPr>
        <p:spPr>
          <a:xfrm>
            <a:off x="3767455" y="5540756"/>
            <a:ext cx="823570" cy="259080"/>
          </a:xfrm>
          <a:prstGeom prst="rect">
            <a:avLst/>
          </a:prstGeom>
          <a:noFill/>
          <a:ln/>
        </p:spPr>
        <p:txBody>
          <a:bodyPr wrap="square" lIns="0" tIns="0" rIns="0" bIns="0" rtlCol="0" anchor="ctr"/>
          <a:lstStyle/>
          <a:p>
            <a:pPr algn="l" indent="0" marL="0">
              <a:buNone/>
            </a:pPr>
            <a:r>
              <a:rPr lang="ru-RU" sz="1700" dirty="0">
                <a:solidFill>
                  <a:srgbClr val="1B2733"/>
                </a:solidFill>
                <a:latin typeface="Times New Roman" pitchFamily="34" charset="0"/>
                <a:ea typeface="Times New Roman" pitchFamily="34" charset="-122"/>
                <a:cs typeface="Times New Roman" pitchFamily="34" charset="-120"/>
              </a:rPr>
              <a:t>= </a:t>
            </a:r>
            <a:r>
              <a:rPr lang="ru-RU" sz="1700" i="1" dirty="0">
                <a:solidFill>
                  <a:srgbClr val="1B2733"/>
                </a:solidFill>
                <a:latin typeface="Times New Roman" pitchFamily="34" charset="0"/>
                <a:ea typeface="Times New Roman" pitchFamily="34" charset="-122"/>
                <a:cs typeface="Times New Roman" pitchFamily="34" charset="-120"/>
              </a:rPr>
              <a:t>x</a:t>
            </a:r>
            <a:r>
              <a:rPr lang="ru-RU" sz="1700" dirty="0">
                <a:solidFill>
                  <a:srgbClr val="1B2733"/>
                </a:solidFill>
                <a:latin typeface="Times New Roman" pitchFamily="34" charset="0"/>
                <a:ea typeface="Times New Roman" pitchFamily="34" charset="-122"/>
                <a:cs typeface="Times New Roman" pitchFamily="34" charset="-120"/>
              </a:rPr>
              <a:t> +</a:t>
            </a:r>
            <a:endParaRPr lang="ru-RU" sz="1700" dirty="0"/>
          </a:p>
        </p:txBody>
      </p:sp>
      <p:sp>
        <p:nvSpPr>
          <p:cNvPr id="78" name="Shape 75"/>
          <p:cNvSpPr/>
          <p:nvPr/>
        </p:nvSpPr>
        <p:spPr>
          <a:xfrm>
            <a:off x="4316603" y="5687568"/>
            <a:ext cx="235966" cy="91"/>
          </a:xfrm>
          <a:prstGeom prst="line">
            <a:avLst/>
          </a:prstGeom>
          <a:noFill/>
          <a:ln w="15875">
            <a:solidFill>
              <a:srgbClr val="1B2733"/>
            </a:solidFill>
            <a:prstDash val="solid"/>
          </a:ln>
        </p:spPr>
      </p:sp>
      <p:sp>
        <p:nvSpPr>
          <p:cNvPr id="79" name="Text 76"/>
          <p:cNvSpPr/>
          <p:nvPr/>
        </p:nvSpPr>
        <p:spPr>
          <a:xfrm>
            <a:off x="3923411" y="5428488"/>
            <a:ext cx="1022350" cy="259080"/>
          </a:xfrm>
          <a:prstGeom prst="rect">
            <a:avLst/>
          </a:prstGeom>
          <a:noFill/>
          <a:ln/>
        </p:spPr>
        <p:txBody>
          <a:bodyPr wrap="square" lIns="0" tIns="0" rIns="0" bIns="0" rtlCol="0" anchor="ctr"/>
          <a:lstStyle/>
          <a:p>
            <a:pPr algn="ctr" indent="0" marL="0">
              <a:buNone/>
            </a:pPr>
            <a:r>
              <a:rPr lang="ru-RU" sz="1700" dirty="0">
                <a:solidFill>
                  <a:srgbClr val="1B2733"/>
                </a:solidFill>
                <a:latin typeface="Times New Roman" pitchFamily="34" charset="0"/>
                <a:ea typeface="Times New Roman" pitchFamily="34" charset="-122"/>
                <a:cs typeface="Times New Roman" pitchFamily="34" charset="-120"/>
              </a:rPr>
              <a:t>1</a:t>
            </a:r>
            <a:endParaRPr lang="ru-RU" sz="1700" dirty="0"/>
          </a:p>
        </p:txBody>
      </p:sp>
      <p:sp>
        <p:nvSpPr>
          <p:cNvPr id="80" name="Text 77"/>
          <p:cNvSpPr/>
          <p:nvPr/>
        </p:nvSpPr>
        <p:spPr>
          <a:xfrm>
            <a:off x="3923411" y="5700522"/>
            <a:ext cx="1022350" cy="259080"/>
          </a:xfrm>
          <a:prstGeom prst="rect">
            <a:avLst/>
          </a:prstGeom>
          <a:noFill/>
          <a:ln/>
        </p:spPr>
        <p:txBody>
          <a:bodyPr wrap="square" lIns="0" tIns="0" rIns="0" bIns="0" rtlCol="0" anchor="ctr"/>
          <a:lstStyle/>
          <a:p>
            <a:pPr algn="ctr" indent="0" marL="0">
              <a:buNone/>
            </a:pPr>
            <a:r>
              <a:rPr lang="ru-RU" sz="1700" i="1" dirty="0">
                <a:solidFill>
                  <a:srgbClr val="1B2733"/>
                </a:solidFill>
                <a:latin typeface="Times New Roman" pitchFamily="34" charset="0"/>
                <a:ea typeface="Times New Roman" pitchFamily="34" charset="-122"/>
                <a:cs typeface="Times New Roman" pitchFamily="34" charset="-120"/>
              </a:rPr>
              <a:t>x</a:t>
            </a:r>
            <a:endParaRPr lang="ru-RU" sz="1700" dirty="0"/>
          </a:p>
        </p:txBody>
      </p:sp>
      <p:sp>
        <p:nvSpPr>
          <p:cNvPr id="81" name="Text 78"/>
          <p:cNvSpPr/>
          <p:nvPr/>
        </p:nvSpPr>
        <p:spPr>
          <a:xfrm>
            <a:off x="4644009" y="5540756"/>
            <a:ext cx="339090" cy="259080"/>
          </a:xfrm>
          <a:prstGeom prst="rect">
            <a:avLst/>
          </a:prstGeom>
          <a:noFill/>
          <a:ln/>
        </p:spPr>
        <p:txBody>
          <a:bodyPr wrap="square" lIns="0" tIns="0" rIns="0" bIns="0" rtlCol="0" anchor="ctr"/>
          <a:lstStyle/>
          <a:p>
            <a:pPr algn="l" indent="0" marL="0">
              <a:buNone/>
            </a:pPr>
            <a:r>
              <a:rPr lang="ru-RU" sz="1700" dirty="0">
                <a:solidFill>
                  <a:srgbClr val="1B2733"/>
                </a:solidFill>
                <a:latin typeface="Times New Roman" pitchFamily="34" charset="0"/>
                <a:ea typeface="Times New Roman" pitchFamily="34" charset="-122"/>
                <a:cs typeface="Times New Roman" pitchFamily="34" charset="-120"/>
              </a:rPr>
              <a:t>,</a:t>
            </a:r>
            <a:endParaRPr lang="ru-RU" sz="1700" dirty="0"/>
          </a:p>
        </p:txBody>
      </p:sp>
      <p:sp>
        <p:nvSpPr>
          <p:cNvPr id="82" name="Shape 79"/>
          <p:cNvSpPr/>
          <p:nvPr/>
        </p:nvSpPr>
        <p:spPr>
          <a:xfrm>
            <a:off x="6217920" y="5669280"/>
            <a:ext cx="751967" cy="91"/>
          </a:xfrm>
          <a:prstGeom prst="line">
            <a:avLst/>
          </a:prstGeom>
          <a:noFill/>
          <a:ln w="15875">
            <a:solidFill>
              <a:srgbClr val="1B2733"/>
            </a:solidFill>
            <a:prstDash val="solid"/>
          </a:ln>
        </p:spPr>
      </p:sp>
      <p:sp>
        <p:nvSpPr>
          <p:cNvPr id="83" name="Text 80"/>
          <p:cNvSpPr/>
          <p:nvPr/>
        </p:nvSpPr>
        <p:spPr>
          <a:xfrm>
            <a:off x="5824728" y="5410200"/>
            <a:ext cx="1538351" cy="259080"/>
          </a:xfrm>
          <a:prstGeom prst="rect">
            <a:avLst/>
          </a:prstGeom>
          <a:noFill/>
          <a:ln/>
        </p:spPr>
        <p:txBody>
          <a:bodyPr wrap="square" lIns="0" tIns="0" rIns="0" bIns="0" rtlCol="0" anchor="ctr"/>
          <a:lstStyle/>
          <a:p>
            <a:pPr algn="ctr" indent="0" marL="0">
              <a:buNone/>
            </a:pPr>
            <a:r>
              <a:rPr lang="ru-RU" sz="1700" i="1" dirty="0">
                <a:solidFill>
                  <a:srgbClr val="1B2733"/>
                </a:solidFill>
                <a:latin typeface="Times New Roman" pitchFamily="34" charset="0"/>
                <a:ea typeface="Times New Roman" pitchFamily="34" charset="-122"/>
                <a:cs typeface="Times New Roman" pitchFamily="34" charset="-120"/>
              </a:rPr>
              <a:t>x</a:t>
            </a:r>
            <a:r>
              <a:rPr lang="ru-RU" sz="1700" baseline="30000" dirty="0">
                <a:solidFill>
                  <a:srgbClr val="1B2733"/>
                </a:solidFill>
                <a:latin typeface="Times New Roman" pitchFamily="34" charset="0"/>
                <a:ea typeface="Times New Roman" pitchFamily="34" charset="-122"/>
                <a:cs typeface="Times New Roman" pitchFamily="34" charset="-120"/>
              </a:rPr>
              <a:t>3</a:t>
            </a:r>
            <a:r>
              <a:rPr lang="ru-RU" sz="1700" dirty="0">
                <a:solidFill>
                  <a:srgbClr val="1B2733"/>
                </a:solidFill>
                <a:latin typeface="Times New Roman" pitchFamily="34" charset="0"/>
                <a:ea typeface="Times New Roman" pitchFamily="34" charset="-122"/>
                <a:cs typeface="Times New Roman" pitchFamily="34" charset="-120"/>
              </a:rPr>
              <a:t> + 2</a:t>
            </a:r>
            <a:r>
              <a:rPr lang="ru-RU" sz="1700" i="1" dirty="0">
                <a:solidFill>
                  <a:srgbClr val="1B2733"/>
                </a:solidFill>
                <a:latin typeface="Times New Roman" pitchFamily="34" charset="0"/>
                <a:ea typeface="Times New Roman" pitchFamily="34" charset="-122"/>
                <a:cs typeface="Times New Roman" pitchFamily="34" charset="-120"/>
              </a:rPr>
              <a:t>x</a:t>
            </a:r>
            <a:endParaRPr lang="ru-RU" sz="1700" dirty="0"/>
          </a:p>
        </p:txBody>
      </p:sp>
      <p:sp>
        <p:nvSpPr>
          <p:cNvPr id="84" name="Text 81"/>
          <p:cNvSpPr/>
          <p:nvPr/>
        </p:nvSpPr>
        <p:spPr>
          <a:xfrm>
            <a:off x="5878703" y="5682234"/>
            <a:ext cx="1430401" cy="259080"/>
          </a:xfrm>
          <a:prstGeom prst="rect">
            <a:avLst/>
          </a:prstGeom>
          <a:noFill/>
          <a:ln/>
        </p:spPr>
        <p:txBody>
          <a:bodyPr wrap="square" lIns="0" tIns="0" rIns="0" bIns="0" rtlCol="0" anchor="ctr"/>
          <a:lstStyle/>
          <a:p>
            <a:pPr algn="ctr" indent="0" marL="0">
              <a:buNone/>
            </a:pPr>
            <a:r>
              <a:rPr lang="ru-RU" sz="1700" i="1" dirty="0">
                <a:solidFill>
                  <a:srgbClr val="1B2733"/>
                </a:solidFill>
                <a:latin typeface="Times New Roman" pitchFamily="34" charset="0"/>
                <a:ea typeface="Times New Roman" pitchFamily="34" charset="-122"/>
                <a:cs typeface="Times New Roman" pitchFamily="34" charset="-120"/>
              </a:rPr>
              <a:t>x</a:t>
            </a:r>
            <a:r>
              <a:rPr lang="ru-RU" sz="1700" baseline="30000" dirty="0">
                <a:solidFill>
                  <a:srgbClr val="1B2733"/>
                </a:solidFill>
                <a:latin typeface="Times New Roman" pitchFamily="34" charset="0"/>
                <a:ea typeface="Times New Roman" pitchFamily="34" charset="-122"/>
                <a:cs typeface="Times New Roman" pitchFamily="34" charset="-120"/>
              </a:rPr>
              <a:t>2</a:t>
            </a:r>
            <a:r>
              <a:rPr lang="ru-RU" sz="1700" dirty="0">
                <a:solidFill>
                  <a:srgbClr val="1B2733"/>
                </a:solidFill>
                <a:latin typeface="Times New Roman" pitchFamily="34" charset="0"/>
                <a:ea typeface="Times New Roman" pitchFamily="34" charset="-122"/>
                <a:cs typeface="Times New Roman" pitchFamily="34" charset="-120"/>
              </a:rPr>
              <a:t> + 1</a:t>
            </a:r>
            <a:endParaRPr lang="ru-RU" sz="1700" dirty="0"/>
          </a:p>
        </p:txBody>
      </p:sp>
      <p:sp>
        <p:nvSpPr>
          <p:cNvPr id="85" name="Text 82"/>
          <p:cNvSpPr/>
          <p:nvPr/>
        </p:nvSpPr>
        <p:spPr>
          <a:xfrm>
            <a:off x="7061327" y="5522468"/>
            <a:ext cx="419405" cy="259080"/>
          </a:xfrm>
          <a:prstGeom prst="rect">
            <a:avLst/>
          </a:prstGeom>
          <a:noFill/>
          <a:ln/>
        </p:spPr>
        <p:txBody>
          <a:bodyPr wrap="square" lIns="0" tIns="0" rIns="0" bIns="0" rtlCol="0" anchor="ctr"/>
          <a:lstStyle/>
          <a:p>
            <a:pPr algn="l" indent="0" marL="0">
              <a:buNone/>
            </a:pPr>
            <a:r>
              <a:rPr lang="ru-RU" sz="1700" dirty="0">
                <a:solidFill>
                  <a:srgbClr val="1B2733"/>
                </a:solidFill>
                <a:latin typeface="Times New Roman" pitchFamily="34" charset="0"/>
                <a:ea typeface="Times New Roman" pitchFamily="34" charset="-122"/>
                <a:cs typeface="Times New Roman" pitchFamily="34" charset="-120"/>
              </a:rPr>
              <a:t>=</a:t>
            </a:r>
            <a:endParaRPr lang="ru-RU" sz="1700" dirty="0"/>
          </a:p>
        </p:txBody>
      </p:sp>
      <p:sp>
        <p:nvSpPr>
          <p:cNvPr id="86" name="Text 83"/>
          <p:cNvSpPr/>
          <p:nvPr/>
        </p:nvSpPr>
        <p:spPr>
          <a:xfrm>
            <a:off x="7273671" y="5522468"/>
            <a:ext cx="410337" cy="259080"/>
          </a:xfrm>
          <a:prstGeom prst="rect">
            <a:avLst/>
          </a:prstGeom>
          <a:noFill/>
          <a:ln/>
        </p:spPr>
        <p:txBody>
          <a:bodyPr wrap="square" lIns="0" tIns="0" rIns="0" bIns="0" rtlCol="0" anchor="ctr"/>
          <a:lstStyle/>
          <a:p>
            <a:pPr algn="l" indent="0" marL="0">
              <a:buNone/>
            </a:pPr>
            <a:r>
              <a:rPr lang="ru-RU" sz="1700" b="1" i="1" dirty="0">
                <a:solidFill>
                  <a:srgbClr val="D9711C"/>
                </a:solidFill>
                <a:latin typeface="Times New Roman" pitchFamily="34" charset="0"/>
                <a:ea typeface="Times New Roman" pitchFamily="34" charset="-122"/>
                <a:cs typeface="Times New Roman" pitchFamily="34" charset="-120"/>
              </a:rPr>
              <a:t>x</a:t>
            </a:r>
            <a:endParaRPr lang="ru-RU" sz="1700" dirty="0"/>
          </a:p>
        </p:txBody>
      </p:sp>
      <p:sp>
        <p:nvSpPr>
          <p:cNvPr id="87" name="Text 84"/>
          <p:cNvSpPr/>
          <p:nvPr/>
        </p:nvSpPr>
        <p:spPr>
          <a:xfrm>
            <a:off x="7478459" y="5522468"/>
            <a:ext cx="419405" cy="259080"/>
          </a:xfrm>
          <a:prstGeom prst="rect">
            <a:avLst/>
          </a:prstGeom>
          <a:noFill/>
          <a:ln/>
        </p:spPr>
        <p:txBody>
          <a:bodyPr wrap="square" lIns="0" tIns="0" rIns="0" bIns="0" rtlCol="0" anchor="ctr"/>
          <a:lstStyle/>
          <a:p>
            <a:pPr algn="l" indent="0" marL="0">
              <a:buNone/>
            </a:pPr>
            <a:r>
              <a:rPr lang="ru-RU" sz="1700" dirty="0">
                <a:solidFill>
                  <a:srgbClr val="1B2733"/>
                </a:solidFill>
                <a:latin typeface="Times New Roman" pitchFamily="34" charset="0"/>
                <a:ea typeface="Times New Roman" pitchFamily="34" charset="-122"/>
                <a:cs typeface="Times New Roman" pitchFamily="34" charset="-120"/>
              </a:rPr>
              <a:t>+</a:t>
            </a:r>
            <a:endParaRPr lang="ru-RU" sz="1700" dirty="0"/>
          </a:p>
        </p:txBody>
      </p:sp>
      <p:sp>
        <p:nvSpPr>
          <p:cNvPr id="88" name="Shape 85"/>
          <p:cNvSpPr/>
          <p:nvPr/>
        </p:nvSpPr>
        <p:spPr>
          <a:xfrm>
            <a:off x="7690803" y="5669280"/>
            <a:ext cx="644017" cy="91"/>
          </a:xfrm>
          <a:prstGeom prst="line">
            <a:avLst/>
          </a:prstGeom>
          <a:noFill/>
          <a:ln w="15875">
            <a:solidFill>
              <a:srgbClr val="1B2733"/>
            </a:solidFill>
            <a:prstDash val="solid"/>
          </a:ln>
        </p:spPr>
      </p:sp>
      <p:sp>
        <p:nvSpPr>
          <p:cNvPr id="89" name="Text 86"/>
          <p:cNvSpPr/>
          <p:nvPr/>
        </p:nvSpPr>
        <p:spPr>
          <a:xfrm>
            <a:off x="7501636" y="5410200"/>
            <a:ext cx="1022350" cy="259080"/>
          </a:xfrm>
          <a:prstGeom prst="rect">
            <a:avLst/>
          </a:prstGeom>
          <a:noFill/>
          <a:ln/>
        </p:spPr>
        <p:txBody>
          <a:bodyPr wrap="square" lIns="0" tIns="0" rIns="0" bIns="0" rtlCol="0" anchor="ctr"/>
          <a:lstStyle/>
          <a:p>
            <a:pPr algn="ctr" indent="0" marL="0">
              <a:buNone/>
            </a:pPr>
            <a:r>
              <a:rPr lang="ru-RU" sz="1700" i="1" dirty="0">
                <a:solidFill>
                  <a:srgbClr val="1B2733"/>
                </a:solidFill>
                <a:latin typeface="Times New Roman" pitchFamily="34" charset="0"/>
                <a:ea typeface="Times New Roman" pitchFamily="34" charset="-122"/>
                <a:cs typeface="Times New Roman" pitchFamily="34" charset="-120"/>
              </a:rPr>
              <a:t>x</a:t>
            </a:r>
            <a:endParaRPr lang="ru-RU" sz="1700" dirty="0"/>
          </a:p>
        </p:txBody>
      </p:sp>
      <p:sp>
        <p:nvSpPr>
          <p:cNvPr id="90" name="Text 87"/>
          <p:cNvSpPr/>
          <p:nvPr/>
        </p:nvSpPr>
        <p:spPr>
          <a:xfrm>
            <a:off x="7297611" y="5682234"/>
            <a:ext cx="1430401" cy="259080"/>
          </a:xfrm>
          <a:prstGeom prst="rect">
            <a:avLst/>
          </a:prstGeom>
          <a:noFill/>
          <a:ln/>
        </p:spPr>
        <p:txBody>
          <a:bodyPr wrap="square" lIns="0" tIns="0" rIns="0" bIns="0" rtlCol="0" anchor="ctr"/>
          <a:lstStyle/>
          <a:p>
            <a:pPr algn="ctr" indent="0" marL="0">
              <a:buNone/>
            </a:pPr>
            <a:r>
              <a:rPr lang="ru-RU" sz="1700" i="1" dirty="0">
                <a:solidFill>
                  <a:srgbClr val="1B2733"/>
                </a:solidFill>
                <a:latin typeface="Times New Roman" pitchFamily="34" charset="0"/>
                <a:ea typeface="Times New Roman" pitchFamily="34" charset="-122"/>
                <a:cs typeface="Times New Roman" pitchFamily="34" charset="-120"/>
              </a:rPr>
              <a:t>x</a:t>
            </a:r>
            <a:r>
              <a:rPr lang="ru-RU" sz="1700" baseline="30000" dirty="0">
                <a:solidFill>
                  <a:srgbClr val="1B2733"/>
                </a:solidFill>
                <a:latin typeface="Times New Roman" pitchFamily="34" charset="0"/>
                <a:ea typeface="Times New Roman" pitchFamily="34" charset="-122"/>
                <a:cs typeface="Times New Roman" pitchFamily="34" charset="-120"/>
              </a:rPr>
              <a:t>2</a:t>
            </a:r>
            <a:r>
              <a:rPr lang="ru-RU" sz="1700" dirty="0">
                <a:solidFill>
                  <a:srgbClr val="1B2733"/>
                </a:solidFill>
                <a:latin typeface="Times New Roman" pitchFamily="34" charset="0"/>
                <a:ea typeface="Times New Roman" pitchFamily="34" charset="-122"/>
                <a:cs typeface="Times New Roman" pitchFamily="34" charset="-120"/>
              </a:rPr>
              <a:t> + 1</a:t>
            </a:r>
            <a:endParaRPr lang="ru-RU" sz="1700" dirty="0"/>
          </a:p>
        </p:txBody>
      </p:sp>
      <p:sp>
        <p:nvSpPr>
          <p:cNvPr id="91" name="Text 88"/>
          <p:cNvSpPr/>
          <p:nvPr/>
        </p:nvSpPr>
        <p:spPr>
          <a:xfrm>
            <a:off x="8426260" y="5522468"/>
            <a:ext cx="419405" cy="259080"/>
          </a:xfrm>
          <a:prstGeom prst="rect">
            <a:avLst/>
          </a:prstGeom>
          <a:noFill/>
          <a:ln/>
        </p:spPr>
        <p:txBody>
          <a:bodyPr wrap="square" lIns="0" tIns="0" rIns="0" bIns="0" rtlCol="0" anchor="ctr"/>
          <a:lstStyle/>
          <a:p>
            <a:pPr algn="l" indent="0" marL="0">
              <a:buNone/>
            </a:pPr>
            <a:r>
              <a:rPr lang="ru-RU" sz="1700" dirty="0">
                <a:solidFill>
                  <a:srgbClr val="1B2733"/>
                </a:solidFill>
                <a:latin typeface="Times New Roman" pitchFamily="34" charset="0"/>
                <a:ea typeface="Times New Roman" pitchFamily="34" charset="-122"/>
                <a:cs typeface="Times New Roman" pitchFamily="34" charset="-120"/>
              </a:rPr>
              <a:t>=</a:t>
            </a:r>
            <a:endParaRPr lang="ru-RU" sz="1700" dirty="0"/>
          </a:p>
        </p:txBody>
      </p:sp>
      <p:sp>
        <p:nvSpPr>
          <p:cNvPr id="92" name="Text 89"/>
          <p:cNvSpPr/>
          <p:nvPr/>
        </p:nvSpPr>
        <p:spPr>
          <a:xfrm>
            <a:off x="8638604" y="5522468"/>
            <a:ext cx="410337" cy="259080"/>
          </a:xfrm>
          <a:prstGeom prst="rect">
            <a:avLst/>
          </a:prstGeom>
          <a:noFill/>
          <a:ln/>
        </p:spPr>
        <p:txBody>
          <a:bodyPr wrap="square" lIns="0" tIns="0" rIns="0" bIns="0" rtlCol="0" anchor="ctr"/>
          <a:lstStyle/>
          <a:p>
            <a:pPr algn="l" indent="0" marL="0">
              <a:buNone/>
            </a:pPr>
            <a:r>
              <a:rPr lang="ru-RU" sz="1700" b="1" i="1" dirty="0">
                <a:solidFill>
                  <a:srgbClr val="D9711C"/>
                </a:solidFill>
                <a:latin typeface="Times New Roman" pitchFamily="34" charset="0"/>
                <a:ea typeface="Times New Roman" pitchFamily="34" charset="-122"/>
                <a:cs typeface="Times New Roman" pitchFamily="34" charset="-120"/>
              </a:rPr>
              <a:t>x</a:t>
            </a:r>
            <a:endParaRPr lang="ru-RU" sz="1700" dirty="0"/>
          </a:p>
        </p:txBody>
      </p:sp>
      <p:sp>
        <p:nvSpPr>
          <p:cNvPr id="93" name="Text 90"/>
          <p:cNvSpPr/>
          <p:nvPr/>
        </p:nvSpPr>
        <p:spPr>
          <a:xfrm>
            <a:off x="8843391" y="5522468"/>
            <a:ext cx="419405" cy="259080"/>
          </a:xfrm>
          <a:prstGeom prst="rect">
            <a:avLst/>
          </a:prstGeom>
          <a:noFill/>
          <a:ln/>
        </p:spPr>
        <p:txBody>
          <a:bodyPr wrap="square" lIns="0" tIns="0" rIns="0" bIns="0" rtlCol="0" anchor="ctr"/>
          <a:lstStyle/>
          <a:p>
            <a:pPr algn="l" indent="0" marL="0">
              <a:buNone/>
            </a:pPr>
            <a:r>
              <a:rPr lang="ru-RU" sz="1700" dirty="0">
                <a:solidFill>
                  <a:srgbClr val="1B2733"/>
                </a:solidFill>
                <a:latin typeface="Times New Roman" pitchFamily="34" charset="0"/>
                <a:ea typeface="Times New Roman" pitchFamily="34" charset="-122"/>
                <a:cs typeface="Times New Roman" pitchFamily="34" charset="-120"/>
              </a:rPr>
              <a:t>+</a:t>
            </a:r>
            <a:endParaRPr lang="ru-RU" sz="1700" dirty="0"/>
          </a:p>
        </p:txBody>
      </p:sp>
      <p:sp>
        <p:nvSpPr>
          <p:cNvPr id="94" name="Shape 91"/>
          <p:cNvSpPr/>
          <p:nvPr/>
        </p:nvSpPr>
        <p:spPr>
          <a:xfrm>
            <a:off x="9055735" y="5669280"/>
            <a:ext cx="877951" cy="91"/>
          </a:xfrm>
          <a:prstGeom prst="line">
            <a:avLst/>
          </a:prstGeom>
          <a:noFill/>
          <a:ln w="15875">
            <a:solidFill>
              <a:srgbClr val="1B2733"/>
            </a:solidFill>
            <a:prstDash val="solid"/>
          </a:ln>
        </p:spPr>
      </p:sp>
      <p:sp>
        <p:nvSpPr>
          <p:cNvPr id="95" name="Text 92"/>
          <p:cNvSpPr/>
          <p:nvPr/>
        </p:nvSpPr>
        <p:spPr>
          <a:xfrm>
            <a:off x="8983536" y="5410200"/>
            <a:ext cx="1022350" cy="259080"/>
          </a:xfrm>
          <a:prstGeom prst="rect">
            <a:avLst/>
          </a:prstGeom>
          <a:noFill/>
          <a:ln/>
        </p:spPr>
        <p:txBody>
          <a:bodyPr wrap="square" lIns="0" tIns="0" rIns="0" bIns="0" rtlCol="0" anchor="ctr"/>
          <a:lstStyle/>
          <a:p>
            <a:pPr algn="ctr" indent="0" marL="0">
              <a:buNone/>
            </a:pPr>
            <a:r>
              <a:rPr lang="ru-RU" sz="1700" dirty="0">
                <a:solidFill>
                  <a:srgbClr val="1B2733"/>
                </a:solidFill>
                <a:latin typeface="Times New Roman" pitchFamily="34" charset="0"/>
                <a:ea typeface="Times New Roman" pitchFamily="34" charset="-122"/>
                <a:cs typeface="Times New Roman" pitchFamily="34" charset="-120"/>
              </a:rPr>
              <a:t>1</a:t>
            </a:r>
            <a:endParaRPr lang="ru-RU" sz="1700" dirty="0"/>
          </a:p>
        </p:txBody>
      </p:sp>
      <p:sp>
        <p:nvSpPr>
          <p:cNvPr id="96" name="Text 93"/>
          <p:cNvSpPr/>
          <p:nvPr/>
        </p:nvSpPr>
        <p:spPr>
          <a:xfrm>
            <a:off x="9165463" y="5794502"/>
            <a:ext cx="410337" cy="259080"/>
          </a:xfrm>
          <a:prstGeom prst="rect">
            <a:avLst/>
          </a:prstGeom>
          <a:noFill/>
          <a:ln/>
        </p:spPr>
        <p:txBody>
          <a:bodyPr wrap="square" lIns="0" tIns="0" rIns="0" bIns="0" rtlCol="0" anchor="ctr"/>
          <a:lstStyle/>
          <a:p>
            <a:pPr algn="l" indent="0" marL="0">
              <a:buNone/>
            </a:pPr>
            <a:r>
              <a:rPr lang="ru-RU" sz="1700" b="1" i="1" dirty="0">
                <a:solidFill>
                  <a:srgbClr val="D9711C"/>
                </a:solidFill>
                <a:latin typeface="Times New Roman" pitchFamily="34" charset="0"/>
                <a:ea typeface="Times New Roman" pitchFamily="34" charset="-122"/>
                <a:cs typeface="Times New Roman" pitchFamily="34" charset="-120"/>
              </a:rPr>
              <a:t>x</a:t>
            </a:r>
            <a:endParaRPr lang="ru-RU" sz="1700" dirty="0"/>
          </a:p>
        </p:txBody>
      </p:sp>
      <p:sp>
        <p:nvSpPr>
          <p:cNvPr id="97" name="Text 94"/>
          <p:cNvSpPr/>
          <p:nvPr/>
        </p:nvSpPr>
        <p:spPr>
          <a:xfrm>
            <a:off x="9370251" y="5794502"/>
            <a:ext cx="419405" cy="259080"/>
          </a:xfrm>
          <a:prstGeom prst="rect">
            <a:avLst/>
          </a:prstGeom>
          <a:noFill/>
          <a:ln/>
        </p:spPr>
        <p:txBody>
          <a:bodyPr wrap="square" lIns="0" tIns="0" rIns="0" bIns="0" rtlCol="0" anchor="ctr"/>
          <a:lstStyle/>
          <a:p>
            <a:pPr algn="l" indent="0" marL="0">
              <a:buNone/>
            </a:pPr>
            <a:r>
              <a:rPr lang="ru-RU" sz="1700" dirty="0">
                <a:solidFill>
                  <a:srgbClr val="1B2733"/>
                </a:solidFill>
                <a:latin typeface="Times New Roman" pitchFamily="34" charset="0"/>
                <a:ea typeface="Times New Roman" pitchFamily="34" charset="-122"/>
                <a:cs typeface="Times New Roman" pitchFamily="34" charset="-120"/>
              </a:rPr>
              <a:t>+</a:t>
            </a:r>
            <a:endParaRPr lang="ru-RU" sz="1700" dirty="0"/>
          </a:p>
        </p:txBody>
      </p:sp>
      <p:sp>
        <p:nvSpPr>
          <p:cNvPr id="98" name="Shape 95"/>
          <p:cNvSpPr/>
          <p:nvPr/>
        </p:nvSpPr>
        <p:spPr>
          <a:xfrm>
            <a:off x="9582595" y="5941314"/>
            <a:ext cx="241363" cy="91"/>
          </a:xfrm>
          <a:prstGeom prst="line">
            <a:avLst/>
          </a:prstGeom>
          <a:noFill/>
          <a:ln w="15875">
            <a:solidFill>
              <a:srgbClr val="1B2733"/>
            </a:solidFill>
            <a:prstDash val="solid"/>
          </a:ln>
        </p:spPr>
      </p:sp>
      <p:sp>
        <p:nvSpPr>
          <p:cNvPr id="99" name="Text 96"/>
          <p:cNvSpPr/>
          <p:nvPr/>
        </p:nvSpPr>
        <p:spPr>
          <a:xfrm>
            <a:off x="9192101" y="5682234"/>
            <a:ext cx="1022350" cy="259080"/>
          </a:xfrm>
          <a:prstGeom prst="rect">
            <a:avLst/>
          </a:prstGeom>
          <a:noFill/>
          <a:ln/>
        </p:spPr>
        <p:txBody>
          <a:bodyPr wrap="square" lIns="0" tIns="0" rIns="0" bIns="0" rtlCol="0" anchor="ctr"/>
          <a:lstStyle/>
          <a:p>
            <a:pPr algn="ctr" indent="0" marL="0">
              <a:buNone/>
            </a:pPr>
            <a:r>
              <a:rPr lang="ru-RU" sz="1700" dirty="0">
                <a:solidFill>
                  <a:srgbClr val="1B2733"/>
                </a:solidFill>
                <a:latin typeface="Times New Roman" pitchFamily="34" charset="0"/>
                <a:ea typeface="Times New Roman" pitchFamily="34" charset="-122"/>
                <a:cs typeface="Times New Roman" pitchFamily="34" charset="-120"/>
              </a:rPr>
              <a:t>1</a:t>
            </a:r>
            <a:endParaRPr lang="ru-RU" sz="1700" dirty="0"/>
          </a:p>
        </p:txBody>
      </p:sp>
      <p:sp>
        <p:nvSpPr>
          <p:cNvPr id="100" name="Text 97"/>
          <p:cNvSpPr/>
          <p:nvPr/>
        </p:nvSpPr>
        <p:spPr>
          <a:xfrm>
            <a:off x="9189403" y="5954268"/>
            <a:ext cx="1027748" cy="259080"/>
          </a:xfrm>
          <a:prstGeom prst="rect">
            <a:avLst/>
          </a:prstGeom>
          <a:noFill/>
          <a:ln/>
        </p:spPr>
        <p:txBody>
          <a:bodyPr wrap="square" lIns="0" tIns="0" rIns="0" bIns="0" rtlCol="0" anchor="ctr"/>
          <a:lstStyle/>
          <a:p>
            <a:pPr algn="ctr" indent="0" marL="0">
              <a:buNone/>
            </a:pPr>
            <a:r>
              <a:rPr lang="ru-RU" sz="1700" b="1" i="1" dirty="0">
                <a:solidFill>
                  <a:srgbClr val="D9711C"/>
                </a:solidFill>
                <a:latin typeface="Times New Roman" pitchFamily="34" charset="0"/>
                <a:ea typeface="Times New Roman" pitchFamily="34" charset="-122"/>
                <a:cs typeface="Times New Roman" pitchFamily="34" charset="-120"/>
              </a:rPr>
              <a:t>x</a:t>
            </a:r>
            <a:endParaRPr lang="ru-RU" sz="17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384048"/>
            <a:ext cx="640080" cy="640080"/>
          </a:xfrm>
          <a:prstGeom prst="ellipse">
            <a:avLst/>
          </a:prstGeom>
          <a:solidFill>
            <a:srgbClr val="1F4E79"/>
          </a:solidFill>
          <a:ln w="12700">
            <a:solidFill>
              <a:srgbClr val="1F4E79"/>
            </a:solidFill>
            <a:prstDash val="solid"/>
          </a:ln>
        </p:spPr>
      </p:sp>
      <p:sp>
        <p:nvSpPr>
          <p:cNvPr id="3" name="Text 1"/>
          <p:cNvSpPr/>
          <p:nvPr/>
        </p:nvSpPr>
        <p:spPr>
          <a:xfrm>
            <a:off x="548640" y="384048"/>
            <a:ext cx="640080" cy="640080"/>
          </a:xfrm>
          <a:prstGeom prst="rect">
            <a:avLst/>
          </a:prstGeom>
          <a:noFill/>
          <a:ln/>
        </p:spPr>
        <p:txBody>
          <a:bodyPr wrap="square" lIns="0" tIns="0" rIns="0" bIns="0" rtlCol="0" anchor="ctr"/>
          <a:lstStyle/>
          <a:p>
            <a:pPr algn="ctr" indent="0" marL="0">
              <a:buNone/>
            </a:pPr>
            <a:r>
              <a:rPr lang="ru-RU" sz="2400" b="1" dirty="0">
                <a:solidFill>
                  <a:srgbClr val="FFFFFF"/>
                </a:solidFill>
                <a:latin typeface="Arial" pitchFamily="34" charset="0"/>
                <a:ea typeface="Arial" pitchFamily="34" charset="-122"/>
                <a:cs typeface="Arial" pitchFamily="34" charset="-120"/>
              </a:rPr>
              <a:t>3</a:t>
            </a:r>
            <a:endParaRPr lang="ru-RU" sz="2400" dirty="0"/>
          </a:p>
        </p:txBody>
      </p:sp>
      <p:sp>
        <p:nvSpPr>
          <p:cNvPr id="4" name="Text 2"/>
          <p:cNvSpPr/>
          <p:nvPr/>
        </p:nvSpPr>
        <p:spPr>
          <a:xfrm>
            <a:off x="1371600" y="274320"/>
            <a:ext cx="10268712" cy="868680"/>
          </a:xfrm>
          <a:prstGeom prst="rect">
            <a:avLst/>
          </a:prstGeom>
          <a:noFill/>
          <a:ln/>
        </p:spPr>
        <p:txBody>
          <a:bodyPr wrap="square" lIns="0" tIns="0" rIns="0" bIns="0" rtlCol="0" anchor="ctr">
            <a:normAutofit/>
          </a:bodyPr>
          <a:lstStyle/>
          <a:p>
            <a:pPr indent="0" marL="0">
              <a:buNone/>
            </a:pPr>
            <a:r>
              <a:rPr lang="ru-RU" sz="2800" b="1" dirty="0">
                <a:solidFill>
                  <a:srgbClr val="1B2733"/>
                </a:solidFill>
                <a:latin typeface="Arial" pitchFamily="34" charset="0"/>
                <a:ea typeface="Arial" pitchFamily="34" charset="-122"/>
                <a:cs typeface="Arial" pitchFamily="34" charset="-120"/>
              </a:rPr>
              <a:t>Подходящие дроби</a:t>
            </a:r>
            <a:endParaRPr lang="ru-RU" sz="2800" dirty="0"/>
          </a:p>
        </p:txBody>
      </p:sp>
      <p:sp>
        <p:nvSpPr>
          <p:cNvPr id="5" name="Shape 3"/>
          <p:cNvSpPr/>
          <p:nvPr/>
        </p:nvSpPr>
        <p:spPr>
          <a:xfrm>
            <a:off x="548640" y="1243584"/>
            <a:ext cx="11091672" cy="36576"/>
          </a:xfrm>
          <a:prstGeom prst="rect">
            <a:avLst/>
          </a:prstGeom>
          <a:solidFill>
            <a:srgbClr val="D9711C"/>
          </a:solidFill>
          <a:ln w="12700">
            <a:solidFill>
              <a:srgbClr val="D9711C"/>
            </a:solidFill>
            <a:prstDash val="solid"/>
          </a:ln>
        </p:spPr>
      </p:sp>
      <p:sp>
        <p:nvSpPr>
          <p:cNvPr id="6" name="Text 4"/>
          <p:cNvSpPr/>
          <p:nvPr/>
        </p:nvSpPr>
        <p:spPr>
          <a:xfrm>
            <a:off x="548640" y="6382512"/>
            <a:ext cx="9144000" cy="320040"/>
          </a:xfrm>
          <a:prstGeom prst="rect">
            <a:avLst/>
          </a:prstGeom>
          <a:noFill/>
          <a:ln/>
        </p:spPr>
        <p:txBody>
          <a:bodyPr wrap="square" lIns="0" tIns="0" rIns="0" bIns="0" rtlCol="0" anchor="ctr"/>
          <a:lstStyle/>
          <a:p>
            <a:pPr indent="0" marL="0">
              <a:buNone/>
            </a:pPr>
            <a:r>
              <a:rPr lang="ru-RU" sz="1100" dirty="0">
                <a:solidFill>
                  <a:srgbClr val="6A7682"/>
                </a:solidFill>
                <a:latin typeface="Arial" pitchFamily="34" charset="0"/>
                <a:ea typeface="Arial" pitchFamily="34" charset="-122"/>
                <a:cs typeface="Arial" pitchFamily="34" charset="-120"/>
              </a:rPr>
              <a:t>Алгебра, 8 класс · глава 4 «Рациональные дроби» · тема № 3</a:t>
            </a:r>
            <a:endParaRPr lang="ru-RU" sz="1100" dirty="0"/>
          </a:p>
        </p:txBody>
      </p:sp>
      <p:sp>
        <p:nvSpPr>
          <p:cNvPr id="7" name="Text 5"/>
          <p:cNvSpPr/>
          <p:nvPr/>
        </p:nvSpPr>
        <p:spPr>
          <a:xfrm>
            <a:off x="10241280" y="6382512"/>
            <a:ext cx="1399032" cy="320040"/>
          </a:xfrm>
          <a:prstGeom prst="rect">
            <a:avLst/>
          </a:prstGeom>
          <a:noFill/>
          <a:ln/>
        </p:spPr>
        <p:txBody>
          <a:bodyPr wrap="square" lIns="0" tIns="0" rIns="0" bIns="0" rtlCol="0" anchor="ctr"/>
          <a:lstStyle/>
          <a:p>
            <a:pPr algn="r" indent="0" marL="0">
              <a:buNone/>
            </a:pPr>
            <a:r>
              <a:rPr lang="ru-RU" sz="1100" dirty="0">
                <a:solidFill>
                  <a:srgbClr val="6A7682"/>
                </a:solidFill>
                <a:latin typeface="Arial" pitchFamily="34" charset="0"/>
                <a:ea typeface="Arial" pitchFamily="34" charset="-122"/>
                <a:cs typeface="Arial" pitchFamily="34" charset="-120"/>
              </a:rPr>
              <a:t>4 / 7</a:t>
            </a:r>
            <a:endParaRPr lang="ru-RU" sz="1100" dirty="0"/>
          </a:p>
        </p:txBody>
      </p:sp>
      <p:sp>
        <p:nvSpPr>
          <p:cNvPr id="9" name="Text 6"/>
          <p:cNvSpPr/>
          <p:nvPr/>
        </p:nvSpPr>
        <p:spPr>
          <a:xfrm>
            <a:off x="548640" y="1463040"/>
            <a:ext cx="5577840" cy="603504"/>
          </a:xfrm>
          <a:prstGeom prst="rect">
            <a:avLst/>
          </a:prstGeom>
          <a:noFill/>
          <a:ln/>
        </p:spPr>
        <p:txBody>
          <a:bodyPr wrap="square" lIns="25400" tIns="50800" rIns="50800" bIns="25400" rtlCol="0" anchor="t"/>
          <a:lstStyle/>
          <a:p>
            <a:pPr indent="0" marL="0">
              <a:buNone/>
            </a:pPr>
            <a:r>
              <a:rPr lang="ru-RU" sz="1500" dirty="0">
                <a:solidFill>
                  <a:srgbClr val="2A2F36"/>
                </a:solidFill>
                <a:latin typeface="Arial" pitchFamily="34" charset="0"/>
                <a:ea typeface="Arial" pitchFamily="34" charset="-122"/>
                <a:cs typeface="Arial" pitchFamily="34" charset="-120"/>
              </a:rPr>
              <a:t>Если оборвать цепную дробь на неполном частном </a:t>
            </a:r>
            <a:r>
              <a:rPr lang="ru-RU" sz="1700" i="1" dirty="0">
                <a:solidFill>
                  <a:srgbClr val="2A2F36"/>
                </a:solidFill>
                <a:latin typeface="Times New Roman" pitchFamily="34" charset="0"/>
                <a:ea typeface="Times New Roman" pitchFamily="34" charset="-122"/>
                <a:cs typeface="Times New Roman" pitchFamily="34" charset="-120"/>
              </a:rPr>
              <a:t>a</a:t>
            </a:r>
            <a:r>
              <a:rPr lang="ru-RU" sz="1700" i="1" baseline="-40000" dirty="0">
                <a:solidFill>
                  <a:srgbClr val="2A2F36"/>
                </a:solidFill>
                <a:latin typeface="Times New Roman" pitchFamily="34" charset="0"/>
                <a:ea typeface="Times New Roman" pitchFamily="34" charset="-122"/>
                <a:cs typeface="Times New Roman" pitchFamily="34" charset="-120"/>
              </a:rPr>
              <a:t>k</a:t>
            </a:r>
            <a:r>
              <a:rPr lang="ru-RU" sz="1500" dirty="0">
                <a:solidFill>
                  <a:srgbClr val="2A2F36"/>
                </a:solidFill>
                <a:latin typeface="Arial" pitchFamily="34" charset="0"/>
                <a:ea typeface="Arial" pitchFamily="34" charset="-122"/>
                <a:cs typeface="Arial" pitchFamily="34" charset="-120"/>
              </a:rPr>
              <a:t>, получится </a:t>
            </a:r>
            <a:r>
              <a:rPr lang="ru-RU" sz="1500" b="1" dirty="0">
                <a:solidFill>
                  <a:srgbClr val="2A2F36"/>
                </a:solidFill>
                <a:latin typeface="Arial" pitchFamily="34" charset="0"/>
                <a:ea typeface="Arial" pitchFamily="34" charset="-122"/>
                <a:cs typeface="Arial" pitchFamily="34" charset="-120"/>
              </a:rPr>
              <a:t>подходящая дробь</a:t>
            </a:r>
            <a:endParaRPr lang="ru-RU" sz="1500" dirty="0"/>
          </a:p>
        </p:txBody>
      </p:sp>
      <p:sp>
        <p:nvSpPr>
          <p:cNvPr id="10" name="Shape 7"/>
          <p:cNvSpPr/>
          <p:nvPr/>
        </p:nvSpPr>
        <p:spPr>
          <a:xfrm>
            <a:off x="640080" y="2377440"/>
            <a:ext cx="358902" cy="91"/>
          </a:xfrm>
          <a:prstGeom prst="line">
            <a:avLst/>
          </a:prstGeom>
          <a:noFill/>
          <a:ln w="15875">
            <a:solidFill>
              <a:srgbClr val="1B2733"/>
            </a:solidFill>
            <a:prstDash val="solid"/>
          </a:ln>
        </p:spPr>
      </p:sp>
      <p:sp>
        <p:nvSpPr>
          <p:cNvPr id="11" name="Text 8"/>
          <p:cNvSpPr/>
          <p:nvPr/>
        </p:nvSpPr>
        <p:spPr>
          <a:xfrm>
            <a:off x="246888" y="2103120"/>
            <a:ext cx="1145286" cy="274320"/>
          </a:xfrm>
          <a:prstGeom prst="rect">
            <a:avLst/>
          </a:prstGeom>
          <a:noFill/>
          <a:ln/>
        </p:spPr>
        <p:txBody>
          <a:bodyPr wrap="square" lIns="0" tIns="0" rIns="0" bIns="0" rtlCol="0" anchor="ctr"/>
          <a:lstStyle/>
          <a:p>
            <a:pPr algn="ctr" indent="0" marL="0">
              <a:buNone/>
            </a:pPr>
            <a:r>
              <a:rPr lang="ru-RU" sz="1800" i="1" dirty="0">
                <a:solidFill>
                  <a:srgbClr val="1B2733"/>
                </a:solidFill>
                <a:latin typeface="Times New Roman" pitchFamily="34" charset="0"/>
                <a:ea typeface="Times New Roman" pitchFamily="34" charset="-122"/>
                <a:cs typeface="Times New Roman" pitchFamily="34" charset="-120"/>
              </a:rPr>
              <a:t>P</a:t>
            </a:r>
            <a:r>
              <a:rPr lang="ru-RU" sz="1800" i="1" baseline="-40000" dirty="0">
                <a:solidFill>
                  <a:srgbClr val="1B2733"/>
                </a:solidFill>
                <a:latin typeface="Times New Roman" pitchFamily="34" charset="0"/>
                <a:ea typeface="Times New Roman" pitchFamily="34" charset="-122"/>
                <a:cs typeface="Times New Roman" pitchFamily="34" charset="-120"/>
              </a:rPr>
              <a:t>k</a:t>
            </a:r>
            <a:endParaRPr lang="ru-RU" sz="1800" dirty="0"/>
          </a:p>
        </p:txBody>
      </p:sp>
      <p:sp>
        <p:nvSpPr>
          <p:cNvPr id="12" name="Text 9"/>
          <p:cNvSpPr/>
          <p:nvPr/>
        </p:nvSpPr>
        <p:spPr>
          <a:xfrm>
            <a:off x="246888" y="2391156"/>
            <a:ext cx="1145286" cy="274320"/>
          </a:xfrm>
          <a:prstGeom prst="rect">
            <a:avLst/>
          </a:prstGeom>
          <a:noFill/>
          <a:ln/>
        </p:spPr>
        <p:txBody>
          <a:bodyPr wrap="square" lIns="0" tIns="0" rIns="0" bIns="0" rtlCol="0" anchor="ctr"/>
          <a:lstStyle/>
          <a:p>
            <a:pPr algn="ctr" indent="0" marL="0">
              <a:buNone/>
            </a:pPr>
            <a:r>
              <a:rPr lang="ru-RU" sz="1800" i="1" dirty="0">
                <a:solidFill>
                  <a:srgbClr val="1B2733"/>
                </a:solidFill>
                <a:latin typeface="Times New Roman" pitchFamily="34" charset="0"/>
                <a:ea typeface="Times New Roman" pitchFamily="34" charset="-122"/>
                <a:cs typeface="Times New Roman" pitchFamily="34" charset="-120"/>
              </a:rPr>
              <a:t>Q</a:t>
            </a:r>
            <a:r>
              <a:rPr lang="ru-RU" sz="1800" i="1" baseline="-40000" dirty="0">
                <a:solidFill>
                  <a:srgbClr val="1B2733"/>
                </a:solidFill>
                <a:latin typeface="Times New Roman" pitchFamily="34" charset="0"/>
                <a:ea typeface="Times New Roman" pitchFamily="34" charset="-122"/>
                <a:cs typeface="Times New Roman" pitchFamily="34" charset="-120"/>
              </a:rPr>
              <a:t>k</a:t>
            </a:r>
            <a:endParaRPr lang="ru-RU" sz="1800" dirty="0"/>
          </a:p>
        </p:txBody>
      </p:sp>
      <p:sp>
        <p:nvSpPr>
          <p:cNvPr id="13" name="Text 10"/>
          <p:cNvSpPr/>
          <p:nvPr/>
        </p:nvSpPr>
        <p:spPr>
          <a:xfrm>
            <a:off x="1090422" y="2221992"/>
            <a:ext cx="351130" cy="274320"/>
          </a:xfrm>
          <a:prstGeom prst="rect">
            <a:avLst/>
          </a:prstGeom>
          <a:noFill/>
          <a:ln/>
        </p:spPr>
        <p:txBody>
          <a:bodyPr wrap="square" lIns="0" tIns="0" rIns="0" bIns="0" rtlCol="0" anchor="ctr"/>
          <a:lstStyle/>
          <a:p>
            <a:pPr algn="l" indent="0" marL="0">
              <a:buNone/>
            </a:pPr>
            <a:r>
              <a:rPr lang="ru-RU" sz="1800" dirty="0">
                <a:solidFill>
                  <a:srgbClr val="1B2733"/>
                </a:solidFill>
                <a:latin typeface="Times New Roman" pitchFamily="34" charset="0"/>
                <a:ea typeface="Times New Roman" pitchFamily="34" charset="-122"/>
                <a:cs typeface="Times New Roman" pitchFamily="34" charset="-120"/>
              </a:rPr>
              <a:t>;</a:t>
            </a:r>
            <a:endParaRPr lang="ru-RU" sz="1800" dirty="0"/>
          </a:p>
        </p:txBody>
      </p:sp>
      <p:sp>
        <p:nvSpPr>
          <p:cNvPr id="14" name="Text 11"/>
          <p:cNvSpPr/>
          <p:nvPr/>
        </p:nvSpPr>
        <p:spPr>
          <a:xfrm>
            <a:off x="1245870" y="2221992"/>
            <a:ext cx="3368253" cy="274320"/>
          </a:xfrm>
          <a:prstGeom prst="rect">
            <a:avLst/>
          </a:prstGeom>
          <a:noFill/>
          <a:ln/>
        </p:spPr>
        <p:txBody>
          <a:bodyPr wrap="square" lIns="0" tIns="0" rIns="0" bIns="0" rtlCol="0" anchor="ctr"/>
          <a:lstStyle/>
          <a:p>
            <a:pPr algn="l" indent="0" marL="0">
              <a:buNone/>
            </a:pPr>
            <a:r>
              <a:rPr lang="ru-RU" sz="1700" dirty="0">
                <a:solidFill>
                  <a:srgbClr val="1B2733"/>
                </a:solidFill>
                <a:latin typeface="Arial" pitchFamily="34" charset="0"/>
                <a:ea typeface="Arial" pitchFamily="34" charset="-122"/>
                <a:cs typeface="Arial" pitchFamily="34" charset="-120"/>
              </a:rPr>
              <a:t>нумерацию ведут с нуля:</a:t>
            </a:r>
            <a:endParaRPr lang="ru-RU" sz="1700" dirty="0"/>
          </a:p>
        </p:txBody>
      </p:sp>
      <p:sp>
        <p:nvSpPr>
          <p:cNvPr id="15" name="Shape 12"/>
          <p:cNvSpPr/>
          <p:nvPr/>
        </p:nvSpPr>
        <p:spPr>
          <a:xfrm>
            <a:off x="3915588" y="2377440"/>
            <a:ext cx="358902" cy="91"/>
          </a:xfrm>
          <a:prstGeom prst="line">
            <a:avLst/>
          </a:prstGeom>
          <a:noFill/>
          <a:ln w="15875">
            <a:solidFill>
              <a:srgbClr val="1B2733"/>
            </a:solidFill>
            <a:prstDash val="solid"/>
          </a:ln>
        </p:spPr>
      </p:sp>
      <p:sp>
        <p:nvSpPr>
          <p:cNvPr id="16" name="Text 13"/>
          <p:cNvSpPr/>
          <p:nvPr/>
        </p:nvSpPr>
        <p:spPr>
          <a:xfrm>
            <a:off x="3522396" y="2103120"/>
            <a:ext cx="1145286" cy="274320"/>
          </a:xfrm>
          <a:prstGeom prst="rect">
            <a:avLst/>
          </a:prstGeom>
          <a:noFill/>
          <a:ln/>
        </p:spPr>
        <p:txBody>
          <a:bodyPr wrap="square" lIns="0" tIns="0" rIns="0" bIns="0" rtlCol="0" anchor="ctr"/>
          <a:lstStyle/>
          <a:p>
            <a:pPr algn="ctr" indent="0" marL="0">
              <a:buNone/>
            </a:pPr>
            <a:r>
              <a:rPr lang="ru-RU" sz="1800" i="1" dirty="0">
                <a:solidFill>
                  <a:srgbClr val="1B2733"/>
                </a:solidFill>
                <a:latin typeface="Times New Roman" pitchFamily="34" charset="0"/>
                <a:ea typeface="Times New Roman" pitchFamily="34" charset="-122"/>
                <a:cs typeface="Times New Roman" pitchFamily="34" charset="-120"/>
              </a:rPr>
              <a:t>P</a:t>
            </a:r>
            <a:r>
              <a:rPr lang="ru-RU" sz="1800" baseline="-40000" dirty="0">
                <a:solidFill>
                  <a:srgbClr val="1B2733"/>
                </a:solidFill>
                <a:latin typeface="Times New Roman" pitchFamily="34" charset="0"/>
                <a:ea typeface="Times New Roman" pitchFamily="34" charset="-122"/>
                <a:cs typeface="Times New Roman" pitchFamily="34" charset="-120"/>
              </a:rPr>
              <a:t>0</a:t>
            </a:r>
            <a:endParaRPr lang="ru-RU" sz="1800" dirty="0"/>
          </a:p>
        </p:txBody>
      </p:sp>
      <p:sp>
        <p:nvSpPr>
          <p:cNvPr id="17" name="Text 14"/>
          <p:cNvSpPr/>
          <p:nvPr/>
        </p:nvSpPr>
        <p:spPr>
          <a:xfrm>
            <a:off x="3522396" y="2391156"/>
            <a:ext cx="1145286" cy="274320"/>
          </a:xfrm>
          <a:prstGeom prst="rect">
            <a:avLst/>
          </a:prstGeom>
          <a:noFill/>
          <a:ln/>
        </p:spPr>
        <p:txBody>
          <a:bodyPr wrap="square" lIns="0" tIns="0" rIns="0" bIns="0" rtlCol="0" anchor="ctr"/>
          <a:lstStyle/>
          <a:p>
            <a:pPr algn="ctr" indent="0" marL="0">
              <a:buNone/>
            </a:pPr>
            <a:r>
              <a:rPr lang="ru-RU" sz="1800" i="1" dirty="0">
                <a:solidFill>
                  <a:srgbClr val="1B2733"/>
                </a:solidFill>
                <a:latin typeface="Times New Roman" pitchFamily="34" charset="0"/>
                <a:ea typeface="Times New Roman" pitchFamily="34" charset="-122"/>
                <a:cs typeface="Times New Roman" pitchFamily="34" charset="-120"/>
              </a:rPr>
              <a:t>Q</a:t>
            </a:r>
            <a:r>
              <a:rPr lang="ru-RU" sz="1800" baseline="-40000" dirty="0">
                <a:solidFill>
                  <a:srgbClr val="1B2733"/>
                </a:solidFill>
                <a:latin typeface="Times New Roman" pitchFamily="34" charset="0"/>
                <a:ea typeface="Times New Roman" pitchFamily="34" charset="-122"/>
                <a:cs typeface="Times New Roman" pitchFamily="34" charset="-120"/>
              </a:rPr>
              <a:t>0</a:t>
            </a:r>
            <a:endParaRPr lang="ru-RU" sz="1800" dirty="0"/>
          </a:p>
        </p:txBody>
      </p:sp>
      <p:sp>
        <p:nvSpPr>
          <p:cNvPr id="18" name="Text 15"/>
          <p:cNvSpPr/>
          <p:nvPr/>
        </p:nvSpPr>
        <p:spPr>
          <a:xfrm>
            <a:off x="4365930" y="2221992"/>
            <a:ext cx="427939" cy="274320"/>
          </a:xfrm>
          <a:prstGeom prst="rect">
            <a:avLst/>
          </a:prstGeom>
          <a:noFill/>
          <a:ln/>
        </p:spPr>
        <p:txBody>
          <a:bodyPr wrap="square" lIns="0" tIns="0" rIns="0" bIns="0" rtlCol="0" anchor="ctr"/>
          <a:lstStyle/>
          <a:p>
            <a:pPr algn="l" indent="0" marL="0">
              <a:buNone/>
            </a:pPr>
            <a:r>
              <a:rPr lang="ru-RU" sz="1800" dirty="0">
                <a:solidFill>
                  <a:srgbClr val="1B2733"/>
                </a:solidFill>
                <a:latin typeface="Times New Roman" pitchFamily="34" charset="0"/>
                <a:ea typeface="Times New Roman" pitchFamily="34" charset="-122"/>
                <a:cs typeface="Times New Roman" pitchFamily="34" charset="-120"/>
              </a:rPr>
              <a:t>=</a:t>
            </a:r>
            <a:endParaRPr lang="ru-RU" sz="1800" dirty="0"/>
          </a:p>
        </p:txBody>
      </p:sp>
      <p:sp>
        <p:nvSpPr>
          <p:cNvPr id="19" name="Shape 16"/>
          <p:cNvSpPr/>
          <p:nvPr/>
        </p:nvSpPr>
        <p:spPr>
          <a:xfrm>
            <a:off x="4585386" y="2377440"/>
            <a:ext cx="317754" cy="91"/>
          </a:xfrm>
          <a:prstGeom prst="line">
            <a:avLst/>
          </a:prstGeom>
          <a:noFill/>
          <a:ln w="15875">
            <a:solidFill>
              <a:srgbClr val="1B2733"/>
            </a:solidFill>
            <a:prstDash val="solid"/>
          </a:ln>
        </p:spPr>
      </p:sp>
      <p:sp>
        <p:nvSpPr>
          <p:cNvPr id="20" name="Text 17"/>
          <p:cNvSpPr/>
          <p:nvPr/>
        </p:nvSpPr>
        <p:spPr>
          <a:xfrm>
            <a:off x="4192194" y="2103120"/>
            <a:ext cx="1104138" cy="274320"/>
          </a:xfrm>
          <a:prstGeom prst="rect">
            <a:avLst/>
          </a:prstGeom>
          <a:noFill/>
          <a:ln/>
        </p:spPr>
        <p:txBody>
          <a:bodyPr wrap="square" lIns="0" tIns="0" rIns="0" bIns="0" rtlCol="0" anchor="ctr"/>
          <a:lstStyle/>
          <a:p>
            <a:pPr algn="ctr" indent="0" marL="0">
              <a:buNone/>
            </a:pPr>
            <a:r>
              <a:rPr lang="ru-RU" sz="1800" i="1" dirty="0">
                <a:solidFill>
                  <a:srgbClr val="1B2733"/>
                </a:solidFill>
                <a:latin typeface="Times New Roman" pitchFamily="34" charset="0"/>
                <a:ea typeface="Times New Roman" pitchFamily="34" charset="-122"/>
                <a:cs typeface="Times New Roman" pitchFamily="34" charset="-120"/>
              </a:rPr>
              <a:t>a</a:t>
            </a:r>
            <a:r>
              <a:rPr lang="ru-RU" sz="1800" baseline="-40000" dirty="0">
                <a:solidFill>
                  <a:srgbClr val="1B2733"/>
                </a:solidFill>
                <a:latin typeface="Times New Roman" pitchFamily="34" charset="0"/>
                <a:ea typeface="Times New Roman" pitchFamily="34" charset="-122"/>
                <a:cs typeface="Times New Roman" pitchFamily="34" charset="-120"/>
              </a:rPr>
              <a:t>0</a:t>
            </a:r>
            <a:endParaRPr lang="ru-RU" sz="1800" dirty="0"/>
          </a:p>
        </p:txBody>
      </p:sp>
      <p:sp>
        <p:nvSpPr>
          <p:cNvPr id="21" name="Text 18"/>
          <p:cNvSpPr/>
          <p:nvPr/>
        </p:nvSpPr>
        <p:spPr>
          <a:xfrm>
            <a:off x="4229913" y="2391156"/>
            <a:ext cx="1028700" cy="274320"/>
          </a:xfrm>
          <a:prstGeom prst="rect">
            <a:avLst/>
          </a:prstGeom>
          <a:noFill/>
          <a:ln/>
        </p:spPr>
        <p:txBody>
          <a:bodyPr wrap="square" lIns="0" tIns="0" rIns="0" bIns="0" rtlCol="0" anchor="ctr"/>
          <a:lstStyle/>
          <a:p>
            <a:pPr algn="ctr" indent="0" marL="0">
              <a:buNone/>
            </a:pPr>
            <a:r>
              <a:rPr lang="ru-RU" sz="1800" dirty="0">
                <a:solidFill>
                  <a:srgbClr val="1B2733"/>
                </a:solidFill>
                <a:latin typeface="Times New Roman" pitchFamily="34" charset="0"/>
                <a:ea typeface="Times New Roman" pitchFamily="34" charset="-122"/>
                <a:cs typeface="Times New Roman" pitchFamily="34" charset="-120"/>
              </a:rPr>
              <a:t>1</a:t>
            </a:r>
            <a:endParaRPr lang="ru-RU" sz="18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548640" y="2788920"/>
          <a:ext cx="5577840" cy="914400"/>
        </p:xfrm>
        <a:graphic>
          <a:graphicData uri="http://schemas.openxmlformats.org/drawingml/2006/table">
            <a:tbl>
              <a:tblPr/>
              <a:tblGrid>
                <a:gridCol w="2286000"/>
                <a:gridCol w="822960"/>
                <a:gridCol w="822960"/>
                <a:gridCol w="822960"/>
                <a:gridCol w="822960"/>
              </a:tblGrid>
              <a:tr h="310896">
                <a:tc>
                  <a:txBody>
                    <a:bodyPr/>
                    <a:lstStyle/>
                    <a:p>
                      <a:pPr algn="ctr" indent="0" marL="0">
                        <a:buNone/>
                      </a:pPr>
                      <a:r>
                        <a:rPr lang="ru-RU" sz="1600" b="1" i="1" dirty="0">
                          <a:solidFill>
                            <a:srgbClr val="FFFFFF"/>
                          </a:solidFill>
                          <a:latin typeface="Times New Roman" pitchFamily="34" charset="0"/>
                          <a:ea typeface="Times New Roman" pitchFamily="34" charset="-122"/>
                          <a:cs typeface="Times New Roman" pitchFamily="34" charset="-120"/>
                        </a:rPr>
                        <a:t>k</a:t>
                      </a:r>
                      <a:endParaRPr lang="ru-RU" sz="1200" dirty="0">
                        <a:latin typeface="Arial" charset="0"/>
                        <a:ea typeface="Arial" charset="0"/>
                        <a:cs typeface="Arial" charset="0"/>
                      </a:endParaRPr>
                    </a:p>
                  </a:txBody>
                  <a:tcPr marL="76200" marR="76200" marT="38100" marB="38100" anchor="ctr">
                    <a:lnL w="12700" cap="flat" cmpd="sng" algn="ctr">
                      <a:solidFill>
                        <a:srgbClr val="C3CFDB"/>
                      </a:solidFill>
                      <a:prstDash val="solid"/>
                      <a:round/>
                      <a:headEnd type="none" w="med" len="med"/>
                      <a:tailEnd type="none" w="med" len="med"/>
                    </a:lnL>
                    <a:lnR w="12700" cap="flat" cmpd="sng" algn="ctr">
                      <a:solidFill>
                        <a:srgbClr val="C3CFDB"/>
                      </a:solidFill>
                      <a:prstDash val="solid"/>
                      <a:round/>
                      <a:headEnd type="none" w="med" len="med"/>
                      <a:tailEnd type="none" w="med" len="med"/>
                    </a:lnR>
                    <a:lnT w="12700" cap="flat" cmpd="sng" algn="ctr">
                      <a:solidFill>
                        <a:srgbClr val="C3CFDB"/>
                      </a:solidFill>
                      <a:prstDash val="solid"/>
                      <a:round/>
                      <a:headEnd type="none" w="med" len="med"/>
                      <a:tailEnd type="none" w="med" len="med"/>
                    </a:lnT>
                    <a:lnB w="12700" cap="flat" cmpd="sng" algn="ctr">
                      <a:solidFill>
                        <a:srgbClr val="C3CFDB"/>
                      </a:solidFill>
                      <a:prstDash val="solid"/>
                      <a:round/>
                      <a:headEnd type="none" w="med" len="med"/>
                      <a:tailEnd type="none" w="med" len="med"/>
                    </a:lnB>
                    <a:solidFill>
                      <a:srgbClr val="1F4E79"/>
                    </a:solidFill>
                  </a:tcPr>
                </a:tc>
                <a:tc>
                  <a:txBody>
                    <a:bodyPr/>
                    <a:lstStyle/>
                    <a:p>
                      <a:pPr algn="ctr" indent="0" marL="0">
                        <a:buNone/>
                      </a:pPr>
                      <a:r>
                        <a:rPr lang="ru-RU" sz="1400" b="1" dirty="0">
                          <a:solidFill>
                            <a:srgbClr val="FFFFFF"/>
                          </a:solidFill>
                          <a:latin typeface="Arial" pitchFamily="34" charset="0"/>
                          <a:ea typeface="Arial" pitchFamily="34" charset="-122"/>
                          <a:cs typeface="Arial" pitchFamily="34" charset="-120"/>
                        </a:rPr>
                        <a:t>0</a:t>
                      </a:r>
                      <a:endParaRPr lang="ru-RU" sz="1200" dirty="0">
                        <a:latin typeface="Arial" charset="0"/>
                        <a:ea typeface="Arial" charset="0"/>
                        <a:cs typeface="Arial" charset="0"/>
                      </a:endParaRPr>
                    </a:p>
                  </a:txBody>
                  <a:tcPr marL="76200" marR="76200" marT="38100" marB="38100" anchor="ctr">
                    <a:lnL w="12700" cap="flat" cmpd="sng" algn="ctr">
                      <a:solidFill>
                        <a:srgbClr val="C3CFDB"/>
                      </a:solidFill>
                      <a:prstDash val="solid"/>
                      <a:round/>
                      <a:headEnd type="none" w="med" len="med"/>
                      <a:tailEnd type="none" w="med" len="med"/>
                    </a:lnL>
                    <a:lnR w="12700" cap="flat" cmpd="sng" algn="ctr">
                      <a:solidFill>
                        <a:srgbClr val="C3CFDB"/>
                      </a:solidFill>
                      <a:prstDash val="solid"/>
                      <a:round/>
                      <a:headEnd type="none" w="med" len="med"/>
                      <a:tailEnd type="none" w="med" len="med"/>
                    </a:lnR>
                    <a:lnT w="12700" cap="flat" cmpd="sng" algn="ctr">
                      <a:solidFill>
                        <a:srgbClr val="C3CFDB"/>
                      </a:solidFill>
                      <a:prstDash val="solid"/>
                      <a:round/>
                      <a:headEnd type="none" w="med" len="med"/>
                      <a:tailEnd type="none" w="med" len="med"/>
                    </a:lnT>
                    <a:lnB w="12700" cap="flat" cmpd="sng" algn="ctr">
                      <a:solidFill>
                        <a:srgbClr val="C3CFDB"/>
                      </a:solidFill>
                      <a:prstDash val="solid"/>
                      <a:round/>
                      <a:headEnd type="none" w="med" len="med"/>
                      <a:tailEnd type="none" w="med" len="med"/>
                    </a:lnB>
                    <a:solidFill>
                      <a:srgbClr val="1F4E79"/>
                    </a:solidFill>
                  </a:tcPr>
                </a:tc>
                <a:tc>
                  <a:txBody>
                    <a:bodyPr/>
                    <a:lstStyle/>
                    <a:p>
                      <a:pPr algn="ctr" indent="0" marL="0">
                        <a:buNone/>
                      </a:pPr>
                      <a:r>
                        <a:rPr lang="ru-RU" sz="1400" b="1" dirty="0">
                          <a:solidFill>
                            <a:srgbClr val="FFFFFF"/>
                          </a:solidFill>
                          <a:latin typeface="Arial" pitchFamily="34" charset="0"/>
                          <a:ea typeface="Arial" pitchFamily="34" charset="-122"/>
                          <a:cs typeface="Arial" pitchFamily="34" charset="-120"/>
                        </a:rPr>
                        <a:t>1</a:t>
                      </a:r>
                      <a:endParaRPr lang="ru-RU" sz="1200" dirty="0">
                        <a:latin typeface="Arial" charset="0"/>
                        <a:ea typeface="Arial" charset="0"/>
                        <a:cs typeface="Arial" charset="0"/>
                      </a:endParaRPr>
                    </a:p>
                  </a:txBody>
                  <a:tcPr marL="76200" marR="76200" marT="38100" marB="38100" anchor="ctr">
                    <a:lnL w="12700" cap="flat" cmpd="sng" algn="ctr">
                      <a:solidFill>
                        <a:srgbClr val="C3CFDB"/>
                      </a:solidFill>
                      <a:prstDash val="solid"/>
                      <a:round/>
                      <a:headEnd type="none" w="med" len="med"/>
                      <a:tailEnd type="none" w="med" len="med"/>
                    </a:lnL>
                    <a:lnR w="12700" cap="flat" cmpd="sng" algn="ctr">
                      <a:solidFill>
                        <a:srgbClr val="C3CFDB"/>
                      </a:solidFill>
                      <a:prstDash val="solid"/>
                      <a:round/>
                      <a:headEnd type="none" w="med" len="med"/>
                      <a:tailEnd type="none" w="med" len="med"/>
                    </a:lnR>
                    <a:lnT w="12700" cap="flat" cmpd="sng" algn="ctr">
                      <a:solidFill>
                        <a:srgbClr val="C3CFDB"/>
                      </a:solidFill>
                      <a:prstDash val="solid"/>
                      <a:round/>
                      <a:headEnd type="none" w="med" len="med"/>
                      <a:tailEnd type="none" w="med" len="med"/>
                    </a:lnT>
                    <a:lnB w="12700" cap="flat" cmpd="sng" algn="ctr">
                      <a:solidFill>
                        <a:srgbClr val="C3CFDB"/>
                      </a:solidFill>
                      <a:prstDash val="solid"/>
                      <a:round/>
                      <a:headEnd type="none" w="med" len="med"/>
                      <a:tailEnd type="none" w="med" len="med"/>
                    </a:lnB>
                    <a:solidFill>
                      <a:srgbClr val="1F4E79"/>
                    </a:solidFill>
                  </a:tcPr>
                </a:tc>
                <a:tc>
                  <a:txBody>
                    <a:bodyPr/>
                    <a:lstStyle/>
                    <a:p>
                      <a:pPr algn="ctr" indent="0" marL="0">
                        <a:buNone/>
                      </a:pPr>
                      <a:r>
                        <a:rPr lang="ru-RU" sz="1400" b="1" dirty="0">
                          <a:solidFill>
                            <a:srgbClr val="FFFFFF"/>
                          </a:solidFill>
                          <a:latin typeface="Arial" pitchFamily="34" charset="0"/>
                          <a:ea typeface="Arial" pitchFamily="34" charset="-122"/>
                          <a:cs typeface="Arial" pitchFamily="34" charset="-120"/>
                        </a:rPr>
                        <a:t>2</a:t>
                      </a:r>
                      <a:endParaRPr lang="ru-RU" sz="1200" dirty="0">
                        <a:latin typeface="Arial" charset="0"/>
                        <a:ea typeface="Arial" charset="0"/>
                        <a:cs typeface="Arial" charset="0"/>
                      </a:endParaRPr>
                    </a:p>
                  </a:txBody>
                  <a:tcPr marL="76200" marR="76200" marT="38100" marB="38100" anchor="ctr">
                    <a:lnL w="12700" cap="flat" cmpd="sng" algn="ctr">
                      <a:solidFill>
                        <a:srgbClr val="C3CFDB"/>
                      </a:solidFill>
                      <a:prstDash val="solid"/>
                      <a:round/>
                      <a:headEnd type="none" w="med" len="med"/>
                      <a:tailEnd type="none" w="med" len="med"/>
                    </a:lnL>
                    <a:lnR w="12700" cap="flat" cmpd="sng" algn="ctr">
                      <a:solidFill>
                        <a:srgbClr val="C3CFDB"/>
                      </a:solidFill>
                      <a:prstDash val="solid"/>
                      <a:round/>
                      <a:headEnd type="none" w="med" len="med"/>
                      <a:tailEnd type="none" w="med" len="med"/>
                    </a:lnR>
                    <a:lnT w="12700" cap="flat" cmpd="sng" algn="ctr">
                      <a:solidFill>
                        <a:srgbClr val="C3CFDB"/>
                      </a:solidFill>
                      <a:prstDash val="solid"/>
                      <a:round/>
                      <a:headEnd type="none" w="med" len="med"/>
                      <a:tailEnd type="none" w="med" len="med"/>
                    </a:lnT>
                    <a:lnB w="12700" cap="flat" cmpd="sng" algn="ctr">
                      <a:solidFill>
                        <a:srgbClr val="C3CFDB"/>
                      </a:solidFill>
                      <a:prstDash val="solid"/>
                      <a:round/>
                      <a:headEnd type="none" w="med" len="med"/>
                      <a:tailEnd type="none" w="med" len="med"/>
                    </a:lnB>
                    <a:solidFill>
                      <a:srgbClr val="1F4E79"/>
                    </a:solidFill>
                  </a:tcPr>
                </a:tc>
                <a:tc>
                  <a:txBody>
                    <a:bodyPr/>
                    <a:lstStyle/>
                    <a:p>
                      <a:pPr algn="ctr" indent="0" marL="0">
                        <a:buNone/>
                      </a:pPr>
                      <a:r>
                        <a:rPr lang="ru-RU" sz="1400" b="1" dirty="0">
                          <a:solidFill>
                            <a:srgbClr val="FFFFFF"/>
                          </a:solidFill>
                          <a:latin typeface="Arial" pitchFamily="34" charset="0"/>
                          <a:ea typeface="Arial" pitchFamily="34" charset="-122"/>
                          <a:cs typeface="Arial" pitchFamily="34" charset="-120"/>
                        </a:rPr>
                        <a:t>3</a:t>
                      </a:r>
                      <a:endParaRPr lang="ru-RU" sz="1200" dirty="0">
                        <a:latin typeface="Arial" charset="0"/>
                        <a:ea typeface="Arial" charset="0"/>
                        <a:cs typeface="Arial" charset="0"/>
                      </a:endParaRPr>
                    </a:p>
                  </a:txBody>
                  <a:tcPr marL="76200" marR="76200" marT="38100" marB="38100" anchor="ctr">
                    <a:lnL w="12700" cap="flat" cmpd="sng" algn="ctr">
                      <a:solidFill>
                        <a:srgbClr val="C3CFDB"/>
                      </a:solidFill>
                      <a:prstDash val="solid"/>
                      <a:round/>
                      <a:headEnd type="none" w="med" len="med"/>
                      <a:tailEnd type="none" w="med" len="med"/>
                    </a:lnL>
                    <a:lnR w="12700" cap="flat" cmpd="sng" algn="ctr">
                      <a:solidFill>
                        <a:srgbClr val="C3CFDB"/>
                      </a:solidFill>
                      <a:prstDash val="solid"/>
                      <a:round/>
                      <a:headEnd type="none" w="med" len="med"/>
                      <a:tailEnd type="none" w="med" len="med"/>
                    </a:lnR>
                    <a:lnT w="12700" cap="flat" cmpd="sng" algn="ctr">
                      <a:solidFill>
                        <a:srgbClr val="C3CFDB"/>
                      </a:solidFill>
                      <a:prstDash val="solid"/>
                      <a:round/>
                      <a:headEnd type="none" w="med" len="med"/>
                      <a:tailEnd type="none" w="med" len="med"/>
                    </a:lnT>
                    <a:lnB w="12700" cap="flat" cmpd="sng" algn="ctr">
                      <a:solidFill>
                        <a:srgbClr val="C3CFDB"/>
                      </a:solidFill>
                      <a:prstDash val="solid"/>
                      <a:round/>
                      <a:headEnd type="none" w="med" len="med"/>
                      <a:tailEnd type="none" w="med" len="med"/>
                    </a:lnB>
                    <a:solidFill>
                      <a:srgbClr val="1F4E79"/>
                    </a:solidFill>
                  </a:tcPr>
                </a:tc>
              </a:tr>
              <a:tr h="310896">
                <a:tc>
                  <a:txBody>
                    <a:bodyPr/>
                    <a:lstStyle/>
                    <a:p>
                      <a:pPr algn="ctr" indent="0" marL="0">
                        <a:buNone/>
                      </a:pPr>
                      <a:r>
                        <a:rPr lang="ru-RU" sz="1600" i="1" dirty="0">
                          <a:solidFill>
                            <a:srgbClr val="2A2F36"/>
                          </a:solidFill>
                          <a:latin typeface="Times New Roman" pitchFamily="34" charset="0"/>
                          <a:ea typeface="Times New Roman" pitchFamily="34" charset="-122"/>
                          <a:cs typeface="Times New Roman" pitchFamily="34" charset="-120"/>
                        </a:rPr>
                        <a:t>a</a:t>
                      </a:r>
                      <a:r>
                        <a:rPr lang="ru-RU" sz="1600" i="1" baseline="-40000" dirty="0">
                          <a:solidFill>
                            <a:srgbClr val="2A2F36"/>
                          </a:solidFill>
                          <a:latin typeface="Times New Roman" pitchFamily="34" charset="0"/>
                          <a:ea typeface="Times New Roman" pitchFamily="34" charset="-122"/>
                          <a:cs typeface="Times New Roman" pitchFamily="34" charset="-120"/>
                        </a:rPr>
                        <a:t>k</a:t>
                      </a:r>
                      <a:endParaRPr lang="ru-RU" sz="1200" dirty="0">
                        <a:latin typeface="Arial" charset="0"/>
                        <a:ea typeface="Arial" charset="0"/>
                        <a:cs typeface="Arial" charset="0"/>
                      </a:endParaRPr>
                    </a:p>
                  </a:txBody>
                  <a:tcPr marL="76200" marR="76200" marT="38100" marB="38100" anchor="ctr">
                    <a:lnL w="12700" cap="flat" cmpd="sng" algn="ctr">
                      <a:solidFill>
                        <a:srgbClr val="C3CFDB"/>
                      </a:solidFill>
                      <a:prstDash val="solid"/>
                      <a:round/>
                      <a:headEnd type="none" w="med" len="med"/>
                      <a:tailEnd type="none" w="med" len="med"/>
                    </a:lnL>
                    <a:lnR w="12700" cap="flat" cmpd="sng" algn="ctr">
                      <a:solidFill>
                        <a:srgbClr val="C3CFDB"/>
                      </a:solidFill>
                      <a:prstDash val="solid"/>
                      <a:round/>
                      <a:headEnd type="none" w="med" len="med"/>
                      <a:tailEnd type="none" w="med" len="med"/>
                    </a:lnR>
                    <a:lnT w="12700" cap="flat" cmpd="sng" algn="ctr">
                      <a:solidFill>
                        <a:srgbClr val="C3CFDB"/>
                      </a:solidFill>
                      <a:prstDash val="solid"/>
                      <a:round/>
                      <a:headEnd type="none" w="med" len="med"/>
                      <a:tailEnd type="none" w="med" len="med"/>
                    </a:lnT>
                    <a:lnB w="12700" cap="flat" cmpd="sng" algn="ctr">
                      <a:solidFill>
                        <a:srgbClr val="C3CFDB"/>
                      </a:solidFill>
                      <a:prstDash val="solid"/>
                      <a:round/>
                      <a:headEnd type="none" w="med" len="med"/>
                      <a:tailEnd type="none" w="med" len="med"/>
                    </a:lnB>
                    <a:solidFill>
                      <a:srgbClr val="FFFFFF"/>
                    </a:solidFill>
                  </a:tcPr>
                </a:tc>
                <a:tc>
                  <a:txBody>
                    <a:bodyPr/>
                    <a:lstStyle/>
                    <a:p>
                      <a:pPr algn="ctr" indent="0" marL="0">
                        <a:buNone/>
                      </a:pPr>
                      <a:r>
                        <a:rPr lang="ru-RU" sz="1400" dirty="0">
                          <a:solidFill>
                            <a:srgbClr val="2A2F36"/>
                          </a:solidFill>
                          <a:latin typeface="Arial" pitchFamily="34" charset="0"/>
                          <a:ea typeface="Arial" pitchFamily="34" charset="-122"/>
                          <a:cs typeface="Arial" pitchFamily="34" charset="-120"/>
                        </a:rPr>
                        <a:t>2</a:t>
                      </a:r>
                      <a:endParaRPr lang="ru-RU" sz="1200" dirty="0">
                        <a:latin typeface="Arial" charset="0"/>
                        <a:ea typeface="Arial" charset="0"/>
                        <a:cs typeface="Arial" charset="0"/>
                      </a:endParaRPr>
                    </a:p>
                  </a:txBody>
                  <a:tcPr marL="76200" marR="76200" marT="38100" marB="38100" anchor="ctr">
                    <a:lnL w="12700" cap="flat" cmpd="sng" algn="ctr">
                      <a:solidFill>
                        <a:srgbClr val="C3CFDB"/>
                      </a:solidFill>
                      <a:prstDash val="solid"/>
                      <a:round/>
                      <a:headEnd type="none" w="med" len="med"/>
                      <a:tailEnd type="none" w="med" len="med"/>
                    </a:lnL>
                    <a:lnR w="12700" cap="flat" cmpd="sng" algn="ctr">
                      <a:solidFill>
                        <a:srgbClr val="C3CFDB"/>
                      </a:solidFill>
                      <a:prstDash val="solid"/>
                      <a:round/>
                      <a:headEnd type="none" w="med" len="med"/>
                      <a:tailEnd type="none" w="med" len="med"/>
                    </a:lnR>
                    <a:lnT w="12700" cap="flat" cmpd="sng" algn="ctr">
                      <a:solidFill>
                        <a:srgbClr val="C3CFDB"/>
                      </a:solidFill>
                      <a:prstDash val="solid"/>
                      <a:round/>
                      <a:headEnd type="none" w="med" len="med"/>
                      <a:tailEnd type="none" w="med" len="med"/>
                    </a:lnT>
                    <a:lnB w="12700" cap="flat" cmpd="sng" algn="ctr">
                      <a:solidFill>
                        <a:srgbClr val="C3CFDB"/>
                      </a:solidFill>
                      <a:prstDash val="solid"/>
                      <a:round/>
                      <a:headEnd type="none" w="med" len="med"/>
                      <a:tailEnd type="none" w="med" len="med"/>
                    </a:lnB>
                    <a:solidFill>
                      <a:srgbClr val="FFFFFF"/>
                    </a:solidFill>
                  </a:tcPr>
                </a:tc>
                <a:tc>
                  <a:txBody>
                    <a:bodyPr/>
                    <a:lstStyle/>
                    <a:p>
                      <a:pPr algn="ctr" indent="0" marL="0">
                        <a:buNone/>
                      </a:pPr>
                      <a:r>
                        <a:rPr lang="ru-RU" sz="1400" dirty="0">
                          <a:solidFill>
                            <a:srgbClr val="2A2F36"/>
                          </a:solidFill>
                          <a:latin typeface="Arial" pitchFamily="34" charset="0"/>
                          <a:ea typeface="Arial" pitchFamily="34" charset="-122"/>
                          <a:cs typeface="Arial" pitchFamily="34" charset="-120"/>
                        </a:rPr>
                        <a:t>3</a:t>
                      </a:r>
                      <a:endParaRPr lang="ru-RU" sz="1200" dirty="0">
                        <a:latin typeface="Arial" charset="0"/>
                        <a:ea typeface="Arial" charset="0"/>
                        <a:cs typeface="Arial" charset="0"/>
                      </a:endParaRPr>
                    </a:p>
                  </a:txBody>
                  <a:tcPr marL="76200" marR="76200" marT="38100" marB="38100" anchor="ctr">
                    <a:lnL w="12700" cap="flat" cmpd="sng" algn="ctr">
                      <a:solidFill>
                        <a:srgbClr val="C3CFDB"/>
                      </a:solidFill>
                      <a:prstDash val="solid"/>
                      <a:round/>
                      <a:headEnd type="none" w="med" len="med"/>
                      <a:tailEnd type="none" w="med" len="med"/>
                    </a:lnL>
                    <a:lnR w="12700" cap="flat" cmpd="sng" algn="ctr">
                      <a:solidFill>
                        <a:srgbClr val="C3CFDB"/>
                      </a:solidFill>
                      <a:prstDash val="solid"/>
                      <a:round/>
                      <a:headEnd type="none" w="med" len="med"/>
                      <a:tailEnd type="none" w="med" len="med"/>
                    </a:lnR>
                    <a:lnT w="12700" cap="flat" cmpd="sng" algn="ctr">
                      <a:solidFill>
                        <a:srgbClr val="C3CFDB"/>
                      </a:solidFill>
                      <a:prstDash val="solid"/>
                      <a:round/>
                      <a:headEnd type="none" w="med" len="med"/>
                      <a:tailEnd type="none" w="med" len="med"/>
                    </a:lnT>
                    <a:lnB w="12700" cap="flat" cmpd="sng" algn="ctr">
                      <a:solidFill>
                        <a:srgbClr val="C3CFDB"/>
                      </a:solidFill>
                      <a:prstDash val="solid"/>
                      <a:round/>
                      <a:headEnd type="none" w="med" len="med"/>
                      <a:tailEnd type="none" w="med" len="med"/>
                    </a:lnB>
                    <a:solidFill>
                      <a:srgbClr val="FFFFFF"/>
                    </a:solidFill>
                  </a:tcPr>
                </a:tc>
                <a:tc>
                  <a:txBody>
                    <a:bodyPr/>
                    <a:lstStyle/>
                    <a:p>
                      <a:pPr algn="ctr" indent="0" marL="0">
                        <a:buNone/>
                      </a:pPr>
                      <a:r>
                        <a:rPr lang="ru-RU" sz="1400" dirty="0">
                          <a:solidFill>
                            <a:srgbClr val="2A2F36"/>
                          </a:solidFill>
                          <a:latin typeface="Arial" pitchFamily="34" charset="0"/>
                          <a:ea typeface="Arial" pitchFamily="34" charset="-122"/>
                          <a:cs typeface="Arial" pitchFamily="34" charset="-120"/>
                        </a:rPr>
                        <a:t>4</a:t>
                      </a:r>
                      <a:endParaRPr lang="ru-RU" sz="1200" dirty="0">
                        <a:latin typeface="Arial" charset="0"/>
                        <a:ea typeface="Arial" charset="0"/>
                        <a:cs typeface="Arial" charset="0"/>
                      </a:endParaRPr>
                    </a:p>
                  </a:txBody>
                  <a:tcPr marL="76200" marR="76200" marT="38100" marB="38100" anchor="ctr">
                    <a:lnL w="12700" cap="flat" cmpd="sng" algn="ctr">
                      <a:solidFill>
                        <a:srgbClr val="C3CFDB"/>
                      </a:solidFill>
                      <a:prstDash val="solid"/>
                      <a:round/>
                      <a:headEnd type="none" w="med" len="med"/>
                      <a:tailEnd type="none" w="med" len="med"/>
                    </a:lnL>
                    <a:lnR w="12700" cap="flat" cmpd="sng" algn="ctr">
                      <a:solidFill>
                        <a:srgbClr val="C3CFDB"/>
                      </a:solidFill>
                      <a:prstDash val="solid"/>
                      <a:round/>
                      <a:headEnd type="none" w="med" len="med"/>
                      <a:tailEnd type="none" w="med" len="med"/>
                    </a:lnR>
                    <a:lnT w="12700" cap="flat" cmpd="sng" algn="ctr">
                      <a:solidFill>
                        <a:srgbClr val="C3CFDB"/>
                      </a:solidFill>
                      <a:prstDash val="solid"/>
                      <a:round/>
                      <a:headEnd type="none" w="med" len="med"/>
                      <a:tailEnd type="none" w="med" len="med"/>
                    </a:lnT>
                    <a:lnB w="12700" cap="flat" cmpd="sng" algn="ctr">
                      <a:solidFill>
                        <a:srgbClr val="C3CFDB"/>
                      </a:solidFill>
                      <a:prstDash val="solid"/>
                      <a:round/>
                      <a:headEnd type="none" w="med" len="med"/>
                      <a:tailEnd type="none" w="med" len="med"/>
                    </a:lnB>
                    <a:solidFill>
                      <a:srgbClr val="FFFFFF"/>
                    </a:solidFill>
                  </a:tcPr>
                </a:tc>
                <a:tc>
                  <a:txBody>
                    <a:bodyPr/>
                    <a:lstStyle/>
                    <a:p>
                      <a:pPr algn="ctr" indent="0" marL="0">
                        <a:buNone/>
                      </a:pPr>
                      <a:r>
                        <a:rPr lang="ru-RU" sz="1400" dirty="0">
                          <a:solidFill>
                            <a:srgbClr val="2A2F36"/>
                          </a:solidFill>
                          <a:latin typeface="Arial" pitchFamily="34" charset="0"/>
                          <a:ea typeface="Arial" pitchFamily="34" charset="-122"/>
                          <a:cs typeface="Arial" pitchFamily="34" charset="-120"/>
                        </a:rPr>
                        <a:t>2</a:t>
                      </a:r>
                      <a:endParaRPr lang="ru-RU" sz="1200" dirty="0">
                        <a:latin typeface="Arial" charset="0"/>
                        <a:ea typeface="Arial" charset="0"/>
                        <a:cs typeface="Arial" charset="0"/>
                      </a:endParaRPr>
                    </a:p>
                  </a:txBody>
                  <a:tcPr marL="76200" marR="76200" marT="38100" marB="38100" anchor="ctr">
                    <a:lnL w="12700" cap="flat" cmpd="sng" algn="ctr">
                      <a:solidFill>
                        <a:srgbClr val="C3CFDB"/>
                      </a:solidFill>
                      <a:prstDash val="solid"/>
                      <a:round/>
                      <a:headEnd type="none" w="med" len="med"/>
                      <a:tailEnd type="none" w="med" len="med"/>
                    </a:lnL>
                    <a:lnR w="12700" cap="flat" cmpd="sng" algn="ctr">
                      <a:solidFill>
                        <a:srgbClr val="C3CFDB"/>
                      </a:solidFill>
                      <a:prstDash val="solid"/>
                      <a:round/>
                      <a:headEnd type="none" w="med" len="med"/>
                      <a:tailEnd type="none" w="med" len="med"/>
                    </a:lnR>
                    <a:lnT w="12700" cap="flat" cmpd="sng" algn="ctr">
                      <a:solidFill>
                        <a:srgbClr val="C3CFDB"/>
                      </a:solidFill>
                      <a:prstDash val="solid"/>
                      <a:round/>
                      <a:headEnd type="none" w="med" len="med"/>
                      <a:tailEnd type="none" w="med" len="med"/>
                    </a:lnT>
                    <a:lnB w="12700" cap="flat" cmpd="sng" algn="ctr">
                      <a:solidFill>
                        <a:srgbClr val="C3CFDB"/>
                      </a:solidFill>
                      <a:prstDash val="solid"/>
                      <a:round/>
                      <a:headEnd type="none" w="med" len="med"/>
                      <a:tailEnd type="none" w="med" len="med"/>
                    </a:lnB>
                    <a:solidFill>
                      <a:srgbClr val="FFFFFF"/>
                    </a:solidFill>
                  </a:tcPr>
                </a:tc>
              </a:tr>
              <a:tr h="310896">
                <a:tc>
                  <a:txBody>
                    <a:bodyPr/>
                    <a:lstStyle/>
                    <a:p>
                      <a:pPr algn="ctr" indent="0" marL="0">
                        <a:buNone/>
                      </a:pPr>
                      <a:r>
                        <a:rPr lang="ru-RU" sz="1600" i="1" dirty="0">
                          <a:solidFill>
                            <a:srgbClr val="2A2F36"/>
                          </a:solidFill>
                          <a:latin typeface="Times New Roman" pitchFamily="34" charset="0"/>
                          <a:ea typeface="Times New Roman" pitchFamily="34" charset="-122"/>
                          <a:cs typeface="Times New Roman" pitchFamily="34" charset="-120"/>
                        </a:rPr>
                        <a:t>P</a:t>
                      </a:r>
                      <a:r>
                        <a:rPr lang="ru-RU" sz="1600" i="1" baseline="-40000" dirty="0">
                          <a:solidFill>
                            <a:srgbClr val="2A2F36"/>
                          </a:solidFill>
                          <a:latin typeface="Times New Roman" pitchFamily="34" charset="0"/>
                          <a:ea typeface="Times New Roman" pitchFamily="34" charset="-122"/>
                          <a:cs typeface="Times New Roman" pitchFamily="34" charset="-120"/>
                        </a:rPr>
                        <a:t>k</a:t>
                      </a:r>
                      <a:endParaRPr lang="ru-RU" sz="1200" dirty="0">
                        <a:latin typeface="Arial" charset="0"/>
                        <a:ea typeface="Arial" charset="0"/>
                        <a:cs typeface="Arial" charset="0"/>
                      </a:endParaRPr>
                    </a:p>
                  </a:txBody>
                  <a:tcPr marL="76200" marR="76200" marT="38100" marB="38100" anchor="ctr">
                    <a:lnL w="12700" cap="flat" cmpd="sng" algn="ctr">
                      <a:solidFill>
                        <a:srgbClr val="C3CFDB"/>
                      </a:solidFill>
                      <a:prstDash val="solid"/>
                      <a:round/>
                      <a:headEnd type="none" w="med" len="med"/>
                      <a:tailEnd type="none" w="med" len="med"/>
                    </a:lnL>
                    <a:lnR w="12700" cap="flat" cmpd="sng" algn="ctr">
                      <a:solidFill>
                        <a:srgbClr val="C3CFDB"/>
                      </a:solidFill>
                      <a:prstDash val="solid"/>
                      <a:round/>
                      <a:headEnd type="none" w="med" len="med"/>
                      <a:tailEnd type="none" w="med" len="med"/>
                    </a:lnR>
                    <a:lnT w="12700" cap="flat" cmpd="sng" algn="ctr">
                      <a:solidFill>
                        <a:srgbClr val="C3CFDB"/>
                      </a:solidFill>
                      <a:prstDash val="solid"/>
                      <a:round/>
                      <a:headEnd type="none" w="med" len="med"/>
                      <a:tailEnd type="none" w="med" len="med"/>
                    </a:lnT>
                    <a:lnB w="12700" cap="flat" cmpd="sng" algn="ctr">
                      <a:solidFill>
                        <a:srgbClr val="C3CFDB"/>
                      </a:solidFill>
                      <a:prstDash val="solid"/>
                      <a:round/>
                      <a:headEnd type="none" w="med" len="med"/>
                      <a:tailEnd type="none" w="med" len="med"/>
                    </a:lnB>
                    <a:solidFill>
                      <a:srgbClr val="EEF3F8"/>
                    </a:solidFill>
                  </a:tcPr>
                </a:tc>
                <a:tc>
                  <a:txBody>
                    <a:bodyPr/>
                    <a:lstStyle/>
                    <a:p>
                      <a:pPr algn="ctr" indent="0" marL="0">
                        <a:buNone/>
                      </a:pPr>
                      <a:r>
                        <a:rPr lang="ru-RU" sz="1400" dirty="0">
                          <a:solidFill>
                            <a:srgbClr val="2A2F36"/>
                          </a:solidFill>
                          <a:latin typeface="Arial" pitchFamily="34" charset="0"/>
                          <a:ea typeface="Arial" pitchFamily="34" charset="-122"/>
                          <a:cs typeface="Arial" pitchFamily="34" charset="-120"/>
                        </a:rPr>
                        <a:t>2</a:t>
                      </a:r>
                      <a:endParaRPr lang="ru-RU" sz="1200" dirty="0">
                        <a:latin typeface="Arial" charset="0"/>
                        <a:ea typeface="Arial" charset="0"/>
                        <a:cs typeface="Arial" charset="0"/>
                      </a:endParaRPr>
                    </a:p>
                  </a:txBody>
                  <a:tcPr marL="76200" marR="76200" marT="38100" marB="38100" anchor="ctr">
                    <a:lnL w="12700" cap="flat" cmpd="sng" algn="ctr">
                      <a:solidFill>
                        <a:srgbClr val="C3CFDB"/>
                      </a:solidFill>
                      <a:prstDash val="solid"/>
                      <a:round/>
                      <a:headEnd type="none" w="med" len="med"/>
                      <a:tailEnd type="none" w="med" len="med"/>
                    </a:lnL>
                    <a:lnR w="12700" cap="flat" cmpd="sng" algn="ctr">
                      <a:solidFill>
                        <a:srgbClr val="C3CFDB"/>
                      </a:solidFill>
                      <a:prstDash val="solid"/>
                      <a:round/>
                      <a:headEnd type="none" w="med" len="med"/>
                      <a:tailEnd type="none" w="med" len="med"/>
                    </a:lnR>
                    <a:lnT w="12700" cap="flat" cmpd="sng" algn="ctr">
                      <a:solidFill>
                        <a:srgbClr val="C3CFDB"/>
                      </a:solidFill>
                      <a:prstDash val="solid"/>
                      <a:round/>
                      <a:headEnd type="none" w="med" len="med"/>
                      <a:tailEnd type="none" w="med" len="med"/>
                    </a:lnT>
                    <a:lnB w="12700" cap="flat" cmpd="sng" algn="ctr">
                      <a:solidFill>
                        <a:srgbClr val="C3CFDB"/>
                      </a:solidFill>
                      <a:prstDash val="solid"/>
                      <a:round/>
                      <a:headEnd type="none" w="med" len="med"/>
                      <a:tailEnd type="none" w="med" len="med"/>
                    </a:lnB>
                    <a:solidFill>
                      <a:srgbClr val="EEF3F8"/>
                    </a:solidFill>
                  </a:tcPr>
                </a:tc>
                <a:tc>
                  <a:txBody>
                    <a:bodyPr/>
                    <a:lstStyle/>
                    <a:p>
                      <a:pPr algn="ctr" indent="0" marL="0">
                        <a:buNone/>
                      </a:pPr>
                      <a:r>
                        <a:rPr lang="ru-RU" sz="1400" dirty="0">
                          <a:solidFill>
                            <a:srgbClr val="2A2F36"/>
                          </a:solidFill>
                          <a:latin typeface="Arial" pitchFamily="34" charset="0"/>
                          <a:ea typeface="Arial" pitchFamily="34" charset="-122"/>
                          <a:cs typeface="Arial" pitchFamily="34" charset="-120"/>
                        </a:rPr>
                        <a:t>7</a:t>
                      </a:r>
                      <a:endParaRPr lang="ru-RU" sz="1200" dirty="0">
                        <a:latin typeface="Arial" charset="0"/>
                        <a:ea typeface="Arial" charset="0"/>
                        <a:cs typeface="Arial" charset="0"/>
                      </a:endParaRPr>
                    </a:p>
                  </a:txBody>
                  <a:tcPr marL="76200" marR="76200" marT="38100" marB="38100" anchor="ctr">
                    <a:lnL w="12700" cap="flat" cmpd="sng" algn="ctr">
                      <a:solidFill>
                        <a:srgbClr val="C3CFDB"/>
                      </a:solidFill>
                      <a:prstDash val="solid"/>
                      <a:round/>
                      <a:headEnd type="none" w="med" len="med"/>
                      <a:tailEnd type="none" w="med" len="med"/>
                    </a:lnL>
                    <a:lnR w="12700" cap="flat" cmpd="sng" algn="ctr">
                      <a:solidFill>
                        <a:srgbClr val="C3CFDB"/>
                      </a:solidFill>
                      <a:prstDash val="solid"/>
                      <a:round/>
                      <a:headEnd type="none" w="med" len="med"/>
                      <a:tailEnd type="none" w="med" len="med"/>
                    </a:lnR>
                    <a:lnT w="12700" cap="flat" cmpd="sng" algn="ctr">
                      <a:solidFill>
                        <a:srgbClr val="C3CFDB"/>
                      </a:solidFill>
                      <a:prstDash val="solid"/>
                      <a:round/>
                      <a:headEnd type="none" w="med" len="med"/>
                      <a:tailEnd type="none" w="med" len="med"/>
                    </a:lnT>
                    <a:lnB w="12700" cap="flat" cmpd="sng" algn="ctr">
                      <a:solidFill>
                        <a:srgbClr val="C3CFDB"/>
                      </a:solidFill>
                      <a:prstDash val="solid"/>
                      <a:round/>
                      <a:headEnd type="none" w="med" len="med"/>
                      <a:tailEnd type="none" w="med" len="med"/>
                    </a:lnB>
                    <a:solidFill>
                      <a:srgbClr val="EEF3F8"/>
                    </a:solidFill>
                  </a:tcPr>
                </a:tc>
                <a:tc>
                  <a:txBody>
                    <a:bodyPr/>
                    <a:lstStyle/>
                    <a:p>
                      <a:pPr algn="ctr" indent="0" marL="0">
                        <a:buNone/>
                      </a:pPr>
                      <a:r>
                        <a:rPr lang="ru-RU" sz="1400" dirty="0">
                          <a:solidFill>
                            <a:srgbClr val="2A2F36"/>
                          </a:solidFill>
                          <a:latin typeface="Arial" pitchFamily="34" charset="0"/>
                          <a:ea typeface="Arial" pitchFamily="34" charset="-122"/>
                          <a:cs typeface="Arial" pitchFamily="34" charset="-120"/>
                        </a:rPr>
                        <a:t>30</a:t>
                      </a:r>
                      <a:endParaRPr lang="ru-RU" sz="1200" dirty="0">
                        <a:latin typeface="Arial" charset="0"/>
                        <a:ea typeface="Arial" charset="0"/>
                        <a:cs typeface="Arial" charset="0"/>
                      </a:endParaRPr>
                    </a:p>
                  </a:txBody>
                  <a:tcPr marL="76200" marR="76200" marT="38100" marB="38100" anchor="ctr">
                    <a:lnL w="12700" cap="flat" cmpd="sng" algn="ctr">
                      <a:solidFill>
                        <a:srgbClr val="C3CFDB"/>
                      </a:solidFill>
                      <a:prstDash val="solid"/>
                      <a:round/>
                      <a:headEnd type="none" w="med" len="med"/>
                      <a:tailEnd type="none" w="med" len="med"/>
                    </a:lnL>
                    <a:lnR w="12700" cap="flat" cmpd="sng" algn="ctr">
                      <a:solidFill>
                        <a:srgbClr val="C3CFDB"/>
                      </a:solidFill>
                      <a:prstDash val="solid"/>
                      <a:round/>
                      <a:headEnd type="none" w="med" len="med"/>
                      <a:tailEnd type="none" w="med" len="med"/>
                    </a:lnR>
                    <a:lnT w="12700" cap="flat" cmpd="sng" algn="ctr">
                      <a:solidFill>
                        <a:srgbClr val="C3CFDB"/>
                      </a:solidFill>
                      <a:prstDash val="solid"/>
                      <a:round/>
                      <a:headEnd type="none" w="med" len="med"/>
                      <a:tailEnd type="none" w="med" len="med"/>
                    </a:lnT>
                    <a:lnB w="12700" cap="flat" cmpd="sng" algn="ctr">
                      <a:solidFill>
                        <a:srgbClr val="C3CFDB"/>
                      </a:solidFill>
                      <a:prstDash val="solid"/>
                      <a:round/>
                      <a:headEnd type="none" w="med" len="med"/>
                      <a:tailEnd type="none" w="med" len="med"/>
                    </a:lnB>
                    <a:solidFill>
                      <a:srgbClr val="EEF3F8"/>
                    </a:solidFill>
                  </a:tcPr>
                </a:tc>
                <a:tc>
                  <a:txBody>
                    <a:bodyPr/>
                    <a:lstStyle/>
                    <a:p>
                      <a:pPr algn="ctr" indent="0" marL="0">
                        <a:buNone/>
                      </a:pPr>
                      <a:r>
                        <a:rPr lang="ru-RU" sz="1400" dirty="0">
                          <a:solidFill>
                            <a:srgbClr val="2A2F36"/>
                          </a:solidFill>
                          <a:latin typeface="Arial" pitchFamily="34" charset="0"/>
                          <a:ea typeface="Arial" pitchFamily="34" charset="-122"/>
                          <a:cs typeface="Arial" pitchFamily="34" charset="-120"/>
                        </a:rPr>
                        <a:t>67</a:t>
                      </a:r>
                      <a:endParaRPr lang="ru-RU" sz="1200" dirty="0">
                        <a:latin typeface="Arial" charset="0"/>
                        <a:ea typeface="Arial" charset="0"/>
                        <a:cs typeface="Arial" charset="0"/>
                      </a:endParaRPr>
                    </a:p>
                  </a:txBody>
                  <a:tcPr marL="76200" marR="76200" marT="38100" marB="38100" anchor="ctr">
                    <a:lnL w="12700" cap="flat" cmpd="sng" algn="ctr">
                      <a:solidFill>
                        <a:srgbClr val="C3CFDB"/>
                      </a:solidFill>
                      <a:prstDash val="solid"/>
                      <a:round/>
                      <a:headEnd type="none" w="med" len="med"/>
                      <a:tailEnd type="none" w="med" len="med"/>
                    </a:lnL>
                    <a:lnR w="12700" cap="flat" cmpd="sng" algn="ctr">
                      <a:solidFill>
                        <a:srgbClr val="C3CFDB"/>
                      </a:solidFill>
                      <a:prstDash val="solid"/>
                      <a:round/>
                      <a:headEnd type="none" w="med" len="med"/>
                      <a:tailEnd type="none" w="med" len="med"/>
                    </a:lnR>
                    <a:lnT w="12700" cap="flat" cmpd="sng" algn="ctr">
                      <a:solidFill>
                        <a:srgbClr val="C3CFDB"/>
                      </a:solidFill>
                      <a:prstDash val="solid"/>
                      <a:round/>
                      <a:headEnd type="none" w="med" len="med"/>
                      <a:tailEnd type="none" w="med" len="med"/>
                    </a:lnT>
                    <a:lnB w="12700" cap="flat" cmpd="sng" algn="ctr">
                      <a:solidFill>
                        <a:srgbClr val="C3CFDB"/>
                      </a:solidFill>
                      <a:prstDash val="solid"/>
                      <a:round/>
                      <a:headEnd type="none" w="med" len="med"/>
                      <a:tailEnd type="none" w="med" len="med"/>
                    </a:lnB>
                    <a:solidFill>
                      <a:srgbClr val="EEF3F8"/>
                    </a:solidFill>
                  </a:tcPr>
                </a:tc>
              </a:tr>
              <a:tr h="310896">
                <a:tc>
                  <a:txBody>
                    <a:bodyPr/>
                    <a:lstStyle/>
                    <a:p>
                      <a:pPr algn="ctr" indent="0" marL="0">
                        <a:buNone/>
                      </a:pPr>
                      <a:r>
                        <a:rPr lang="ru-RU" sz="1600" i="1" dirty="0">
                          <a:solidFill>
                            <a:srgbClr val="2A2F36"/>
                          </a:solidFill>
                          <a:latin typeface="Times New Roman" pitchFamily="34" charset="0"/>
                          <a:ea typeface="Times New Roman" pitchFamily="34" charset="-122"/>
                          <a:cs typeface="Times New Roman" pitchFamily="34" charset="-120"/>
                        </a:rPr>
                        <a:t>Q</a:t>
                      </a:r>
                      <a:r>
                        <a:rPr lang="ru-RU" sz="1600" i="1" baseline="-40000" dirty="0">
                          <a:solidFill>
                            <a:srgbClr val="2A2F36"/>
                          </a:solidFill>
                          <a:latin typeface="Times New Roman" pitchFamily="34" charset="0"/>
                          <a:ea typeface="Times New Roman" pitchFamily="34" charset="-122"/>
                          <a:cs typeface="Times New Roman" pitchFamily="34" charset="-120"/>
                        </a:rPr>
                        <a:t>k</a:t>
                      </a:r>
                      <a:endParaRPr lang="ru-RU" sz="1200" dirty="0">
                        <a:latin typeface="Arial" charset="0"/>
                        <a:ea typeface="Arial" charset="0"/>
                        <a:cs typeface="Arial" charset="0"/>
                      </a:endParaRPr>
                    </a:p>
                  </a:txBody>
                  <a:tcPr marL="76200" marR="76200" marT="38100" marB="38100" anchor="ctr">
                    <a:lnL w="12700" cap="flat" cmpd="sng" algn="ctr">
                      <a:solidFill>
                        <a:srgbClr val="C3CFDB"/>
                      </a:solidFill>
                      <a:prstDash val="solid"/>
                      <a:round/>
                      <a:headEnd type="none" w="med" len="med"/>
                      <a:tailEnd type="none" w="med" len="med"/>
                    </a:lnL>
                    <a:lnR w="12700" cap="flat" cmpd="sng" algn="ctr">
                      <a:solidFill>
                        <a:srgbClr val="C3CFDB"/>
                      </a:solidFill>
                      <a:prstDash val="solid"/>
                      <a:round/>
                      <a:headEnd type="none" w="med" len="med"/>
                      <a:tailEnd type="none" w="med" len="med"/>
                    </a:lnR>
                    <a:lnT w="12700" cap="flat" cmpd="sng" algn="ctr">
                      <a:solidFill>
                        <a:srgbClr val="C3CFDB"/>
                      </a:solidFill>
                      <a:prstDash val="solid"/>
                      <a:round/>
                      <a:headEnd type="none" w="med" len="med"/>
                      <a:tailEnd type="none" w="med" len="med"/>
                    </a:lnT>
                    <a:lnB w="12700" cap="flat" cmpd="sng" algn="ctr">
                      <a:solidFill>
                        <a:srgbClr val="C3CFDB"/>
                      </a:solidFill>
                      <a:prstDash val="solid"/>
                      <a:round/>
                      <a:headEnd type="none" w="med" len="med"/>
                      <a:tailEnd type="none" w="med" len="med"/>
                    </a:lnB>
                    <a:solidFill>
                      <a:srgbClr val="FFFFFF"/>
                    </a:solidFill>
                  </a:tcPr>
                </a:tc>
                <a:tc>
                  <a:txBody>
                    <a:bodyPr/>
                    <a:lstStyle/>
                    <a:p>
                      <a:pPr algn="ctr" indent="0" marL="0">
                        <a:buNone/>
                      </a:pPr>
                      <a:r>
                        <a:rPr lang="ru-RU" sz="1400" dirty="0">
                          <a:solidFill>
                            <a:srgbClr val="2A2F36"/>
                          </a:solidFill>
                          <a:latin typeface="Arial" pitchFamily="34" charset="0"/>
                          <a:ea typeface="Arial" pitchFamily="34" charset="-122"/>
                          <a:cs typeface="Arial" pitchFamily="34" charset="-120"/>
                        </a:rPr>
                        <a:t>1</a:t>
                      </a:r>
                      <a:endParaRPr lang="ru-RU" sz="1200" dirty="0">
                        <a:latin typeface="Arial" charset="0"/>
                        <a:ea typeface="Arial" charset="0"/>
                        <a:cs typeface="Arial" charset="0"/>
                      </a:endParaRPr>
                    </a:p>
                  </a:txBody>
                  <a:tcPr marL="76200" marR="76200" marT="38100" marB="38100" anchor="ctr">
                    <a:lnL w="12700" cap="flat" cmpd="sng" algn="ctr">
                      <a:solidFill>
                        <a:srgbClr val="C3CFDB"/>
                      </a:solidFill>
                      <a:prstDash val="solid"/>
                      <a:round/>
                      <a:headEnd type="none" w="med" len="med"/>
                      <a:tailEnd type="none" w="med" len="med"/>
                    </a:lnL>
                    <a:lnR w="12700" cap="flat" cmpd="sng" algn="ctr">
                      <a:solidFill>
                        <a:srgbClr val="C3CFDB"/>
                      </a:solidFill>
                      <a:prstDash val="solid"/>
                      <a:round/>
                      <a:headEnd type="none" w="med" len="med"/>
                      <a:tailEnd type="none" w="med" len="med"/>
                    </a:lnR>
                    <a:lnT w="12700" cap="flat" cmpd="sng" algn="ctr">
                      <a:solidFill>
                        <a:srgbClr val="C3CFDB"/>
                      </a:solidFill>
                      <a:prstDash val="solid"/>
                      <a:round/>
                      <a:headEnd type="none" w="med" len="med"/>
                      <a:tailEnd type="none" w="med" len="med"/>
                    </a:lnT>
                    <a:lnB w="12700" cap="flat" cmpd="sng" algn="ctr">
                      <a:solidFill>
                        <a:srgbClr val="C3CFDB"/>
                      </a:solidFill>
                      <a:prstDash val="solid"/>
                      <a:round/>
                      <a:headEnd type="none" w="med" len="med"/>
                      <a:tailEnd type="none" w="med" len="med"/>
                    </a:lnB>
                    <a:solidFill>
                      <a:srgbClr val="FFFFFF"/>
                    </a:solidFill>
                  </a:tcPr>
                </a:tc>
                <a:tc>
                  <a:txBody>
                    <a:bodyPr/>
                    <a:lstStyle/>
                    <a:p>
                      <a:pPr algn="ctr" indent="0" marL="0">
                        <a:buNone/>
                      </a:pPr>
                      <a:r>
                        <a:rPr lang="ru-RU" sz="1400" dirty="0">
                          <a:solidFill>
                            <a:srgbClr val="2A2F36"/>
                          </a:solidFill>
                          <a:latin typeface="Arial" pitchFamily="34" charset="0"/>
                          <a:ea typeface="Arial" pitchFamily="34" charset="-122"/>
                          <a:cs typeface="Arial" pitchFamily="34" charset="-120"/>
                        </a:rPr>
                        <a:t>3</a:t>
                      </a:r>
                      <a:endParaRPr lang="ru-RU" sz="1200" dirty="0">
                        <a:latin typeface="Arial" charset="0"/>
                        <a:ea typeface="Arial" charset="0"/>
                        <a:cs typeface="Arial" charset="0"/>
                      </a:endParaRPr>
                    </a:p>
                  </a:txBody>
                  <a:tcPr marL="76200" marR="76200" marT="38100" marB="38100" anchor="ctr">
                    <a:lnL w="12700" cap="flat" cmpd="sng" algn="ctr">
                      <a:solidFill>
                        <a:srgbClr val="C3CFDB"/>
                      </a:solidFill>
                      <a:prstDash val="solid"/>
                      <a:round/>
                      <a:headEnd type="none" w="med" len="med"/>
                      <a:tailEnd type="none" w="med" len="med"/>
                    </a:lnL>
                    <a:lnR w="12700" cap="flat" cmpd="sng" algn="ctr">
                      <a:solidFill>
                        <a:srgbClr val="C3CFDB"/>
                      </a:solidFill>
                      <a:prstDash val="solid"/>
                      <a:round/>
                      <a:headEnd type="none" w="med" len="med"/>
                      <a:tailEnd type="none" w="med" len="med"/>
                    </a:lnR>
                    <a:lnT w="12700" cap="flat" cmpd="sng" algn="ctr">
                      <a:solidFill>
                        <a:srgbClr val="C3CFDB"/>
                      </a:solidFill>
                      <a:prstDash val="solid"/>
                      <a:round/>
                      <a:headEnd type="none" w="med" len="med"/>
                      <a:tailEnd type="none" w="med" len="med"/>
                    </a:lnT>
                    <a:lnB w="12700" cap="flat" cmpd="sng" algn="ctr">
                      <a:solidFill>
                        <a:srgbClr val="C3CFDB"/>
                      </a:solidFill>
                      <a:prstDash val="solid"/>
                      <a:round/>
                      <a:headEnd type="none" w="med" len="med"/>
                      <a:tailEnd type="none" w="med" len="med"/>
                    </a:lnB>
                    <a:solidFill>
                      <a:srgbClr val="FFFFFF"/>
                    </a:solidFill>
                  </a:tcPr>
                </a:tc>
                <a:tc>
                  <a:txBody>
                    <a:bodyPr/>
                    <a:lstStyle/>
                    <a:p>
                      <a:pPr algn="ctr" indent="0" marL="0">
                        <a:buNone/>
                      </a:pPr>
                      <a:r>
                        <a:rPr lang="ru-RU" sz="1400" dirty="0">
                          <a:solidFill>
                            <a:srgbClr val="2A2F36"/>
                          </a:solidFill>
                          <a:latin typeface="Arial" pitchFamily="34" charset="0"/>
                          <a:ea typeface="Arial" pitchFamily="34" charset="-122"/>
                          <a:cs typeface="Arial" pitchFamily="34" charset="-120"/>
                        </a:rPr>
                        <a:t>13</a:t>
                      </a:r>
                      <a:endParaRPr lang="ru-RU" sz="1200" dirty="0">
                        <a:latin typeface="Arial" charset="0"/>
                        <a:ea typeface="Arial" charset="0"/>
                        <a:cs typeface="Arial" charset="0"/>
                      </a:endParaRPr>
                    </a:p>
                  </a:txBody>
                  <a:tcPr marL="76200" marR="76200" marT="38100" marB="38100" anchor="ctr">
                    <a:lnL w="12700" cap="flat" cmpd="sng" algn="ctr">
                      <a:solidFill>
                        <a:srgbClr val="C3CFDB"/>
                      </a:solidFill>
                      <a:prstDash val="solid"/>
                      <a:round/>
                      <a:headEnd type="none" w="med" len="med"/>
                      <a:tailEnd type="none" w="med" len="med"/>
                    </a:lnL>
                    <a:lnR w="12700" cap="flat" cmpd="sng" algn="ctr">
                      <a:solidFill>
                        <a:srgbClr val="C3CFDB"/>
                      </a:solidFill>
                      <a:prstDash val="solid"/>
                      <a:round/>
                      <a:headEnd type="none" w="med" len="med"/>
                      <a:tailEnd type="none" w="med" len="med"/>
                    </a:lnR>
                    <a:lnT w="12700" cap="flat" cmpd="sng" algn="ctr">
                      <a:solidFill>
                        <a:srgbClr val="C3CFDB"/>
                      </a:solidFill>
                      <a:prstDash val="solid"/>
                      <a:round/>
                      <a:headEnd type="none" w="med" len="med"/>
                      <a:tailEnd type="none" w="med" len="med"/>
                    </a:lnT>
                    <a:lnB w="12700" cap="flat" cmpd="sng" algn="ctr">
                      <a:solidFill>
                        <a:srgbClr val="C3CFDB"/>
                      </a:solidFill>
                      <a:prstDash val="solid"/>
                      <a:round/>
                      <a:headEnd type="none" w="med" len="med"/>
                      <a:tailEnd type="none" w="med" len="med"/>
                    </a:lnB>
                    <a:solidFill>
                      <a:srgbClr val="FFFFFF"/>
                    </a:solidFill>
                  </a:tcPr>
                </a:tc>
                <a:tc>
                  <a:txBody>
                    <a:bodyPr/>
                    <a:lstStyle/>
                    <a:p>
                      <a:pPr algn="ctr" indent="0" marL="0">
                        <a:buNone/>
                      </a:pPr>
                      <a:r>
                        <a:rPr lang="ru-RU" sz="1400" dirty="0">
                          <a:solidFill>
                            <a:srgbClr val="2A2F36"/>
                          </a:solidFill>
                          <a:latin typeface="Arial" pitchFamily="34" charset="0"/>
                          <a:ea typeface="Arial" pitchFamily="34" charset="-122"/>
                          <a:cs typeface="Arial" pitchFamily="34" charset="-120"/>
                        </a:rPr>
                        <a:t>29</a:t>
                      </a:r>
                      <a:endParaRPr lang="ru-RU" sz="1200" dirty="0">
                        <a:latin typeface="Arial" charset="0"/>
                        <a:ea typeface="Arial" charset="0"/>
                        <a:cs typeface="Arial" charset="0"/>
                      </a:endParaRPr>
                    </a:p>
                  </a:txBody>
                  <a:tcPr marL="76200" marR="76200" marT="38100" marB="38100" anchor="ctr">
                    <a:lnL w="12700" cap="flat" cmpd="sng" algn="ctr">
                      <a:solidFill>
                        <a:srgbClr val="C3CFDB"/>
                      </a:solidFill>
                      <a:prstDash val="solid"/>
                      <a:round/>
                      <a:headEnd type="none" w="med" len="med"/>
                      <a:tailEnd type="none" w="med" len="med"/>
                    </a:lnL>
                    <a:lnR w="12700" cap="flat" cmpd="sng" algn="ctr">
                      <a:solidFill>
                        <a:srgbClr val="C3CFDB"/>
                      </a:solidFill>
                      <a:prstDash val="solid"/>
                      <a:round/>
                      <a:headEnd type="none" w="med" len="med"/>
                      <a:tailEnd type="none" w="med" len="med"/>
                    </a:lnR>
                    <a:lnT w="12700" cap="flat" cmpd="sng" algn="ctr">
                      <a:solidFill>
                        <a:srgbClr val="C3CFDB"/>
                      </a:solidFill>
                      <a:prstDash val="solid"/>
                      <a:round/>
                      <a:headEnd type="none" w="med" len="med"/>
                      <a:tailEnd type="none" w="med" len="med"/>
                    </a:lnT>
                    <a:lnB w="12700" cap="flat" cmpd="sng" algn="ctr">
                      <a:solidFill>
                        <a:srgbClr val="C3CFDB"/>
                      </a:solidFill>
                      <a:prstDash val="solid"/>
                      <a:round/>
                      <a:headEnd type="none" w="med" len="med"/>
                      <a:tailEnd type="none" w="med" len="med"/>
                    </a:lnB>
                    <a:solidFill>
                      <a:srgbClr val="FFFFFF"/>
                    </a:solidFill>
                  </a:tcPr>
                </a:tc>
              </a:tr>
              <a:tr h="310896">
                <a:tc>
                  <a:txBody>
                    <a:bodyPr/>
                    <a:lstStyle/>
                    <a:p>
                      <a:pPr algn="ctr" indent="0" marL="0">
                        <a:buNone/>
                      </a:pPr>
                      <a:r>
                        <a:rPr lang="ru-RU" sz="1400" dirty="0">
                          <a:solidFill>
                            <a:srgbClr val="2A2F36"/>
                          </a:solidFill>
                          <a:latin typeface="Arial" pitchFamily="34" charset="0"/>
                          <a:ea typeface="Arial" pitchFamily="34" charset="-122"/>
                          <a:cs typeface="Arial" pitchFamily="34" charset="-120"/>
                        </a:rPr>
                        <a:t>подходящая дробь</a:t>
                      </a:r>
                      <a:endParaRPr lang="ru-RU" sz="1200" dirty="0">
                        <a:latin typeface="Arial" charset="0"/>
                        <a:ea typeface="Arial" charset="0"/>
                        <a:cs typeface="Arial" charset="0"/>
                      </a:endParaRPr>
                    </a:p>
                  </a:txBody>
                  <a:tcPr marL="76200" marR="76200" marT="38100" marB="38100" anchor="ctr">
                    <a:lnL w="12700" cap="flat" cmpd="sng" algn="ctr">
                      <a:solidFill>
                        <a:srgbClr val="C3CFDB"/>
                      </a:solidFill>
                      <a:prstDash val="solid"/>
                      <a:round/>
                      <a:headEnd type="none" w="med" len="med"/>
                      <a:tailEnd type="none" w="med" len="med"/>
                    </a:lnL>
                    <a:lnR w="12700" cap="flat" cmpd="sng" algn="ctr">
                      <a:solidFill>
                        <a:srgbClr val="C3CFDB"/>
                      </a:solidFill>
                      <a:prstDash val="solid"/>
                      <a:round/>
                      <a:headEnd type="none" w="med" len="med"/>
                      <a:tailEnd type="none" w="med" len="med"/>
                    </a:lnR>
                    <a:lnT w="12700" cap="flat" cmpd="sng" algn="ctr">
                      <a:solidFill>
                        <a:srgbClr val="C3CFDB"/>
                      </a:solidFill>
                      <a:prstDash val="solid"/>
                      <a:round/>
                      <a:headEnd type="none" w="med" len="med"/>
                      <a:tailEnd type="none" w="med" len="med"/>
                    </a:lnT>
                    <a:lnB w="12700" cap="flat" cmpd="sng" algn="ctr">
                      <a:solidFill>
                        <a:srgbClr val="C3CFDB"/>
                      </a:solidFill>
                      <a:prstDash val="solid"/>
                      <a:round/>
                      <a:headEnd type="none" w="med" len="med"/>
                      <a:tailEnd type="none" w="med" len="med"/>
                    </a:lnB>
                    <a:solidFill>
                      <a:srgbClr val="EEF3F8"/>
                    </a:solidFill>
                  </a:tcPr>
                </a:tc>
                <a:tc>
                  <a:txBody>
                    <a:bodyPr/>
                    <a:lstStyle/>
                    <a:p>
                      <a:pPr algn="ctr" indent="0" marL="0">
                        <a:buNone/>
                      </a:pPr>
                      <a:r>
                        <a:rPr lang="ru-RU" sz="1400" dirty="0">
                          <a:solidFill>
                            <a:srgbClr val="2A2F36"/>
                          </a:solidFill>
                          <a:latin typeface="Arial" pitchFamily="34" charset="0"/>
                          <a:ea typeface="Arial" pitchFamily="34" charset="-122"/>
                          <a:cs typeface="Arial" pitchFamily="34" charset="-120"/>
                        </a:rPr>
                        <a:t>2</a:t>
                      </a:r>
                      <a:endParaRPr lang="ru-RU" sz="1200" dirty="0">
                        <a:latin typeface="Arial" charset="0"/>
                        <a:ea typeface="Arial" charset="0"/>
                        <a:cs typeface="Arial" charset="0"/>
                      </a:endParaRPr>
                    </a:p>
                  </a:txBody>
                  <a:tcPr marL="76200" marR="76200" marT="38100" marB="38100" anchor="ctr">
                    <a:lnL w="12700" cap="flat" cmpd="sng" algn="ctr">
                      <a:solidFill>
                        <a:srgbClr val="C3CFDB"/>
                      </a:solidFill>
                      <a:prstDash val="solid"/>
                      <a:round/>
                      <a:headEnd type="none" w="med" len="med"/>
                      <a:tailEnd type="none" w="med" len="med"/>
                    </a:lnL>
                    <a:lnR w="12700" cap="flat" cmpd="sng" algn="ctr">
                      <a:solidFill>
                        <a:srgbClr val="C3CFDB"/>
                      </a:solidFill>
                      <a:prstDash val="solid"/>
                      <a:round/>
                      <a:headEnd type="none" w="med" len="med"/>
                      <a:tailEnd type="none" w="med" len="med"/>
                    </a:lnR>
                    <a:lnT w="12700" cap="flat" cmpd="sng" algn="ctr">
                      <a:solidFill>
                        <a:srgbClr val="C3CFDB"/>
                      </a:solidFill>
                      <a:prstDash val="solid"/>
                      <a:round/>
                      <a:headEnd type="none" w="med" len="med"/>
                      <a:tailEnd type="none" w="med" len="med"/>
                    </a:lnT>
                    <a:lnB w="12700" cap="flat" cmpd="sng" algn="ctr">
                      <a:solidFill>
                        <a:srgbClr val="C3CFDB"/>
                      </a:solidFill>
                      <a:prstDash val="solid"/>
                      <a:round/>
                      <a:headEnd type="none" w="med" len="med"/>
                      <a:tailEnd type="none" w="med" len="med"/>
                    </a:lnB>
                    <a:solidFill>
                      <a:srgbClr val="EEF3F8"/>
                    </a:solidFill>
                  </a:tcPr>
                </a:tc>
                <a:tc>
                  <a:txBody>
                    <a:bodyPr/>
                    <a:lstStyle/>
                    <a:p>
                      <a:pPr algn="ctr" indent="0" marL="0">
                        <a:buNone/>
                      </a:pPr>
                      <a:r>
                        <a:rPr lang="ru-RU" sz="1600" baseline="30000" dirty="0">
                          <a:solidFill>
                            <a:srgbClr val="2A2F36"/>
                          </a:solidFill>
                          <a:latin typeface="Times New Roman" pitchFamily="34" charset="0"/>
                          <a:ea typeface="Times New Roman" pitchFamily="34" charset="-122"/>
                          <a:cs typeface="Times New Roman" pitchFamily="34" charset="-120"/>
                        </a:rPr>
                        <a:t>7</a:t>
                      </a:r>
                      <a:r>
                        <a:rPr lang="ru-RU" sz="1600" dirty="0">
                          <a:solidFill>
                            <a:srgbClr val="2A2F36"/>
                          </a:solidFill>
                          <a:latin typeface="Times New Roman" pitchFamily="34" charset="0"/>
                          <a:ea typeface="Times New Roman" pitchFamily="34" charset="-122"/>
                          <a:cs typeface="Times New Roman" pitchFamily="34" charset="-120"/>
                        </a:rPr>
                        <a:t>⁄</a:t>
                      </a:r>
                      <a:r>
                        <a:rPr lang="ru-RU" sz="1600" baseline="-40000" dirty="0">
                          <a:solidFill>
                            <a:srgbClr val="2A2F36"/>
                          </a:solidFill>
                          <a:latin typeface="Times New Roman" pitchFamily="34" charset="0"/>
                          <a:ea typeface="Times New Roman" pitchFamily="34" charset="-122"/>
                          <a:cs typeface="Times New Roman" pitchFamily="34" charset="-120"/>
                        </a:rPr>
                        <a:t>3</a:t>
                      </a:r>
                      <a:endParaRPr lang="ru-RU" sz="1200" dirty="0">
                        <a:latin typeface="Arial" charset="0"/>
                        <a:ea typeface="Arial" charset="0"/>
                        <a:cs typeface="Arial" charset="0"/>
                      </a:endParaRPr>
                    </a:p>
                  </a:txBody>
                  <a:tcPr marL="76200" marR="76200" marT="38100" marB="38100" anchor="ctr">
                    <a:lnL w="12700" cap="flat" cmpd="sng" algn="ctr">
                      <a:solidFill>
                        <a:srgbClr val="C3CFDB"/>
                      </a:solidFill>
                      <a:prstDash val="solid"/>
                      <a:round/>
                      <a:headEnd type="none" w="med" len="med"/>
                      <a:tailEnd type="none" w="med" len="med"/>
                    </a:lnL>
                    <a:lnR w="12700" cap="flat" cmpd="sng" algn="ctr">
                      <a:solidFill>
                        <a:srgbClr val="C3CFDB"/>
                      </a:solidFill>
                      <a:prstDash val="solid"/>
                      <a:round/>
                      <a:headEnd type="none" w="med" len="med"/>
                      <a:tailEnd type="none" w="med" len="med"/>
                    </a:lnR>
                    <a:lnT w="12700" cap="flat" cmpd="sng" algn="ctr">
                      <a:solidFill>
                        <a:srgbClr val="C3CFDB"/>
                      </a:solidFill>
                      <a:prstDash val="solid"/>
                      <a:round/>
                      <a:headEnd type="none" w="med" len="med"/>
                      <a:tailEnd type="none" w="med" len="med"/>
                    </a:lnT>
                    <a:lnB w="12700" cap="flat" cmpd="sng" algn="ctr">
                      <a:solidFill>
                        <a:srgbClr val="C3CFDB"/>
                      </a:solidFill>
                      <a:prstDash val="solid"/>
                      <a:round/>
                      <a:headEnd type="none" w="med" len="med"/>
                      <a:tailEnd type="none" w="med" len="med"/>
                    </a:lnB>
                    <a:solidFill>
                      <a:srgbClr val="EEF3F8"/>
                    </a:solidFill>
                  </a:tcPr>
                </a:tc>
                <a:tc>
                  <a:txBody>
                    <a:bodyPr/>
                    <a:lstStyle/>
                    <a:p>
                      <a:pPr algn="ctr" indent="0" marL="0">
                        <a:buNone/>
                      </a:pPr>
                      <a:r>
                        <a:rPr lang="ru-RU" sz="1600" baseline="30000" dirty="0">
                          <a:solidFill>
                            <a:srgbClr val="2A2F36"/>
                          </a:solidFill>
                          <a:latin typeface="Times New Roman" pitchFamily="34" charset="0"/>
                          <a:ea typeface="Times New Roman" pitchFamily="34" charset="-122"/>
                          <a:cs typeface="Times New Roman" pitchFamily="34" charset="-120"/>
                        </a:rPr>
                        <a:t>30</a:t>
                      </a:r>
                      <a:r>
                        <a:rPr lang="ru-RU" sz="1600" dirty="0">
                          <a:solidFill>
                            <a:srgbClr val="2A2F36"/>
                          </a:solidFill>
                          <a:latin typeface="Times New Roman" pitchFamily="34" charset="0"/>
                          <a:ea typeface="Times New Roman" pitchFamily="34" charset="-122"/>
                          <a:cs typeface="Times New Roman" pitchFamily="34" charset="-120"/>
                        </a:rPr>
                        <a:t>⁄</a:t>
                      </a:r>
                      <a:r>
                        <a:rPr lang="ru-RU" sz="1600" baseline="-40000" dirty="0">
                          <a:solidFill>
                            <a:srgbClr val="2A2F36"/>
                          </a:solidFill>
                          <a:latin typeface="Times New Roman" pitchFamily="34" charset="0"/>
                          <a:ea typeface="Times New Roman" pitchFamily="34" charset="-122"/>
                          <a:cs typeface="Times New Roman" pitchFamily="34" charset="-120"/>
                        </a:rPr>
                        <a:t>13</a:t>
                      </a:r>
                      <a:endParaRPr lang="ru-RU" sz="1200" dirty="0">
                        <a:latin typeface="Arial" charset="0"/>
                        <a:ea typeface="Arial" charset="0"/>
                        <a:cs typeface="Arial" charset="0"/>
                      </a:endParaRPr>
                    </a:p>
                  </a:txBody>
                  <a:tcPr marL="76200" marR="76200" marT="38100" marB="38100" anchor="ctr">
                    <a:lnL w="12700" cap="flat" cmpd="sng" algn="ctr">
                      <a:solidFill>
                        <a:srgbClr val="C3CFDB"/>
                      </a:solidFill>
                      <a:prstDash val="solid"/>
                      <a:round/>
                      <a:headEnd type="none" w="med" len="med"/>
                      <a:tailEnd type="none" w="med" len="med"/>
                    </a:lnL>
                    <a:lnR w="12700" cap="flat" cmpd="sng" algn="ctr">
                      <a:solidFill>
                        <a:srgbClr val="C3CFDB"/>
                      </a:solidFill>
                      <a:prstDash val="solid"/>
                      <a:round/>
                      <a:headEnd type="none" w="med" len="med"/>
                      <a:tailEnd type="none" w="med" len="med"/>
                    </a:lnR>
                    <a:lnT w="12700" cap="flat" cmpd="sng" algn="ctr">
                      <a:solidFill>
                        <a:srgbClr val="C3CFDB"/>
                      </a:solidFill>
                      <a:prstDash val="solid"/>
                      <a:round/>
                      <a:headEnd type="none" w="med" len="med"/>
                      <a:tailEnd type="none" w="med" len="med"/>
                    </a:lnT>
                    <a:lnB w="12700" cap="flat" cmpd="sng" algn="ctr">
                      <a:solidFill>
                        <a:srgbClr val="C3CFDB"/>
                      </a:solidFill>
                      <a:prstDash val="solid"/>
                      <a:round/>
                      <a:headEnd type="none" w="med" len="med"/>
                      <a:tailEnd type="none" w="med" len="med"/>
                    </a:lnB>
                    <a:solidFill>
                      <a:srgbClr val="EEF3F8"/>
                    </a:solidFill>
                  </a:tcPr>
                </a:tc>
                <a:tc>
                  <a:txBody>
                    <a:bodyPr/>
                    <a:lstStyle/>
                    <a:p>
                      <a:pPr algn="ctr" indent="0" marL="0">
                        <a:buNone/>
                      </a:pPr>
                      <a:r>
                        <a:rPr lang="ru-RU" sz="1600" baseline="30000" dirty="0">
                          <a:solidFill>
                            <a:srgbClr val="2A2F36"/>
                          </a:solidFill>
                          <a:latin typeface="Times New Roman" pitchFamily="34" charset="0"/>
                          <a:ea typeface="Times New Roman" pitchFamily="34" charset="-122"/>
                          <a:cs typeface="Times New Roman" pitchFamily="34" charset="-120"/>
                        </a:rPr>
                        <a:t>67</a:t>
                      </a:r>
                      <a:r>
                        <a:rPr lang="ru-RU" sz="1600" dirty="0">
                          <a:solidFill>
                            <a:srgbClr val="2A2F36"/>
                          </a:solidFill>
                          <a:latin typeface="Times New Roman" pitchFamily="34" charset="0"/>
                          <a:ea typeface="Times New Roman" pitchFamily="34" charset="-122"/>
                          <a:cs typeface="Times New Roman" pitchFamily="34" charset="-120"/>
                        </a:rPr>
                        <a:t>⁄</a:t>
                      </a:r>
                      <a:r>
                        <a:rPr lang="ru-RU" sz="1600" baseline="-40000" dirty="0">
                          <a:solidFill>
                            <a:srgbClr val="2A2F36"/>
                          </a:solidFill>
                          <a:latin typeface="Times New Roman" pitchFamily="34" charset="0"/>
                          <a:ea typeface="Times New Roman" pitchFamily="34" charset="-122"/>
                          <a:cs typeface="Times New Roman" pitchFamily="34" charset="-120"/>
                        </a:rPr>
                        <a:t>29</a:t>
                      </a:r>
                      <a:endParaRPr lang="ru-RU" sz="1200" dirty="0">
                        <a:latin typeface="Arial" charset="0"/>
                        <a:ea typeface="Arial" charset="0"/>
                        <a:cs typeface="Arial" charset="0"/>
                      </a:endParaRPr>
                    </a:p>
                  </a:txBody>
                  <a:tcPr marL="76200" marR="76200" marT="38100" marB="38100" anchor="ctr">
                    <a:lnL w="12700" cap="flat" cmpd="sng" algn="ctr">
                      <a:solidFill>
                        <a:srgbClr val="C3CFDB"/>
                      </a:solidFill>
                      <a:prstDash val="solid"/>
                      <a:round/>
                      <a:headEnd type="none" w="med" len="med"/>
                      <a:tailEnd type="none" w="med" len="med"/>
                    </a:lnL>
                    <a:lnR w="12700" cap="flat" cmpd="sng" algn="ctr">
                      <a:solidFill>
                        <a:srgbClr val="C3CFDB"/>
                      </a:solidFill>
                      <a:prstDash val="solid"/>
                      <a:round/>
                      <a:headEnd type="none" w="med" len="med"/>
                      <a:tailEnd type="none" w="med" len="med"/>
                    </a:lnR>
                    <a:lnT w="12700" cap="flat" cmpd="sng" algn="ctr">
                      <a:solidFill>
                        <a:srgbClr val="C3CFDB"/>
                      </a:solidFill>
                      <a:prstDash val="solid"/>
                      <a:round/>
                      <a:headEnd type="none" w="med" len="med"/>
                      <a:tailEnd type="none" w="med" len="med"/>
                    </a:lnT>
                    <a:lnB w="12700" cap="flat" cmpd="sng" algn="ctr">
                      <a:solidFill>
                        <a:srgbClr val="C3CFDB"/>
                      </a:solidFill>
                      <a:prstDash val="solid"/>
                      <a:round/>
                      <a:headEnd type="none" w="med" len="med"/>
                      <a:tailEnd type="none" w="med" len="med"/>
                    </a:lnB>
                    <a:solidFill>
                      <a:srgbClr val="EEF3F8"/>
                    </a:solidFill>
                  </a:tcPr>
                </a:tc>
              </a:tr>
              <a:tr h="310896">
                <a:tc>
                  <a:txBody>
                    <a:bodyPr/>
                    <a:lstStyle/>
                    <a:p>
                      <a:pPr algn="l" indent="0" marL="0">
                        <a:buNone/>
                      </a:pPr>
                      <a:r>
                        <a:rPr lang="ru-RU" sz="1600" i="1" dirty="0">
                          <a:solidFill>
                            <a:srgbClr val="2A2F36"/>
                          </a:solidFill>
                          <a:latin typeface="Times New Roman" pitchFamily="34" charset="0"/>
                          <a:ea typeface="Times New Roman" pitchFamily="34" charset="-122"/>
                          <a:cs typeface="Times New Roman" pitchFamily="34" charset="-120"/>
                        </a:rPr>
                        <a:t>P</a:t>
                      </a:r>
                      <a:r>
                        <a:rPr lang="ru-RU" sz="1600" i="1" baseline="-40000" dirty="0">
                          <a:solidFill>
                            <a:srgbClr val="2A2F36"/>
                          </a:solidFill>
                          <a:latin typeface="Times New Roman" pitchFamily="34" charset="0"/>
                          <a:ea typeface="Times New Roman" pitchFamily="34" charset="-122"/>
                          <a:cs typeface="Times New Roman" pitchFamily="34" charset="-120"/>
                        </a:rPr>
                        <a:t>k</a:t>
                      </a:r>
                      <a:r>
                        <a:rPr lang="ru-RU" sz="1600" i="1" dirty="0">
                          <a:solidFill>
                            <a:srgbClr val="2A2F36"/>
                          </a:solidFill>
                          <a:latin typeface="Times New Roman" pitchFamily="34" charset="0"/>
                          <a:ea typeface="Times New Roman" pitchFamily="34" charset="-122"/>
                          <a:cs typeface="Times New Roman" pitchFamily="34" charset="-120"/>
                        </a:rPr>
                        <a:t>Q</a:t>
                      </a:r>
                      <a:r>
                        <a:rPr lang="ru-RU" sz="1600" i="1" baseline="-40000" dirty="0">
                          <a:solidFill>
                            <a:srgbClr val="2A2F36"/>
                          </a:solidFill>
                          <a:latin typeface="Times New Roman" pitchFamily="34" charset="0"/>
                          <a:ea typeface="Times New Roman" pitchFamily="34" charset="-122"/>
                          <a:cs typeface="Times New Roman" pitchFamily="34" charset="-120"/>
                        </a:rPr>
                        <a:t>k</a:t>
                      </a:r>
                      <a:r>
                        <a:rPr lang="ru-RU" sz="1600" baseline="-40000" dirty="0">
                          <a:solidFill>
                            <a:srgbClr val="2A2F36"/>
                          </a:solidFill>
                          <a:latin typeface="Times New Roman" pitchFamily="34" charset="0"/>
                          <a:ea typeface="Times New Roman" pitchFamily="34" charset="-122"/>
                          <a:cs typeface="Times New Roman" pitchFamily="34" charset="-120"/>
                        </a:rPr>
                        <a:t>−1</a:t>
                      </a:r>
                      <a:r>
                        <a:rPr lang="ru-RU" sz="1600" dirty="0">
                          <a:solidFill>
                            <a:srgbClr val="2A2F36"/>
                          </a:solidFill>
                          <a:latin typeface="Times New Roman" pitchFamily="34" charset="0"/>
                          <a:ea typeface="Times New Roman" pitchFamily="34" charset="-122"/>
                          <a:cs typeface="Times New Roman" pitchFamily="34" charset="-120"/>
                        </a:rPr>
                        <a:t> − </a:t>
                      </a:r>
                      <a:r>
                        <a:rPr lang="ru-RU" sz="1600" i="1" dirty="0">
                          <a:solidFill>
                            <a:srgbClr val="2A2F36"/>
                          </a:solidFill>
                          <a:latin typeface="Times New Roman" pitchFamily="34" charset="0"/>
                          <a:ea typeface="Times New Roman" pitchFamily="34" charset="-122"/>
                          <a:cs typeface="Times New Roman" pitchFamily="34" charset="-120"/>
                        </a:rPr>
                        <a:t>P</a:t>
                      </a:r>
                      <a:r>
                        <a:rPr lang="ru-RU" sz="1600" i="1" baseline="-40000" dirty="0">
                          <a:solidFill>
                            <a:srgbClr val="2A2F36"/>
                          </a:solidFill>
                          <a:latin typeface="Times New Roman" pitchFamily="34" charset="0"/>
                          <a:ea typeface="Times New Roman" pitchFamily="34" charset="-122"/>
                          <a:cs typeface="Times New Roman" pitchFamily="34" charset="-120"/>
                        </a:rPr>
                        <a:t>k</a:t>
                      </a:r>
                      <a:r>
                        <a:rPr lang="ru-RU" sz="1600" baseline="-40000" dirty="0">
                          <a:solidFill>
                            <a:srgbClr val="2A2F36"/>
                          </a:solidFill>
                          <a:latin typeface="Times New Roman" pitchFamily="34" charset="0"/>
                          <a:ea typeface="Times New Roman" pitchFamily="34" charset="-122"/>
                          <a:cs typeface="Times New Roman" pitchFamily="34" charset="-120"/>
                        </a:rPr>
                        <a:t>−1</a:t>
                      </a:r>
                      <a:r>
                        <a:rPr lang="ru-RU" sz="1600" i="1" dirty="0">
                          <a:solidFill>
                            <a:srgbClr val="2A2F36"/>
                          </a:solidFill>
                          <a:latin typeface="Times New Roman" pitchFamily="34" charset="0"/>
                          <a:ea typeface="Times New Roman" pitchFamily="34" charset="-122"/>
                          <a:cs typeface="Times New Roman" pitchFamily="34" charset="-120"/>
                        </a:rPr>
                        <a:t>Q</a:t>
                      </a:r>
                      <a:r>
                        <a:rPr lang="ru-RU" sz="1600" i="1" baseline="-40000" dirty="0">
                          <a:solidFill>
                            <a:srgbClr val="2A2F36"/>
                          </a:solidFill>
                          <a:latin typeface="Times New Roman" pitchFamily="34" charset="0"/>
                          <a:ea typeface="Times New Roman" pitchFamily="34" charset="-122"/>
                          <a:cs typeface="Times New Roman" pitchFamily="34" charset="-120"/>
                        </a:rPr>
                        <a:t>k</a:t>
                      </a:r>
                      <a:endParaRPr lang="ru-RU" sz="1200" dirty="0">
                        <a:latin typeface="Arial" charset="0"/>
                        <a:ea typeface="Arial" charset="0"/>
                        <a:cs typeface="Arial" charset="0"/>
                      </a:endParaRPr>
                    </a:p>
                  </a:txBody>
                  <a:tcPr marL="76200" marR="76200" marT="38100" marB="38100" anchor="ctr">
                    <a:lnL w="12700" cap="flat" cmpd="sng" algn="ctr">
                      <a:solidFill>
                        <a:srgbClr val="C3CFDB"/>
                      </a:solidFill>
                      <a:prstDash val="solid"/>
                      <a:round/>
                      <a:headEnd type="none" w="med" len="med"/>
                      <a:tailEnd type="none" w="med" len="med"/>
                    </a:lnL>
                    <a:lnR w="12700" cap="flat" cmpd="sng" algn="ctr">
                      <a:solidFill>
                        <a:srgbClr val="C3CFDB"/>
                      </a:solidFill>
                      <a:prstDash val="solid"/>
                      <a:round/>
                      <a:headEnd type="none" w="med" len="med"/>
                      <a:tailEnd type="none" w="med" len="med"/>
                    </a:lnR>
                    <a:lnT w="12700" cap="flat" cmpd="sng" algn="ctr">
                      <a:solidFill>
                        <a:srgbClr val="C3CFDB"/>
                      </a:solidFill>
                      <a:prstDash val="solid"/>
                      <a:round/>
                      <a:headEnd type="none" w="med" len="med"/>
                      <a:tailEnd type="none" w="med" len="med"/>
                    </a:lnT>
                    <a:lnB w="12700" cap="flat" cmpd="sng" algn="ctr">
                      <a:solidFill>
                        <a:srgbClr val="C3CFDB"/>
                      </a:solidFill>
                      <a:prstDash val="solid"/>
                      <a:round/>
                      <a:headEnd type="none" w="med" len="med"/>
                      <a:tailEnd type="none" w="med" len="med"/>
                    </a:lnB>
                    <a:solidFill>
                      <a:srgbClr val="FFFFFF"/>
                    </a:solidFill>
                  </a:tcPr>
                </a:tc>
                <a:tc>
                  <a:txBody>
                    <a:bodyPr/>
                    <a:lstStyle/>
                    <a:p>
                      <a:pPr algn="ctr" indent="0" marL="0">
                        <a:buNone/>
                      </a:pPr>
                      <a:r>
                        <a:rPr lang="ru-RU" sz="1400" dirty="0">
                          <a:solidFill>
                            <a:srgbClr val="6A7682"/>
                          </a:solidFill>
                          <a:latin typeface="Arial" pitchFamily="34" charset="0"/>
                          <a:ea typeface="Arial" pitchFamily="34" charset="-122"/>
                          <a:cs typeface="Arial" pitchFamily="34" charset="-120"/>
                        </a:rPr>
                        <a:t>—</a:t>
                      </a:r>
                      <a:endParaRPr lang="ru-RU" sz="1200" dirty="0">
                        <a:latin typeface="Arial" charset="0"/>
                        <a:ea typeface="Arial" charset="0"/>
                        <a:cs typeface="Arial" charset="0"/>
                      </a:endParaRPr>
                    </a:p>
                  </a:txBody>
                  <a:tcPr marL="76200" marR="76200" marT="38100" marB="38100" anchor="ctr">
                    <a:lnL w="12700" cap="flat" cmpd="sng" algn="ctr">
                      <a:solidFill>
                        <a:srgbClr val="C3CFDB"/>
                      </a:solidFill>
                      <a:prstDash val="solid"/>
                      <a:round/>
                      <a:headEnd type="none" w="med" len="med"/>
                      <a:tailEnd type="none" w="med" len="med"/>
                    </a:lnL>
                    <a:lnR w="12700" cap="flat" cmpd="sng" algn="ctr">
                      <a:solidFill>
                        <a:srgbClr val="C3CFDB"/>
                      </a:solidFill>
                      <a:prstDash val="solid"/>
                      <a:round/>
                      <a:headEnd type="none" w="med" len="med"/>
                      <a:tailEnd type="none" w="med" len="med"/>
                    </a:lnR>
                    <a:lnT w="12700" cap="flat" cmpd="sng" algn="ctr">
                      <a:solidFill>
                        <a:srgbClr val="C3CFDB"/>
                      </a:solidFill>
                      <a:prstDash val="solid"/>
                      <a:round/>
                      <a:headEnd type="none" w="med" len="med"/>
                      <a:tailEnd type="none" w="med" len="med"/>
                    </a:lnT>
                    <a:lnB w="12700" cap="flat" cmpd="sng" algn="ctr">
                      <a:solidFill>
                        <a:srgbClr val="C3CFDB"/>
                      </a:solidFill>
                      <a:prstDash val="solid"/>
                      <a:round/>
                      <a:headEnd type="none" w="med" len="med"/>
                      <a:tailEnd type="none" w="med" len="med"/>
                    </a:lnB>
                    <a:solidFill>
                      <a:srgbClr val="FFFFFF"/>
                    </a:solidFill>
                  </a:tcPr>
                </a:tc>
                <a:tc>
                  <a:txBody>
                    <a:bodyPr/>
                    <a:lstStyle/>
                    <a:p>
                      <a:pPr algn="ctr" indent="0" marL="0">
                        <a:buNone/>
                      </a:pPr>
                      <a:r>
                        <a:rPr lang="ru-RU" sz="1400" dirty="0">
                          <a:solidFill>
                            <a:srgbClr val="2A2F36"/>
                          </a:solidFill>
                          <a:latin typeface="Arial" pitchFamily="34" charset="0"/>
                          <a:ea typeface="Arial" pitchFamily="34" charset="-122"/>
                          <a:cs typeface="Arial" pitchFamily="34" charset="-120"/>
                        </a:rPr>
                        <a:t>1</a:t>
                      </a:r>
                      <a:endParaRPr lang="ru-RU" sz="1200" dirty="0">
                        <a:latin typeface="Arial" charset="0"/>
                        <a:ea typeface="Arial" charset="0"/>
                        <a:cs typeface="Arial" charset="0"/>
                      </a:endParaRPr>
                    </a:p>
                  </a:txBody>
                  <a:tcPr marL="76200" marR="76200" marT="38100" marB="38100" anchor="ctr">
                    <a:lnL w="12700" cap="flat" cmpd="sng" algn="ctr">
                      <a:solidFill>
                        <a:srgbClr val="C3CFDB"/>
                      </a:solidFill>
                      <a:prstDash val="solid"/>
                      <a:round/>
                      <a:headEnd type="none" w="med" len="med"/>
                      <a:tailEnd type="none" w="med" len="med"/>
                    </a:lnL>
                    <a:lnR w="12700" cap="flat" cmpd="sng" algn="ctr">
                      <a:solidFill>
                        <a:srgbClr val="C3CFDB"/>
                      </a:solidFill>
                      <a:prstDash val="solid"/>
                      <a:round/>
                      <a:headEnd type="none" w="med" len="med"/>
                      <a:tailEnd type="none" w="med" len="med"/>
                    </a:lnR>
                    <a:lnT w="12700" cap="flat" cmpd="sng" algn="ctr">
                      <a:solidFill>
                        <a:srgbClr val="C3CFDB"/>
                      </a:solidFill>
                      <a:prstDash val="solid"/>
                      <a:round/>
                      <a:headEnd type="none" w="med" len="med"/>
                      <a:tailEnd type="none" w="med" len="med"/>
                    </a:lnT>
                    <a:lnB w="12700" cap="flat" cmpd="sng" algn="ctr">
                      <a:solidFill>
                        <a:srgbClr val="C3CFDB"/>
                      </a:solidFill>
                      <a:prstDash val="solid"/>
                      <a:round/>
                      <a:headEnd type="none" w="med" len="med"/>
                      <a:tailEnd type="none" w="med" len="med"/>
                    </a:lnB>
                    <a:solidFill>
                      <a:srgbClr val="FFFFFF"/>
                    </a:solidFill>
                  </a:tcPr>
                </a:tc>
                <a:tc>
                  <a:txBody>
                    <a:bodyPr/>
                    <a:lstStyle/>
                    <a:p>
                      <a:pPr algn="ctr" indent="0" marL="0">
                        <a:buNone/>
                      </a:pPr>
                      <a:r>
                        <a:rPr lang="ru-RU" sz="1600" dirty="0">
                          <a:solidFill>
                            <a:srgbClr val="2A2F36"/>
                          </a:solidFill>
                          <a:latin typeface="Times New Roman" pitchFamily="34" charset="0"/>
                          <a:ea typeface="Times New Roman" pitchFamily="34" charset="-122"/>
                          <a:cs typeface="Times New Roman" pitchFamily="34" charset="-120"/>
                        </a:rPr>
                        <a:t>−1</a:t>
                      </a:r>
                      <a:endParaRPr lang="ru-RU" sz="1200" dirty="0">
                        <a:latin typeface="Arial" charset="0"/>
                        <a:ea typeface="Arial" charset="0"/>
                        <a:cs typeface="Arial" charset="0"/>
                      </a:endParaRPr>
                    </a:p>
                  </a:txBody>
                  <a:tcPr marL="76200" marR="76200" marT="38100" marB="38100" anchor="ctr">
                    <a:lnL w="12700" cap="flat" cmpd="sng" algn="ctr">
                      <a:solidFill>
                        <a:srgbClr val="C3CFDB"/>
                      </a:solidFill>
                      <a:prstDash val="solid"/>
                      <a:round/>
                      <a:headEnd type="none" w="med" len="med"/>
                      <a:tailEnd type="none" w="med" len="med"/>
                    </a:lnL>
                    <a:lnR w="12700" cap="flat" cmpd="sng" algn="ctr">
                      <a:solidFill>
                        <a:srgbClr val="C3CFDB"/>
                      </a:solidFill>
                      <a:prstDash val="solid"/>
                      <a:round/>
                      <a:headEnd type="none" w="med" len="med"/>
                      <a:tailEnd type="none" w="med" len="med"/>
                    </a:lnR>
                    <a:lnT w="12700" cap="flat" cmpd="sng" algn="ctr">
                      <a:solidFill>
                        <a:srgbClr val="C3CFDB"/>
                      </a:solidFill>
                      <a:prstDash val="solid"/>
                      <a:round/>
                      <a:headEnd type="none" w="med" len="med"/>
                      <a:tailEnd type="none" w="med" len="med"/>
                    </a:lnT>
                    <a:lnB w="12700" cap="flat" cmpd="sng" algn="ctr">
                      <a:solidFill>
                        <a:srgbClr val="C3CFDB"/>
                      </a:solidFill>
                      <a:prstDash val="solid"/>
                      <a:round/>
                      <a:headEnd type="none" w="med" len="med"/>
                      <a:tailEnd type="none" w="med" len="med"/>
                    </a:lnB>
                    <a:solidFill>
                      <a:srgbClr val="FFFFFF"/>
                    </a:solidFill>
                  </a:tcPr>
                </a:tc>
                <a:tc>
                  <a:txBody>
                    <a:bodyPr/>
                    <a:lstStyle/>
                    <a:p>
                      <a:pPr algn="ctr" indent="0" marL="0">
                        <a:buNone/>
                      </a:pPr>
                      <a:r>
                        <a:rPr lang="ru-RU" sz="1400" dirty="0">
                          <a:solidFill>
                            <a:srgbClr val="2A2F36"/>
                          </a:solidFill>
                          <a:latin typeface="Arial" pitchFamily="34" charset="0"/>
                          <a:ea typeface="Arial" pitchFamily="34" charset="-122"/>
                          <a:cs typeface="Arial" pitchFamily="34" charset="-120"/>
                        </a:rPr>
                        <a:t>1</a:t>
                      </a:r>
                      <a:endParaRPr lang="ru-RU" sz="1200" dirty="0">
                        <a:latin typeface="Arial" charset="0"/>
                        <a:ea typeface="Arial" charset="0"/>
                        <a:cs typeface="Arial" charset="0"/>
                      </a:endParaRPr>
                    </a:p>
                  </a:txBody>
                  <a:tcPr marL="76200" marR="76200" marT="38100" marB="38100" anchor="ctr">
                    <a:lnL w="12700" cap="flat" cmpd="sng" algn="ctr">
                      <a:solidFill>
                        <a:srgbClr val="C3CFDB"/>
                      </a:solidFill>
                      <a:prstDash val="solid"/>
                      <a:round/>
                      <a:headEnd type="none" w="med" len="med"/>
                      <a:tailEnd type="none" w="med" len="med"/>
                    </a:lnL>
                    <a:lnR w="12700" cap="flat" cmpd="sng" algn="ctr">
                      <a:solidFill>
                        <a:srgbClr val="C3CFDB"/>
                      </a:solidFill>
                      <a:prstDash val="solid"/>
                      <a:round/>
                      <a:headEnd type="none" w="med" len="med"/>
                      <a:tailEnd type="none" w="med" len="med"/>
                    </a:lnR>
                    <a:lnT w="12700" cap="flat" cmpd="sng" algn="ctr">
                      <a:solidFill>
                        <a:srgbClr val="C3CFDB"/>
                      </a:solidFill>
                      <a:prstDash val="solid"/>
                      <a:round/>
                      <a:headEnd type="none" w="med" len="med"/>
                      <a:tailEnd type="none" w="med" len="med"/>
                    </a:lnT>
                    <a:lnB w="12700" cap="flat" cmpd="sng" algn="ctr">
                      <a:solidFill>
                        <a:srgbClr val="C3CFDB"/>
                      </a:solidFill>
                      <a:prstDash val="solid"/>
                      <a:round/>
                      <a:headEnd type="none" w="med" len="med"/>
                      <a:tailEnd type="none" w="med" len="med"/>
                    </a:lnB>
                    <a:solidFill>
                      <a:srgbClr val="FFFFFF"/>
                    </a:solidFill>
                  </a:tcPr>
                </a:tc>
              </a:tr>
            </a:tbl>
          </a:graphicData>
        </a:graphic>
      </p:graphicFrame>
      <p:sp>
        <p:nvSpPr>
          <p:cNvPr id="23" name="Text 19"/>
          <p:cNvSpPr/>
          <p:nvPr/>
        </p:nvSpPr>
        <p:spPr>
          <a:xfrm>
            <a:off x="6400800" y="1472184"/>
            <a:ext cx="5239512" cy="310896"/>
          </a:xfrm>
          <a:prstGeom prst="rect">
            <a:avLst/>
          </a:prstGeom>
          <a:noFill/>
          <a:ln/>
        </p:spPr>
        <p:txBody>
          <a:bodyPr wrap="square" lIns="0" tIns="0" rIns="0" bIns="0" rtlCol="0" anchor="ctr"/>
          <a:lstStyle/>
          <a:p>
            <a:pPr algn="l" indent="0" marL="0">
              <a:buNone/>
            </a:pPr>
            <a:r>
              <a:rPr lang="ru-RU" sz="1600" b="1" dirty="0">
                <a:solidFill>
                  <a:srgbClr val="1F4E79"/>
                </a:solidFill>
                <a:latin typeface="Arial" pitchFamily="34" charset="0"/>
                <a:ea typeface="Arial" pitchFamily="34" charset="-122"/>
                <a:cs typeface="Arial" pitchFamily="34" charset="-120"/>
              </a:rPr>
              <a:t>Правило</a:t>
            </a:r>
            <a:r>
              <a:rPr lang="ru-RU" sz="1600" dirty="0">
                <a:solidFill>
                  <a:srgbClr val="1F4E79"/>
                </a:solidFill>
                <a:latin typeface="Arial" pitchFamily="34" charset="0"/>
                <a:ea typeface="Arial" pitchFamily="34" charset="-122"/>
                <a:cs typeface="Arial" pitchFamily="34" charset="-120"/>
              </a:rPr>
              <a:t> (начиная с номера 2):</a:t>
            </a:r>
            <a:endParaRPr lang="ru-RU" sz="1600" dirty="0"/>
          </a:p>
        </p:txBody>
      </p:sp>
      <p:sp>
        <p:nvSpPr>
          <p:cNvPr id="24" name="Text 20"/>
          <p:cNvSpPr/>
          <p:nvPr/>
        </p:nvSpPr>
        <p:spPr>
          <a:xfrm>
            <a:off x="6400800" y="1828800"/>
            <a:ext cx="5239512" cy="365760"/>
          </a:xfrm>
          <a:prstGeom prst="rect">
            <a:avLst/>
          </a:prstGeom>
          <a:noFill/>
          <a:ln/>
        </p:spPr>
        <p:txBody>
          <a:bodyPr wrap="square" lIns="0" tIns="0" rIns="0" bIns="0" rtlCol="0" anchor="ctr"/>
          <a:lstStyle/>
          <a:p>
            <a:pPr algn="ctr" indent="0" marL="0">
              <a:buNone/>
            </a:pPr>
            <a:r>
              <a:rPr lang="ru-RU" sz="1900" i="1" dirty="0">
                <a:solidFill>
                  <a:srgbClr val="1B2733"/>
                </a:solidFill>
                <a:latin typeface="Times New Roman" pitchFamily="34" charset="0"/>
                <a:ea typeface="Times New Roman" pitchFamily="34" charset="-122"/>
                <a:cs typeface="Times New Roman" pitchFamily="34" charset="-120"/>
              </a:rPr>
              <a:t>P</a:t>
            </a:r>
            <a:r>
              <a:rPr lang="ru-RU" sz="1900" i="1" baseline="-40000" dirty="0">
                <a:solidFill>
                  <a:srgbClr val="1B2733"/>
                </a:solidFill>
                <a:latin typeface="Times New Roman" pitchFamily="34" charset="0"/>
                <a:ea typeface="Times New Roman" pitchFamily="34" charset="-122"/>
                <a:cs typeface="Times New Roman" pitchFamily="34" charset="-120"/>
              </a:rPr>
              <a:t>k</a:t>
            </a:r>
            <a:r>
              <a:rPr lang="ru-RU" sz="1900" dirty="0">
                <a:solidFill>
                  <a:srgbClr val="1B2733"/>
                </a:solidFill>
                <a:latin typeface="Times New Roman" pitchFamily="34" charset="0"/>
                <a:ea typeface="Times New Roman" pitchFamily="34" charset="-122"/>
                <a:cs typeface="Times New Roman" pitchFamily="34" charset="-120"/>
              </a:rPr>
              <a:t> = </a:t>
            </a:r>
            <a:r>
              <a:rPr lang="ru-RU" sz="1900" i="1" dirty="0">
                <a:solidFill>
                  <a:srgbClr val="1B2733"/>
                </a:solidFill>
                <a:latin typeface="Times New Roman" pitchFamily="34" charset="0"/>
                <a:ea typeface="Times New Roman" pitchFamily="34" charset="-122"/>
                <a:cs typeface="Times New Roman" pitchFamily="34" charset="-120"/>
              </a:rPr>
              <a:t>a</a:t>
            </a:r>
            <a:r>
              <a:rPr lang="ru-RU" sz="1900" i="1" baseline="-40000" dirty="0">
                <a:solidFill>
                  <a:srgbClr val="1B2733"/>
                </a:solidFill>
                <a:latin typeface="Times New Roman" pitchFamily="34" charset="0"/>
                <a:ea typeface="Times New Roman" pitchFamily="34" charset="-122"/>
                <a:cs typeface="Times New Roman" pitchFamily="34" charset="-120"/>
              </a:rPr>
              <a:t>k</a:t>
            </a:r>
            <a:r>
              <a:rPr lang="ru-RU" sz="1900" i="1" dirty="0">
                <a:solidFill>
                  <a:srgbClr val="1B2733"/>
                </a:solidFill>
                <a:latin typeface="Times New Roman" pitchFamily="34" charset="0"/>
                <a:ea typeface="Times New Roman" pitchFamily="34" charset="-122"/>
                <a:cs typeface="Times New Roman" pitchFamily="34" charset="-120"/>
              </a:rPr>
              <a:t>P</a:t>
            </a:r>
            <a:r>
              <a:rPr lang="ru-RU" sz="1900" i="1" baseline="-40000" dirty="0">
                <a:solidFill>
                  <a:srgbClr val="1B2733"/>
                </a:solidFill>
                <a:latin typeface="Times New Roman" pitchFamily="34" charset="0"/>
                <a:ea typeface="Times New Roman" pitchFamily="34" charset="-122"/>
                <a:cs typeface="Times New Roman" pitchFamily="34" charset="-120"/>
              </a:rPr>
              <a:t>k</a:t>
            </a:r>
            <a:r>
              <a:rPr lang="ru-RU" sz="1900" baseline="-40000" dirty="0">
                <a:solidFill>
                  <a:srgbClr val="1B2733"/>
                </a:solidFill>
                <a:latin typeface="Times New Roman" pitchFamily="34" charset="0"/>
                <a:ea typeface="Times New Roman" pitchFamily="34" charset="-122"/>
                <a:cs typeface="Times New Roman" pitchFamily="34" charset="-120"/>
              </a:rPr>
              <a:t>−1</a:t>
            </a:r>
            <a:r>
              <a:rPr lang="ru-RU" sz="1900" dirty="0">
                <a:solidFill>
                  <a:srgbClr val="1B2733"/>
                </a:solidFill>
                <a:latin typeface="Times New Roman" pitchFamily="34" charset="0"/>
                <a:ea typeface="Times New Roman" pitchFamily="34" charset="-122"/>
                <a:cs typeface="Times New Roman" pitchFamily="34" charset="-120"/>
              </a:rPr>
              <a:t> + </a:t>
            </a:r>
            <a:r>
              <a:rPr lang="ru-RU" sz="1900" i="1" dirty="0">
                <a:solidFill>
                  <a:srgbClr val="1B2733"/>
                </a:solidFill>
                <a:latin typeface="Times New Roman" pitchFamily="34" charset="0"/>
                <a:ea typeface="Times New Roman" pitchFamily="34" charset="-122"/>
                <a:cs typeface="Times New Roman" pitchFamily="34" charset="-120"/>
              </a:rPr>
              <a:t>P</a:t>
            </a:r>
            <a:r>
              <a:rPr lang="ru-RU" sz="1900" i="1" baseline="-40000" dirty="0">
                <a:solidFill>
                  <a:srgbClr val="1B2733"/>
                </a:solidFill>
                <a:latin typeface="Times New Roman" pitchFamily="34" charset="0"/>
                <a:ea typeface="Times New Roman" pitchFamily="34" charset="-122"/>
                <a:cs typeface="Times New Roman" pitchFamily="34" charset="-120"/>
              </a:rPr>
              <a:t>k</a:t>
            </a:r>
            <a:r>
              <a:rPr lang="ru-RU" sz="1900" baseline="-40000" dirty="0">
                <a:solidFill>
                  <a:srgbClr val="1B2733"/>
                </a:solidFill>
                <a:latin typeface="Times New Roman" pitchFamily="34" charset="0"/>
                <a:ea typeface="Times New Roman" pitchFamily="34" charset="-122"/>
                <a:cs typeface="Times New Roman" pitchFamily="34" charset="-120"/>
              </a:rPr>
              <a:t>−2</a:t>
            </a:r>
            <a:r>
              <a:rPr lang="ru-RU" sz="1800" dirty="0">
                <a:solidFill>
                  <a:srgbClr val="1B2733"/>
                </a:solidFill>
                <a:latin typeface="Arial" pitchFamily="34" charset="0"/>
                <a:ea typeface="Arial" pitchFamily="34" charset="-122"/>
                <a:cs typeface="Arial" pitchFamily="34" charset="-120"/>
              </a:rPr>
              <a:t>,   </a:t>
            </a:r>
            <a:r>
              <a:rPr lang="ru-RU" sz="1900" i="1" dirty="0">
                <a:solidFill>
                  <a:srgbClr val="1B2733"/>
                </a:solidFill>
                <a:latin typeface="Times New Roman" pitchFamily="34" charset="0"/>
                <a:ea typeface="Times New Roman" pitchFamily="34" charset="-122"/>
                <a:cs typeface="Times New Roman" pitchFamily="34" charset="-120"/>
              </a:rPr>
              <a:t>Q</a:t>
            </a:r>
            <a:r>
              <a:rPr lang="ru-RU" sz="1900" i="1" baseline="-40000" dirty="0">
                <a:solidFill>
                  <a:srgbClr val="1B2733"/>
                </a:solidFill>
                <a:latin typeface="Times New Roman" pitchFamily="34" charset="0"/>
                <a:ea typeface="Times New Roman" pitchFamily="34" charset="-122"/>
                <a:cs typeface="Times New Roman" pitchFamily="34" charset="-120"/>
              </a:rPr>
              <a:t>k</a:t>
            </a:r>
            <a:r>
              <a:rPr lang="ru-RU" sz="1900" dirty="0">
                <a:solidFill>
                  <a:srgbClr val="1B2733"/>
                </a:solidFill>
                <a:latin typeface="Times New Roman" pitchFamily="34" charset="0"/>
                <a:ea typeface="Times New Roman" pitchFamily="34" charset="-122"/>
                <a:cs typeface="Times New Roman" pitchFamily="34" charset="-120"/>
              </a:rPr>
              <a:t> = </a:t>
            </a:r>
            <a:r>
              <a:rPr lang="ru-RU" sz="1900" i="1" dirty="0">
                <a:solidFill>
                  <a:srgbClr val="1B2733"/>
                </a:solidFill>
                <a:latin typeface="Times New Roman" pitchFamily="34" charset="0"/>
                <a:ea typeface="Times New Roman" pitchFamily="34" charset="-122"/>
                <a:cs typeface="Times New Roman" pitchFamily="34" charset="-120"/>
              </a:rPr>
              <a:t>a</a:t>
            </a:r>
            <a:r>
              <a:rPr lang="ru-RU" sz="1900" i="1" baseline="-40000" dirty="0">
                <a:solidFill>
                  <a:srgbClr val="1B2733"/>
                </a:solidFill>
                <a:latin typeface="Times New Roman" pitchFamily="34" charset="0"/>
                <a:ea typeface="Times New Roman" pitchFamily="34" charset="-122"/>
                <a:cs typeface="Times New Roman" pitchFamily="34" charset="-120"/>
              </a:rPr>
              <a:t>k</a:t>
            </a:r>
            <a:r>
              <a:rPr lang="ru-RU" sz="1900" i="1" dirty="0">
                <a:solidFill>
                  <a:srgbClr val="1B2733"/>
                </a:solidFill>
                <a:latin typeface="Times New Roman" pitchFamily="34" charset="0"/>
                <a:ea typeface="Times New Roman" pitchFamily="34" charset="-122"/>
                <a:cs typeface="Times New Roman" pitchFamily="34" charset="-120"/>
              </a:rPr>
              <a:t>Q</a:t>
            </a:r>
            <a:r>
              <a:rPr lang="ru-RU" sz="1900" i="1" baseline="-40000" dirty="0">
                <a:solidFill>
                  <a:srgbClr val="1B2733"/>
                </a:solidFill>
                <a:latin typeface="Times New Roman" pitchFamily="34" charset="0"/>
                <a:ea typeface="Times New Roman" pitchFamily="34" charset="-122"/>
                <a:cs typeface="Times New Roman" pitchFamily="34" charset="-120"/>
              </a:rPr>
              <a:t>k</a:t>
            </a:r>
            <a:r>
              <a:rPr lang="ru-RU" sz="1900" baseline="-40000" dirty="0">
                <a:solidFill>
                  <a:srgbClr val="1B2733"/>
                </a:solidFill>
                <a:latin typeface="Times New Roman" pitchFamily="34" charset="0"/>
                <a:ea typeface="Times New Roman" pitchFamily="34" charset="-122"/>
                <a:cs typeface="Times New Roman" pitchFamily="34" charset="-120"/>
              </a:rPr>
              <a:t>−1</a:t>
            </a:r>
            <a:r>
              <a:rPr lang="ru-RU" sz="1900" dirty="0">
                <a:solidFill>
                  <a:srgbClr val="1B2733"/>
                </a:solidFill>
                <a:latin typeface="Times New Roman" pitchFamily="34" charset="0"/>
                <a:ea typeface="Times New Roman" pitchFamily="34" charset="-122"/>
                <a:cs typeface="Times New Roman" pitchFamily="34" charset="-120"/>
              </a:rPr>
              <a:t> + </a:t>
            </a:r>
            <a:r>
              <a:rPr lang="ru-RU" sz="1900" i="1" dirty="0">
                <a:solidFill>
                  <a:srgbClr val="1B2733"/>
                </a:solidFill>
                <a:latin typeface="Times New Roman" pitchFamily="34" charset="0"/>
                <a:ea typeface="Times New Roman" pitchFamily="34" charset="-122"/>
                <a:cs typeface="Times New Roman" pitchFamily="34" charset="-120"/>
              </a:rPr>
              <a:t>Q</a:t>
            </a:r>
            <a:r>
              <a:rPr lang="ru-RU" sz="1900" i="1" baseline="-40000" dirty="0">
                <a:solidFill>
                  <a:srgbClr val="1B2733"/>
                </a:solidFill>
                <a:latin typeface="Times New Roman" pitchFamily="34" charset="0"/>
                <a:ea typeface="Times New Roman" pitchFamily="34" charset="-122"/>
                <a:cs typeface="Times New Roman" pitchFamily="34" charset="-120"/>
              </a:rPr>
              <a:t>k</a:t>
            </a:r>
            <a:r>
              <a:rPr lang="ru-RU" sz="1900" baseline="-40000" dirty="0">
                <a:solidFill>
                  <a:srgbClr val="1B2733"/>
                </a:solidFill>
                <a:latin typeface="Times New Roman" pitchFamily="34" charset="0"/>
                <a:ea typeface="Times New Roman" pitchFamily="34" charset="-122"/>
                <a:cs typeface="Times New Roman" pitchFamily="34" charset="-120"/>
              </a:rPr>
              <a:t>−2</a:t>
            </a:r>
            <a:endParaRPr lang="ru-RU" sz="1900" dirty="0"/>
          </a:p>
        </p:txBody>
      </p:sp>
      <p:sp>
        <p:nvSpPr>
          <p:cNvPr id="25" name="Text 21"/>
          <p:cNvSpPr/>
          <p:nvPr/>
        </p:nvSpPr>
        <p:spPr>
          <a:xfrm>
            <a:off x="6400800" y="2240280"/>
            <a:ext cx="5239512" cy="310896"/>
          </a:xfrm>
          <a:prstGeom prst="rect">
            <a:avLst/>
          </a:prstGeom>
          <a:noFill/>
          <a:ln/>
        </p:spPr>
        <p:txBody>
          <a:bodyPr wrap="square" lIns="0" tIns="0" rIns="0" bIns="0" rtlCol="0" anchor="ctr"/>
          <a:lstStyle/>
          <a:p>
            <a:pPr algn="ctr" indent="0" marL="0">
              <a:buNone/>
            </a:pPr>
            <a:r>
              <a:rPr lang="ru-RU" sz="1600" i="1" dirty="0">
                <a:solidFill>
                  <a:srgbClr val="6A7682"/>
                </a:solidFill>
                <a:latin typeface="Times New Roman" pitchFamily="34" charset="0"/>
                <a:ea typeface="Times New Roman" pitchFamily="34" charset="-122"/>
                <a:cs typeface="Times New Roman" pitchFamily="34" charset="-120"/>
              </a:rPr>
              <a:t>P</a:t>
            </a:r>
            <a:r>
              <a:rPr lang="ru-RU" sz="1600" baseline="-40000" dirty="0">
                <a:solidFill>
                  <a:srgbClr val="6A7682"/>
                </a:solidFill>
                <a:latin typeface="Times New Roman" pitchFamily="34" charset="0"/>
                <a:ea typeface="Times New Roman" pitchFamily="34" charset="-122"/>
                <a:cs typeface="Times New Roman" pitchFamily="34" charset="-120"/>
              </a:rPr>
              <a:t>2</a:t>
            </a:r>
            <a:r>
              <a:rPr lang="ru-RU" sz="1600" dirty="0">
                <a:solidFill>
                  <a:srgbClr val="6A7682"/>
                </a:solidFill>
                <a:latin typeface="Times New Roman" pitchFamily="34" charset="0"/>
                <a:ea typeface="Times New Roman" pitchFamily="34" charset="-122"/>
                <a:cs typeface="Times New Roman" pitchFamily="34" charset="-120"/>
              </a:rPr>
              <a:t> = 4 · 7 + 2 = 30</a:t>
            </a:r>
            <a:r>
              <a:rPr lang="ru-RU" sz="1500" dirty="0">
                <a:solidFill>
                  <a:srgbClr val="6A7682"/>
                </a:solidFill>
                <a:latin typeface="Arial" pitchFamily="34" charset="0"/>
                <a:ea typeface="Arial" pitchFamily="34" charset="-122"/>
                <a:cs typeface="Arial" pitchFamily="34" charset="-120"/>
              </a:rPr>
              <a:t>,   </a:t>
            </a:r>
            <a:r>
              <a:rPr lang="ru-RU" sz="1600" i="1" dirty="0">
                <a:solidFill>
                  <a:srgbClr val="6A7682"/>
                </a:solidFill>
                <a:latin typeface="Times New Roman" pitchFamily="34" charset="0"/>
                <a:ea typeface="Times New Roman" pitchFamily="34" charset="-122"/>
                <a:cs typeface="Times New Roman" pitchFamily="34" charset="-120"/>
              </a:rPr>
              <a:t>Q</a:t>
            </a:r>
            <a:r>
              <a:rPr lang="ru-RU" sz="1600" baseline="-40000" dirty="0">
                <a:solidFill>
                  <a:srgbClr val="6A7682"/>
                </a:solidFill>
                <a:latin typeface="Times New Roman" pitchFamily="34" charset="0"/>
                <a:ea typeface="Times New Roman" pitchFamily="34" charset="-122"/>
                <a:cs typeface="Times New Roman" pitchFamily="34" charset="-120"/>
              </a:rPr>
              <a:t>2</a:t>
            </a:r>
            <a:r>
              <a:rPr lang="ru-RU" sz="1600" dirty="0">
                <a:solidFill>
                  <a:srgbClr val="6A7682"/>
                </a:solidFill>
                <a:latin typeface="Times New Roman" pitchFamily="34" charset="0"/>
                <a:ea typeface="Times New Roman" pitchFamily="34" charset="-122"/>
                <a:cs typeface="Times New Roman" pitchFamily="34" charset="-120"/>
              </a:rPr>
              <a:t> = 4 · 3 + 1 = 13</a:t>
            </a:r>
            <a:endParaRPr lang="ru-RU" sz="1600" dirty="0"/>
          </a:p>
        </p:txBody>
      </p:sp>
      <p:sp>
        <p:nvSpPr>
          <p:cNvPr id="26" name="Text 22"/>
          <p:cNvSpPr/>
          <p:nvPr/>
        </p:nvSpPr>
        <p:spPr>
          <a:xfrm>
            <a:off x="6400800" y="2542032"/>
            <a:ext cx="5239512" cy="310896"/>
          </a:xfrm>
          <a:prstGeom prst="rect">
            <a:avLst/>
          </a:prstGeom>
          <a:noFill/>
          <a:ln/>
        </p:spPr>
        <p:txBody>
          <a:bodyPr wrap="square" lIns="0" tIns="0" rIns="0" bIns="0" rtlCol="0" anchor="ctr"/>
          <a:lstStyle/>
          <a:p>
            <a:pPr algn="ctr" indent="0" marL="0">
              <a:buNone/>
            </a:pPr>
            <a:r>
              <a:rPr lang="ru-RU" sz="1600" i="1" dirty="0">
                <a:solidFill>
                  <a:srgbClr val="6A7682"/>
                </a:solidFill>
                <a:latin typeface="Times New Roman" pitchFamily="34" charset="0"/>
                <a:ea typeface="Times New Roman" pitchFamily="34" charset="-122"/>
                <a:cs typeface="Times New Roman" pitchFamily="34" charset="-120"/>
              </a:rPr>
              <a:t>P</a:t>
            </a:r>
            <a:r>
              <a:rPr lang="ru-RU" sz="1600" baseline="-40000" dirty="0">
                <a:solidFill>
                  <a:srgbClr val="6A7682"/>
                </a:solidFill>
                <a:latin typeface="Times New Roman" pitchFamily="34" charset="0"/>
                <a:ea typeface="Times New Roman" pitchFamily="34" charset="-122"/>
                <a:cs typeface="Times New Roman" pitchFamily="34" charset="-120"/>
              </a:rPr>
              <a:t>3</a:t>
            </a:r>
            <a:r>
              <a:rPr lang="ru-RU" sz="1600" dirty="0">
                <a:solidFill>
                  <a:srgbClr val="6A7682"/>
                </a:solidFill>
                <a:latin typeface="Times New Roman" pitchFamily="34" charset="0"/>
                <a:ea typeface="Times New Roman" pitchFamily="34" charset="-122"/>
                <a:cs typeface="Times New Roman" pitchFamily="34" charset="-120"/>
              </a:rPr>
              <a:t> = 2 · 30 + 7 = 67</a:t>
            </a:r>
            <a:r>
              <a:rPr lang="ru-RU" sz="1500" dirty="0">
                <a:solidFill>
                  <a:srgbClr val="6A7682"/>
                </a:solidFill>
                <a:latin typeface="Arial" pitchFamily="34" charset="0"/>
                <a:ea typeface="Arial" pitchFamily="34" charset="-122"/>
                <a:cs typeface="Arial" pitchFamily="34" charset="-120"/>
              </a:rPr>
              <a:t>,   </a:t>
            </a:r>
            <a:r>
              <a:rPr lang="ru-RU" sz="1600" i="1" dirty="0">
                <a:solidFill>
                  <a:srgbClr val="6A7682"/>
                </a:solidFill>
                <a:latin typeface="Times New Roman" pitchFamily="34" charset="0"/>
                <a:ea typeface="Times New Roman" pitchFamily="34" charset="-122"/>
                <a:cs typeface="Times New Roman" pitchFamily="34" charset="-120"/>
              </a:rPr>
              <a:t>Q</a:t>
            </a:r>
            <a:r>
              <a:rPr lang="ru-RU" sz="1600" baseline="-40000" dirty="0">
                <a:solidFill>
                  <a:srgbClr val="6A7682"/>
                </a:solidFill>
                <a:latin typeface="Times New Roman" pitchFamily="34" charset="0"/>
                <a:ea typeface="Times New Roman" pitchFamily="34" charset="-122"/>
                <a:cs typeface="Times New Roman" pitchFamily="34" charset="-120"/>
              </a:rPr>
              <a:t>3</a:t>
            </a:r>
            <a:r>
              <a:rPr lang="ru-RU" sz="1600" dirty="0">
                <a:solidFill>
                  <a:srgbClr val="6A7682"/>
                </a:solidFill>
                <a:latin typeface="Times New Roman" pitchFamily="34" charset="0"/>
                <a:ea typeface="Times New Roman" pitchFamily="34" charset="-122"/>
                <a:cs typeface="Times New Roman" pitchFamily="34" charset="-120"/>
              </a:rPr>
              <a:t> = 2 · 13 + 3 = 29</a:t>
            </a:r>
            <a:endParaRPr lang="ru-RU" sz="1600" dirty="0"/>
          </a:p>
        </p:txBody>
      </p:sp>
      <p:sp>
        <p:nvSpPr>
          <p:cNvPr id="27" name="Shape 23"/>
          <p:cNvSpPr/>
          <p:nvPr/>
        </p:nvSpPr>
        <p:spPr>
          <a:xfrm>
            <a:off x="6400800" y="3017520"/>
            <a:ext cx="5239512" cy="1691640"/>
          </a:xfrm>
          <a:prstGeom prst="roundRect">
            <a:avLst>
              <a:gd name="adj" fmla="val 6486"/>
            </a:avLst>
          </a:prstGeom>
          <a:solidFill>
            <a:srgbClr val="EEF3F8"/>
          </a:solidFill>
          <a:ln w="12700">
            <a:solidFill>
              <a:srgbClr val="C3CFDB"/>
            </a:solidFill>
            <a:prstDash val="solid"/>
          </a:ln>
        </p:spPr>
      </p:sp>
      <p:sp>
        <p:nvSpPr>
          <p:cNvPr id="28" name="Text 24"/>
          <p:cNvSpPr/>
          <p:nvPr/>
        </p:nvSpPr>
        <p:spPr>
          <a:xfrm>
            <a:off x="6537960" y="3090672"/>
            <a:ext cx="4965192" cy="1545336"/>
          </a:xfrm>
          <a:prstGeom prst="rect">
            <a:avLst/>
          </a:prstGeom>
          <a:noFill/>
          <a:ln/>
        </p:spPr>
        <p:txBody>
          <a:bodyPr wrap="square" lIns="25400" tIns="25400" rIns="25400" bIns="25400" rtlCol="0" anchor="ctr"/>
          <a:lstStyle/>
          <a:p>
            <a:pPr algn="l" indent="0" marL="0">
              <a:spcAft>
                <a:spcPts val="400"/>
              </a:spcAft>
              <a:buNone/>
            </a:pPr>
            <a:r>
              <a:rPr lang="ru-RU" sz="1600" i="1" dirty="0">
                <a:solidFill>
                  <a:srgbClr val="1B2733"/>
                </a:solidFill>
                <a:latin typeface="Times New Roman" pitchFamily="34" charset="0"/>
                <a:ea typeface="Times New Roman" pitchFamily="34" charset="-122"/>
                <a:cs typeface="Times New Roman" pitchFamily="34" charset="-120"/>
              </a:rPr>
              <a:t>P</a:t>
            </a:r>
            <a:r>
              <a:rPr lang="ru-RU" sz="1600" i="1" baseline="-40000" dirty="0">
                <a:solidFill>
                  <a:srgbClr val="1B2733"/>
                </a:solidFill>
                <a:latin typeface="Times New Roman" pitchFamily="34" charset="0"/>
                <a:ea typeface="Times New Roman" pitchFamily="34" charset="-122"/>
                <a:cs typeface="Times New Roman" pitchFamily="34" charset="-120"/>
              </a:rPr>
              <a:t>k</a:t>
            </a:r>
            <a:r>
              <a:rPr lang="ru-RU" sz="1600" i="1" dirty="0">
                <a:solidFill>
                  <a:srgbClr val="1B2733"/>
                </a:solidFill>
                <a:latin typeface="Times New Roman" pitchFamily="34" charset="0"/>
                <a:ea typeface="Times New Roman" pitchFamily="34" charset="-122"/>
                <a:cs typeface="Times New Roman" pitchFamily="34" charset="-120"/>
              </a:rPr>
              <a:t>Q</a:t>
            </a:r>
            <a:r>
              <a:rPr lang="ru-RU" sz="1600" i="1" baseline="-40000" dirty="0">
                <a:solidFill>
                  <a:srgbClr val="1B2733"/>
                </a:solidFill>
                <a:latin typeface="Times New Roman" pitchFamily="34" charset="0"/>
                <a:ea typeface="Times New Roman" pitchFamily="34" charset="-122"/>
                <a:cs typeface="Times New Roman" pitchFamily="34" charset="-120"/>
              </a:rPr>
              <a:t>k</a:t>
            </a:r>
            <a:r>
              <a:rPr lang="ru-RU" sz="1600" baseline="-40000" dirty="0">
                <a:solidFill>
                  <a:srgbClr val="1B2733"/>
                </a:solidFill>
                <a:latin typeface="Times New Roman" pitchFamily="34" charset="0"/>
                <a:ea typeface="Times New Roman" pitchFamily="34" charset="-122"/>
                <a:cs typeface="Times New Roman" pitchFamily="34" charset="-120"/>
              </a:rPr>
              <a:t>−1</a:t>
            </a:r>
            <a:r>
              <a:rPr lang="ru-RU" sz="1600" dirty="0">
                <a:solidFill>
                  <a:srgbClr val="1B2733"/>
                </a:solidFill>
                <a:latin typeface="Times New Roman" pitchFamily="34" charset="0"/>
                <a:ea typeface="Times New Roman" pitchFamily="34" charset="-122"/>
                <a:cs typeface="Times New Roman" pitchFamily="34" charset="-120"/>
              </a:rPr>
              <a:t> − </a:t>
            </a:r>
            <a:r>
              <a:rPr lang="ru-RU" sz="1600" i="1" dirty="0">
                <a:solidFill>
                  <a:srgbClr val="1B2733"/>
                </a:solidFill>
                <a:latin typeface="Times New Roman" pitchFamily="34" charset="0"/>
                <a:ea typeface="Times New Roman" pitchFamily="34" charset="-122"/>
                <a:cs typeface="Times New Roman" pitchFamily="34" charset="-120"/>
              </a:rPr>
              <a:t>P</a:t>
            </a:r>
            <a:r>
              <a:rPr lang="ru-RU" sz="1600" i="1" baseline="-40000" dirty="0">
                <a:solidFill>
                  <a:srgbClr val="1B2733"/>
                </a:solidFill>
                <a:latin typeface="Times New Roman" pitchFamily="34" charset="0"/>
                <a:ea typeface="Times New Roman" pitchFamily="34" charset="-122"/>
                <a:cs typeface="Times New Roman" pitchFamily="34" charset="-120"/>
              </a:rPr>
              <a:t>k</a:t>
            </a:r>
            <a:r>
              <a:rPr lang="ru-RU" sz="1600" baseline="-40000" dirty="0">
                <a:solidFill>
                  <a:srgbClr val="1B2733"/>
                </a:solidFill>
                <a:latin typeface="Times New Roman" pitchFamily="34" charset="0"/>
                <a:ea typeface="Times New Roman" pitchFamily="34" charset="-122"/>
                <a:cs typeface="Times New Roman" pitchFamily="34" charset="-120"/>
              </a:rPr>
              <a:t>−1</a:t>
            </a:r>
            <a:r>
              <a:rPr lang="ru-RU" sz="1600" i="1" dirty="0">
                <a:solidFill>
                  <a:srgbClr val="1B2733"/>
                </a:solidFill>
                <a:latin typeface="Times New Roman" pitchFamily="34" charset="0"/>
                <a:ea typeface="Times New Roman" pitchFamily="34" charset="-122"/>
                <a:cs typeface="Times New Roman" pitchFamily="34" charset="-120"/>
              </a:rPr>
              <a:t>Q</a:t>
            </a:r>
            <a:r>
              <a:rPr lang="ru-RU" sz="1600" i="1" baseline="-40000" dirty="0">
                <a:solidFill>
                  <a:srgbClr val="1B2733"/>
                </a:solidFill>
                <a:latin typeface="Times New Roman" pitchFamily="34" charset="0"/>
                <a:ea typeface="Times New Roman" pitchFamily="34" charset="-122"/>
                <a:cs typeface="Times New Roman" pitchFamily="34" charset="-120"/>
              </a:rPr>
              <a:t>k</a:t>
            </a:r>
            <a:r>
              <a:rPr lang="ru-RU" sz="1400" dirty="0">
                <a:solidFill>
                  <a:srgbClr val="1B2733"/>
                </a:solidFill>
                <a:latin typeface="Arial" pitchFamily="34" charset="0"/>
                <a:ea typeface="Arial" pitchFamily="34" charset="-122"/>
                <a:cs typeface="Arial" pitchFamily="34" charset="-120"/>
              </a:rPr>
              <a:t> при переходе к следующей паре </a:t>
            </a:r>
            <a:r>
              <a:rPr lang="ru-RU" sz="1400" b="1" dirty="0">
                <a:solidFill>
                  <a:srgbClr val="1B2733"/>
                </a:solidFill>
                <a:latin typeface="Arial" pitchFamily="34" charset="0"/>
                <a:ea typeface="Arial" pitchFamily="34" charset="-122"/>
                <a:cs typeface="Arial" pitchFamily="34" charset="-120"/>
              </a:rPr>
              <a:t>только меняет знак</a:t>
            </a:r>
            <a:r>
              <a:rPr lang="ru-RU" sz="1400" dirty="0">
                <a:solidFill>
                  <a:srgbClr val="1B2733"/>
                </a:solidFill>
                <a:latin typeface="Arial" pitchFamily="34" charset="0"/>
                <a:ea typeface="Arial" pitchFamily="34" charset="-122"/>
                <a:cs typeface="Arial" pitchFamily="34" charset="-120"/>
              </a:rPr>
              <a:t>;</a:t>
            </a:r>
            <a:endParaRPr lang="ru-RU" sz="1600" dirty="0"/>
          </a:p>
          <a:p>
            <a:pPr algn="l" indent="0" marL="0">
              <a:spcAft>
                <a:spcPts val="400"/>
              </a:spcAft>
              <a:buNone/>
            </a:pPr>
            <a:r>
              <a:rPr lang="ru-RU" sz="1400" dirty="0">
                <a:solidFill>
                  <a:srgbClr val="1B2733"/>
                </a:solidFill>
                <a:latin typeface="Arial" pitchFamily="34" charset="0"/>
                <a:ea typeface="Arial" pitchFamily="34" charset="-122"/>
                <a:cs typeface="Arial" pitchFamily="34" charset="-120"/>
              </a:rPr>
              <a:t>первая пара: </a:t>
            </a:r>
            <a:r>
              <a:rPr lang="ru-RU" sz="1600" i="1" dirty="0">
                <a:solidFill>
                  <a:srgbClr val="1B2733"/>
                </a:solidFill>
                <a:latin typeface="Times New Roman" pitchFamily="34" charset="0"/>
                <a:ea typeface="Times New Roman" pitchFamily="34" charset="-122"/>
                <a:cs typeface="Times New Roman" pitchFamily="34" charset="-120"/>
              </a:rPr>
              <a:t>P</a:t>
            </a:r>
            <a:r>
              <a:rPr lang="ru-RU" sz="1600" baseline="-40000" dirty="0">
                <a:solidFill>
                  <a:srgbClr val="1B2733"/>
                </a:solidFill>
                <a:latin typeface="Times New Roman" pitchFamily="34" charset="0"/>
                <a:ea typeface="Times New Roman" pitchFamily="34" charset="-122"/>
                <a:cs typeface="Times New Roman" pitchFamily="34" charset="-120"/>
              </a:rPr>
              <a:t>1</a:t>
            </a:r>
            <a:r>
              <a:rPr lang="ru-RU" sz="1600" i="1" dirty="0">
                <a:solidFill>
                  <a:srgbClr val="1B2733"/>
                </a:solidFill>
                <a:latin typeface="Times New Roman" pitchFamily="34" charset="0"/>
                <a:ea typeface="Times New Roman" pitchFamily="34" charset="-122"/>
                <a:cs typeface="Times New Roman" pitchFamily="34" charset="-120"/>
              </a:rPr>
              <a:t>Q</a:t>
            </a:r>
            <a:r>
              <a:rPr lang="ru-RU" sz="1600" baseline="-40000" dirty="0">
                <a:solidFill>
                  <a:srgbClr val="1B2733"/>
                </a:solidFill>
                <a:latin typeface="Times New Roman" pitchFamily="34" charset="0"/>
                <a:ea typeface="Times New Roman" pitchFamily="34" charset="-122"/>
                <a:cs typeface="Times New Roman" pitchFamily="34" charset="-120"/>
              </a:rPr>
              <a:t>0</a:t>
            </a:r>
            <a:r>
              <a:rPr lang="ru-RU" sz="1600" dirty="0">
                <a:solidFill>
                  <a:srgbClr val="1B2733"/>
                </a:solidFill>
                <a:latin typeface="Times New Roman" pitchFamily="34" charset="0"/>
                <a:ea typeface="Times New Roman" pitchFamily="34" charset="-122"/>
                <a:cs typeface="Times New Roman" pitchFamily="34" charset="-120"/>
              </a:rPr>
              <a:t> − </a:t>
            </a:r>
            <a:r>
              <a:rPr lang="ru-RU" sz="1600" i="1" dirty="0">
                <a:solidFill>
                  <a:srgbClr val="1B2733"/>
                </a:solidFill>
                <a:latin typeface="Times New Roman" pitchFamily="34" charset="0"/>
                <a:ea typeface="Times New Roman" pitchFamily="34" charset="-122"/>
                <a:cs typeface="Times New Roman" pitchFamily="34" charset="-120"/>
              </a:rPr>
              <a:t>P</a:t>
            </a:r>
            <a:r>
              <a:rPr lang="ru-RU" sz="1600" baseline="-40000" dirty="0">
                <a:solidFill>
                  <a:srgbClr val="1B2733"/>
                </a:solidFill>
                <a:latin typeface="Times New Roman" pitchFamily="34" charset="0"/>
                <a:ea typeface="Times New Roman" pitchFamily="34" charset="-122"/>
                <a:cs typeface="Times New Roman" pitchFamily="34" charset="-120"/>
              </a:rPr>
              <a:t>0</a:t>
            </a:r>
            <a:r>
              <a:rPr lang="ru-RU" sz="1600" i="1" dirty="0">
                <a:solidFill>
                  <a:srgbClr val="1B2733"/>
                </a:solidFill>
                <a:latin typeface="Times New Roman" pitchFamily="34" charset="0"/>
                <a:ea typeface="Times New Roman" pitchFamily="34" charset="-122"/>
                <a:cs typeface="Times New Roman" pitchFamily="34" charset="-120"/>
              </a:rPr>
              <a:t>Q</a:t>
            </a:r>
            <a:r>
              <a:rPr lang="ru-RU" sz="1600" baseline="-40000" dirty="0">
                <a:solidFill>
                  <a:srgbClr val="1B2733"/>
                </a:solidFill>
                <a:latin typeface="Times New Roman" pitchFamily="34" charset="0"/>
                <a:ea typeface="Times New Roman" pitchFamily="34" charset="-122"/>
                <a:cs typeface="Times New Roman" pitchFamily="34" charset="-120"/>
              </a:rPr>
              <a:t>1</a:t>
            </a:r>
            <a:r>
              <a:rPr lang="ru-RU" sz="1600" dirty="0">
                <a:solidFill>
                  <a:srgbClr val="1B2733"/>
                </a:solidFill>
                <a:latin typeface="Times New Roman" pitchFamily="34" charset="0"/>
                <a:ea typeface="Times New Roman" pitchFamily="34" charset="-122"/>
                <a:cs typeface="Times New Roman" pitchFamily="34" charset="-120"/>
              </a:rPr>
              <a:t> = (</a:t>
            </a:r>
            <a:r>
              <a:rPr lang="ru-RU" sz="1600" i="1" dirty="0">
                <a:solidFill>
                  <a:srgbClr val="1B2733"/>
                </a:solidFill>
                <a:latin typeface="Times New Roman" pitchFamily="34" charset="0"/>
                <a:ea typeface="Times New Roman" pitchFamily="34" charset="-122"/>
                <a:cs typeface="Times New Roman" pitchFamily="34" charset="-120"/>
              </a:rPr>
              <a:t>a</a:t>
            </a:r>
            <a:r>
              <a:rPr lang="ru-RU" sz="1600" baseline="-40000" dirty="0">
                <a:solidFill>
                  <a:srgbClr val="1B2733"/>
                </a:solidFill>
                <a:latin typeface="Times New Roman" pitchFamily="34" charset="0"/>
                <a:ea typeface="Times New Roman" pitchFamily="34" charset="-122"/>
                <a:cs typeface="Times New Roman" pitchFamily="34" charset="-120"/>
              </a:rPr>
              <a:t>0</a:t>
            </a:r>
            <a:r>
              <a:rPr lang="ru-RU" sz="1600" i="1" dirty="0">
                <a:solidFill>
                  <a:srgbClr val="1B2733"/>
                </a:solidFill>
                <a:latin typeface="Times New Roman" pitchFamily="34" charset="0"/>
                <a:ea typeface="Times New Roman" pitchFamily="34" charset="-122"/>
                <a:cs typeface="Times New Roman" pitchFamily="34" charset="-120"/>
              </a:rPr>
              <a:t>a</a:t>
            </a:r>
            <a:r>
              <a:rPr lang="ru-RU" sz="1600" baseline="-40000" dirty="0">
                <a:solidFill>
                  <a:srgbClr val="1B2733"/>
                </a:solidFill>
                <a:latin typeface="Times New Roman" pitchFamily="34" charset="0"/>
                <a:ea typeface="Times New Roman" pitchFamily="34" charset="-122"/>
                <a:cs typeface="Times New Roman" pitchFamily="34" charset="-120"/>
              </a:rPr>
              <a:t>1</a:t>
            </a:r>
            <a:r>
              <a:rPr lang="ru-RU" sz="1600" dirty="0">
                <a:solidFill>
                  <a:srgbClr val="1B2733"/>
                </a:solidFill>
                <a:latin typeface="Times New Roman" pitchFamily="34" charset="0"/>
                <a:ea typeface="Times New Roman" pitchFamily="34" charset="-122"/>
                <a:cs typeface="Times New Roman" pitchFamily="34" charset="-120"/>
              </a:rPr>
              <a:t> + 1) − </a:t>
            </a:r>
            <a:r>
              <a:rPr lang="ru-RU" sz="1600" i="1" dirty="0">
                <a:solidFill>
                  <a:srgbClr val="1B2733"/>
                </a:solidFill>
                <a:latin typeface="Times New Roman" pitchFamily="34" charset="0"/>
                <a:ea typeface="Times New Roman" pitchFamily="34" charset="-122"/>
                <a:cs typeface="Times New Roman" pitchFamily="34" charset="-120"/>
              </a:rPr>
              <a:t>a</a:t>
            </a:r>
            <a:r>
              <a:rPr lang="ru-RU" sz="1600" baseline="-40000" dirty="0">
                <a:solidFill>
                  <a:srgbClr val="1B2733"/>
                </a:solidFill>
                <a:latin typeface="Times New Roman" pitchFamily="34" charset="0"/>
                <a:ea typeface="Times New Roman" pitchFamily="34" charset="-122"/>
                <a:cs typeface="Times New Roman" pitchFamily="34" charset="-120"/>
              </a:rPr>
              <a:t>0</a:t>
            </a:r>
            <a:r>
              <a:rPr lang="ru-RU" sz="1600" i="1" dirty="0">
                <a:solidFill>
                  <a:srgbClr val="1B2733"/>
                </a:solidFill>
                <a:latin typeface="Times New Roman" pitchFamily="34" charset="0"/>
                <a:ea typeface="Times New Roman" pitchFamily="34" charset="-122"/>
                <a:cs typeface="Times New Roman" pitchFamily="34" charset="-120"/>
              </a:rPr>
              <a:t>a</a:t>
            </a:r>
            <a:r>
              <a:rPr lang="ru-RU" sz="1600" baseline="-40000" dirty="0">
                <a:solidFill>
                  <a:srgbClr val="1B2733"/>
                </a:solidFill>
                <a:latin typeface="Times New Roman" pitchFamily="34" charset="0"/>
                <a:ea typeface="Times New Roman" pitchFamily="34" charset="-122"/>
                <a:cs typeface="Times New Roman" pitchFamily="34" charset="-120"/>
              </a:rPr>
              <a:t>1</a:t>
            </a:r>
            <a:r>
              <a:rPr lang="ru-RU" sz="1600" dirty="0">
                <a:solidFill>
                  <a:srgbClr val="1B2733"/>
                </a:solidFill>
                <a:latin typeface="Times New Roman" pitchFamily="34" charset="0"/>
                <a:ea typeface="Times New Roman" pitchFamily="34" charset="-122"/>
                <a:cs typeface="Times New Roman" pitchFamily="34" charset="-120"/>
              </a:rPr>
              <a:t> = 1</a:t>
            </a:r>
            <a:endParaRPr lang="ru-RU" sz="1600" dirty="0"/>
          </a:p>
          <a:p>
            <a:pPr algn="l" indent="0" marL="0">
              <a:spcAft>
                <a:spcPts val="400"/>
              </a:spcAft>
              <a:buNone/>
            </a:pPr>
            <a:r>
              <a:rPr lang="ru-RU" sz="1400" dirty="0">
                <a:solidFill>
                  <a:srgbClr val="1B2733"/>
                </a:solidFill>
                <a:latin typeface="Arial" pitchFamily="34" charset="0"/>
                <a:ea typeface="Arial" pitchFamily="34" charset="-122"/>
                <a:cs typeface="Arial" pitchFamily="34" charset="-120"/>
              </a:rPr>
              <a:t>⇒ всегда </a:t>
            </a:r>
            <a:r>
              <a:rPr lang="ru-RU" sz="1400" b="1" dirty="0">
                <a:solidFill>
                  <a:srgbClr val="1B2733"/>
                </a:solidFill>
                <a:latin typeface="Arial" pitchFamily="34" charset="0"/>
                <a:ea typeface="Arial" pitchFamily="34" charset="-122"/>
                <a:cs typeface="Arial" pitchFamily="34" charset="-120"/>
              </a:rPr>
              <a:t>1 или </a:t>
            </a:r>
            <a:r>
              <a:rPr lang="ru-RU" sz="1600" b="1" dirty="0">
                <a:solidFill>
                  <a:srgbClr val="1B2733"/>
                </a:solidFill>
                <a:latin typeface="Times New Roman" pitchFamily="34" charset="0"/>
                <a:ea typeface="Times New Roman" pitchFamily="34" charset="-122"/>
                <a:cs typeface="Times New Roman" pitchFamily="34" charset="-120"/>
              </a:rPr>
              <a:t>−1</a:t>
            </a:r>
            <a:r>
              <a:rPr lang="ru-RU" sz="1400" dirty="0">
                <a:solidFill>
                  <a:srgbClr val="1B2733"/>
                </a:solidFill>
                <a:latin typeface="Arial" pitchFamily="34" charset="0"/>
                <a:ea typeface="Arial" pitchFamily="34" charset="-122"/>
                <a:cs typeface="Arial" pitchFamily="34" charset="-120"/>
              </a:rPr>
              <a:t>:  </a:t>
            </a:r>
            <a:r>
              <a:rPr lang="ru-RU" sz="1600" dirty="0">
                <a:solidFill>
                  <a:srgbClr val="1B2733"/>
                </a:solidFill>
                <a:latin typeface="Times New Roman" pitchFamily="34" charset="0"/>
                <a:ea typeface="Times New Roman" pitchFamily="34" charset="-122"/>
                <a:cs typeface="Times New Roman" pitchFamily="34" charset="-120"/>
              </a:rPr>
              <a:t>7 · 1 − 2 · 3 = 1</a:t>
            </a:r>
            <a:r>
              <a:rPr lang="ru-RU" sz="1400" dirty="0">
                <a:solidFill>
                  <a:srgbClr val="1B2733"/>
                </a:solidFill>
                <a:latin typeface="Arial" pitchFamily="34" charset="0"/>
                <a:ea typeface="Arial" pitchFamily="34" charset="-122"/>
                <a:cs typeface="Arial" pitchFamily="34" charset="-120"/>
              </a:rPr>
              <a:t>,  </a:t>
            </a:r>
            <a:r>
              <a:rPr lang="ru-RU" sz="1600" dirty="0">
                <a:solidFill>
                  <a:srgbClr val="1B2733"/>
                </a:solidFill>
                <a:latin typeface="Times New Roman" pitchFamily="34" charset="0"/>
                <a:ea typeface="Times New Roman" pitchFamily="34" charset="-122"/>
                <a:cs typeface="Times New Roman" pitchFamily="34" charset="-120"/>
              </a:rPr>
              <a:t>30 · 3 − 7 · 13 = −1</a:t>
            </a:r>
            <a:r>
              <a:rPr lang="ru-RU" sz="1400" dirty="0">
                <a:solidFill>
                  <a:srgbClr val="1B2733"/>
                </a:solidFill>
                <a:latin typeface="Arial" pitchFamily="34" charset="0"/>
                <a:ea typeface="Arial" pitchFamily="34" charset="-122"/>
                <a:cs typeface="Arial" pitchFamily="34" charset="-120"/>
              </a:rPr>
              <a:t>,  </a:t>
            </a:r>
            <a:r>
              <a:rPr lang="ru-RU" sz="1600" dirty="0">
                <a:solidFill>
                  <a:srgbClr val="1B2733"/>
                </a:solidFill>
                <a:latin typeface="Times New Roman" pitchFamily="34" charset="0"/>
                <a:ea typeface="Times New Roman" pitchFamily="34" charset="-122"/>
                <a:cs typeface="Times New Roman" pitchFamily="34" charset="-120"/>
              </a:rPr>
              <a:t>67 · 13 − 30 · 29 = 1</a:t>
            </a:r>
            <a:endParaRPr lang="ru-RU" sz="1600" dirty="0"/>
          </a:p>
        </p:txBody>
      </p:sp>
      <p:sp>
        <p:nvSpPr>
          <p:cNvPr id="29" name="Shape 25"/>
          <p:cNvSpPr/>
          <p:nvPr/>
        </p:nvSpPr>
        <p:spPr>
          <a:xfrm>
            <a:off x="548640" y="5029200"/>
            <a:ext cx="4206240" cy="1188720"/>
          </a:xfrm>
          <a:prstGeom prst="roundRect">
            <a:avLst>
              <a:gd name="adj" fmla="val 9231"/>
            </a:avLst>
          </a:prstGeom>
          <a:solidFill>
            <a:srgbClr val="E3F1E4"/>
          </a:solidFill>
          <a:ln w="12700">
            <a:solidFill>
              <a:srgbClr val="2E7D32"/>
            </a:solidFill>
            <a:prstDash val="solid"/>
          </a:ln>
        </p:spPr>
      </p:sp>
      <p:sp>
        <p:nvSpPr>
          <p:cNvPr id="30" name="Text 26"/>
          <p:cNvSpPr/>
          <p:nvPr/>
        </p:nvSpPr>
        <p:spPr>
          <a:xfrm>
            <a:off x="685800" y="5102352"/>
            <a:ext cx="3931920" cy="1042416"/>
          </a:xfrm>
          <a:prstGeom prst="rect">
            <a:avLst/>
          </a:prstGeom>
          <a:noFill/>
          <a:ln/>
        </p:spPr>
        <p:txBody>
          <a:bodyPr wrap="square" lIns="25400" tIns="25400" rIns="25400" bIns="25400" rtlCol="0" anchor="ctr"/>
          <a:lstStyle/>
          <a:p>
            <a:pPr algn="ctr" indent="0" marL="0">
              <a:spcAft>
                <a:spcPts val="400"/>
              </a:spcAft>
              <a:buNone/>
            </a:pPr>
            <a:r>
              <a:rPr lang="ru-RU" sz="1400" b="1" dirty="0">
                <a:solidFill>
                  <a:srgbClr val="1B2733"/>
                </a:solidFill>
                <a:latin typeface="Arial" pitchFamily="34" charset="0"/>
                <a:ea typeface="Arial" pitchFamily="34" charset="-122"/>
                <a:cs typeface="Arial" pitchFamily="34" charset="-120"/>
              </a:rPr>
              <a:t>Каждая подходящая дробь несократима:</a:t>
            </a:r>
            <a:r>
              <a:rPr lang="ru-RU" sz="1400" dirty="0">
                <a:solidFill>
                  <a:srgbClr val="1B2733"/>
                </a:solidFill>
                <a:latin typeface="Arial" pitchFamily="34" charset="0"/>
                <a:ea typeface="Arial" pitchFamily="34" charset="-122"/>
                <a:cs typeface="Arial" pitchFamily="34" charset="-120"/>
              </a:rPr>
              <a:t> общий делитель </a:t>
            </a:r>
            <a:r>
              <a:rPr lang="ru-RU" sz="1600" i="1" dirty="0">
                <a:solidFill>
                  <a:srgbClr val="1B2733"/>
                </a:solidFill>
                <a:latin typeface="Times New Roman" pitchFamily="34" charset="0"/>
                <a:ea typeface="Times New Roman" pitchFamily="34" charset="-122"/>
                <a:cs typeface="Times New Roman" pitchFamily="34" charset="-120"/>
              </a:rPr>
              <a:t>P</a:t>
            </a:r>
            <a:r>
              <a:rPr lang="ru-RU" sz="1600" i="1" baseline="-40000" dirty="0">
                <a:solidFill>
                  <a:srgbClr val="1B2733"/>
                </a:solidFill>
                <a:latin typeface="Times New Roman" pitchFamily="34" charset="0"/>
                <a:ea typeface="Times New Roman" pitchFamily="34" charset="-122"/>
                <a:cs typeface="Times New Roman" pitchFamily="34" charset="-120"/>
              </a:rPr>
              <a:t>k</a:t>
            </a:r>
            <a:r>
              <a:rPr lang="ru-RU" sz="1400" dirty="0">
                <a:solidFill>
                  <a:srgbClr val="1B2733"/>
                </a:solidFill>
                <a:latin typeface="Arial" pitchFamily="34" charset="0"/>
                <a:ea typeface="Arial" pitchFamily="34" charset="-122"/>
                <a:cs typeface="Arial" pitchFamily="34" charset="-120"/>
              </a:rPr>
              <a:t> и </a:t>
            </a:r>
            <a:r>
              <a:rPr lang="ru-RU" sz="1600" i="1" dirty="0">
                <a:solidFill>
                  <a:srgbClr val="1B2733"/>
                </a:solidFill>
                <a:latin typeface="Times New Roman" pitchFamily="34" charset="0"/>
                <a:ea typeface="Times New Roman" pitchFamily="34" charset="-122"/>
                <a:cs typeface="Times New Roman" pitchFamily="34" charset="-120"/>
              </a:rPr>
              <a:t>Q</a:t>
            </a:r>
            <a:r>
              <a:rPr lang="ru-RU" sz="1600" i="1" baseline="-40000" dirty="0">
                <a:solidFill>
                  <a:srgbClr val="1B2733"/>
                </a:solidFill>
                <a:latin typeface="Times New Roman" pitchFamily="34" charset="0"/>
                <a:ea typeface="Times New Roman" pitchFamily="34" charset="-122"/>
                <a:cs typeface="Times New Roman" pitchFamily="34" charset="-120"/>
              </a:rPr>
              <a:t>k</a:t>
            </a:r>
            <a:r>
              <a:rPr lang="ru-RU" sz="1400" dirty="0">
                <a:solidFill>
                  <a:srgbClr val="1B2733"/>
                </a:solidFill>
                <a:latin typeface="Arial" pitchFamily="34" charset="0"/>
                <a:ea typeface="Arial" pitchFamily="34" charset="-122"/>
                <a:cs typeface="Arial" pitchFamily="34" charset="-120"/>
              </a:rPr>
              <a:t> делит и </a:t>
            </a:r>
            <a:r>
              <a:rPr lang="ru-RU" sz="1600" i="1" dirty="0">
                <a:solidFill>
                  <a:srgbClr val="1B2733"/>
                </a:solidFill>
                <a:latin typeface="Times New Roman" pitchFamily="34" charset="0"/>
                <a:ea typeface="Times New Roman" pitchFamily="34" charset="-122"/>
                <a:cs typeface="Times New Roman" pitchFamily="34" charset="-120"/>
              </a:rPr>
              <a:t>P</a:t>
            </a:r>
            <a:r>
              <a:rPr lang="ru-RU" sz="1600" i="1" baseline="-40000" dirty="0">
                <a:solidFill>
                  <a:srgbClr val="1B2733"/>
                </a:solidFill>
                <a:latin typeface="Times New Roman" pitchFamily="34" charset="0"/>
                <a:ea typeface="Times New Roman" pitchFamily="34" charset="-122"/>
                <a:cs typeface="Times New Roman" pitchFamily="34" charset="-120"/>
              </a:rPr>
              <a:t>k</a:t>
            </a:r>
            <a:r>
              <a:rPr lang="ru-RU" sz="1600" i="1" dirty="0">
                <a:solidFill>
                  <a:srgbClr val="1B2733"/>
                </a:solidFill>
                <a:latin typeface="Times New Roman" pitchFamily="34" charset="0"/>
                <a:ea typeface="Times New Roman" pitchFamily="34" charset="-122"/>
                <a:cs typeface="Times New Roman" pitchFamily="34" charset="-120"/>
              </a:rPr>
              <a:t>Q</a:t>
            </a:r>
            <a:r>
              <a:rPr lang="ru-RU" sz="1600" i="1" baseline="-40000" dirty="0">
                <a:solidFill>
                  <a:srgbClr val="1B2733"/>
                </a:solidFill>
                <a:latin typeface="Times New Roman" pitchFamily="34" charset="0"/>
                <a:ea typeface="Times New Roman" pitchFamily="34" charset="-122"/>
                <a:cs typeface="Times New Roman" pitchFamily="34" charset="-120"/>
              </a:rPr>
              <a:t>k</a:t>
            </a:r>
            <a:r>
              <a:rPr lang="ru-RU" sz="1600" baseline="-40000" dirty="0">
                <a:solidFill>
                  <a:srgbClr val="1B2733"/>
                </a:solidFill>
                <a:latin typeface="Times New Roman" pitchFamily="34" charset="0"/>
                <a:ea typeface="Times New Roman" pitchFamily="34" charset="-122"/>
                <a:cs typeface="Times New Roman" pitchFamily="34" charset="-120"/>
              </a:rPr>
              <a:t>−1</a:t>
            </a:r>
            <a:r>
              <a:rPr lang="ru-RU" sz="1600" dirty="0">
                <a:solidFill>
                  <a:srgbClr val="1B2733"/>
                </a:solidFill>
                <a:latin typeface="Times New Roman" pitchFamily="34" charset="0"/>
                <a:ea typeface="Times New Roman" pitchFamily="34" charset="-122"/>
                <a:cs typeface="Times New Roman" pitchFamily="34" charset="-120"/>
              </a:rPr>
              <a:t> − </a:t>
            </a:r>
            <a:r>
              <a:rPr lang="ru-RU" sz="1600" i="1" dirty="0">
                <a:solidFill>
                  <a:srgbClr val="1B2733"/>
                </a:solidFill>
                <a:latin typeface="Times New Roman" pitchFamily="34" charset="0"/>
                <a:ea typeface="Times New Roman" pitchFamily="34" charset="-122"/>
                <a:cs typeface="Times New Roman" pitchFamily="34" charset="-120"/>
              </a:rPr>
              <a:t>P</a:t>
            </a:r>
            <a:r>
              <a:rPr lang="ru-RU" sz="1600" i="1" baseline="-40000" dirty="0">
                <a:solidFill>
                  <a:srgbClr val="1B2733"/>
                </a:solidFill>
                <a:latin typeface="Times New Roman" pitchFamily="34" charset="0"/>
                <a:ea typeface="Times New Roman" pitchFamily="34" charset="-122"/>
                <a:cs typeface="Times New Roman" pitchFamily="34" charset="-120"/>
              </a:rPr>
              <a:t>k</a:t>
            </a:r>
            <a:r>
              <a:rPr lang="ru-RU" sz="1600" baseline="-40000" dirty="0">
                <a:solidFill>
                  <a:srgbClr val="1B2733"/>
                </a:solidFill>
                <a:latin typeface="Times New Roman" pitchFamily="34" charset="0"/>
                <a:ea typeface="Times New Roman" pitchFamily="34" charset="-122"/>
                <a:cs typeface="Times New Roman" pitchFamily="34" charset="-120"/>
              </a:rPr>
              <a:t>−1</a:t>
            </a:r>
            <a:r>
              <a:rPr lang="ru-RU" sz="1600" i="1" dirty="0">
                <a:solidFill>
                  <a:srgbClr val="1B2733"/>
                </a:solidFill>
                <a:latin typeface="Times New Roman" pitchFamily="34" charset="0"/>
                <a:ea typeface="Times New Roman" pitchFamily="34" charset="-122"/>
                <a:cs typeface="Times New Roman" pitchFamily="34" charset="-120"/>
              </a:rPr>
              <a:t>Q</a:t>
            </a:r>
            <a:r>
              <a:rPr lang="ru-RU" sz="1600" i="1" baseline="-40000" dirty="0">
                <a:solidFill>
                  <a:srgbClr val="1B2733"/>
                </a:solidFill>
                <a:latin typeface="Times New Roman" pitchFamily="34" charset="0"/>
                <a:ea typeface="Times New Roman" pitchFamily="34" charset="-122"/>
                <a:cs typeface="Times New Roman" pitchFamily="34" charset="-120"/>
              </a:rPr>
              <a:t>k</a:t>
            </a:r>
            <a:r>
              <a:rPr lang="ru-RU" sz="1400" dirty="0">
                <a:solidFill>
                  <a:srgbClr val="1B2733"/>
                </a:solidFill>
                <a:latin typeface="Arial" pitchFamily="34" charset="0"/>
                <a:ea typeface="Arial" pitchFamily="34" charset="-122"/>
                <a:cs typeface="Arial" pitchFamily="34" charset="-120"/>
              </a:rPr>
              <a:t>, равное 1 или </a:t>
            </a:r>
            <a:r>
              <a:rPr lang="ru-RU" sz="1600" dirty="0">
                <a:solidFill>
                  <a:srgbClr val="1B2733"/>
                </a:solidFill>
                <a:latin typeface="Times New Roman" pitchFamily="34" charset="0"/>
                <a:ea typeface="Times New Roman" pitchFamily="34" charset="-122"/>
                <a:cs typeface="Times New Roman" pitchFamily="34" charset="-120"/>
              </a:rPr>
              <a:t>−1</a:t>
            </a:r>
            <a:endParaRPr lang="ru-RU" sz="1400" dirty="0"/>
          </a:p>
        </p:txBody>
      </p:sp>
      <p:sp>
        <p:nvSpPr>
          <p:cNvPr id="31" name="Shape 27"/>
          <p:cNvSpPr/>
          <p:nvPr/>
        </p:nvSpPr>
        <p:spPr>
          <a:xfrm>
            <a:off x="4937760" y="4892040"/>
            <a:ext cx="6702552" cy="1325880"/>
          </a:xfrm>
          <a:prstGeom prst="roundRect">
            <a:avLst>
              <a:gd name="adj" fmla="val 8276"/>
            </a:avLst>
          </a:prstGeom>
          <a:solidFill>
            <a:srgbClr val="FCEBDD"/>
          </a:solidFill>
          <a:ln w="12700">
            <a:solidFill>
              <a:srgbClr val="D9711C"/>
            </a:solidFill>
            <a:prstDash val="solid"/>
          </a:ln>
        </p:spPr>
      </p:sp>
      <p:sp>
        <p:nvSpPr>
          <p:cNvPr id="32" name="Text 28"/>
          <p:cNvSpPr/>
          <p:nvPr/>
        </p:nvSpPr>
        <p:spPr>
          <a:xfrm>
            <a:off x="5120640" y="5100828"/>
            <a:ext cx="5011339" cy="228600"/>
          </a:xfrm>
          <a:prstGeom prst="rect">
            <a:avLst/>
          </a:prstGeom>
          <a:noFill/>
          <a:ln/>
        </p:spPr>
        <p:txBody>
          <a:bodyPr wrap="square" lIns="0" tIns="0" rIns="0" bIns="0" rtlCol="0" anchor="ctr"/>
          <a:lstStyle/>
          <a:p>
            <a:pPr algn="l" indent="0" marL="0">
              <a:buNone/>
            </a:pPr>
            <a:r>
              <a:rPr lang="ru-RU" sz="1400" dirty="0">
                <a:solidFill>
                  <a:srgbClr val="1B2733"/>
                </a:solidFill>
                <a:latin typeface="Arial" pitchFamily="34" charset="0"/>
                <a:ea typeface="Arial" pitchFamily="34" charset="-122"/>
                <a:cs typeface="Arial" pitchFamily="34" charset="-120"/>
              </a:rPr>
              <a:t>разность соседних подходящих дробей равна</a:t>
            </a:r>
            <a:endParaRPr lang="ru-RU" sz="1400" dirty="0"/>
          </a:p>
        </p:txBody>
      </p:sp>
      <p:sp>
        <p:nvSpPr>
          <p:cNvPr id="33" name="Shape 29"/>
          <p:cNvSpPr/>
          <p:nvPr/>
        </p:nvSpPr>
        <p:spPr>
          <a:xfrm>
            <a:off x="9159596" y="5230368"/>
            <a:ext cx="646100" cy="91"/>
          </a:xfrm>
          <a:prstGeom prst="line">
            <a:avLst/>
          </a:prstGeom>
          <a:noFill/>
          <a:ln w="15875">
            <a:solidFill>
              <a:srgbClr val="1B2733"/>
            </a:solidFill>
            <a:prstDash val="solid"/>
          </a:ln>
        </p:spPr>
      </p:sp>
      <p:sp>
        <p:nvSpPr>
          <p:cNvPr id="34" name="Text 30"/>
          <p:cNvSpPr/>
          <p:nvPr/>
        </p:nvSpPr>
        <p:spPr>
          <a:xfrm>
            <a:off x="8977821" y="5001768"/>
            <a:ext cx="1009650" cy="228600"/>
          </a:xfrm>
          <a:prstGeom prst="rect">
            <a:avLst/>
          </a:prstGeom>
          <a:noFill/>
          <a:ln/>
        </p:spPr>
        <p:txBody>
          <a:bodyPr wrap="square" lIns="0" tIns="0" rIns="0" bIns="0" rtlCol="0" anchor="ctr"/>
          <a:lstStyle/>
          <a:p>
            <a:pPr algn="ctr" indent="0" marL="0">
              <a:buNone/>
            </a:pPr>
            <a:r>
              <a:rPr lang="ru-RU" sz="1500" dirty="0">
                <a:solidFill>
                  <a:srgbClr val="1B2733"/>
                </a:solidFill>
                <a:latin typeface="Times New Roman" pitchFamily="34" charset="0"/>
                <a:ea typeface="Times New Roman" pitchFamily="34" charset="-122"/>
                <a:cs typeface="Times New Roman" pitchFamily="34" charset="-120"/>
              </a:rPr>
              <a:t>1</a:t>
            </a:r>
            <a:endParaRPr lang="ru-RU" sz="1500" dirty="0"/>
          </a:p>
        </p:txBody>
      </p:sp>
      <p:sp>
        <p:nvSpPr>
          <p:cNvPr id="35" name="Text 31"/>
          <p:cNvSpPr/>
          <p:nvPr/>
        </p:nvSpPr>
        <p:spPr>
          <a:xfrm>
            <a:off x="8766404" y="5241798"/>
            <a:ext cx="1432484" cy="228600"/>
          </a:xfrm>
          <a:prstGeom prst="rect">
            <a:avLst/>
          </a:prstGeom>
          <a:noFill/>
          <a:ln/>
        </p:spPr>
        <p:txBody>
          <a:bodyPr wrap="square" lIns="0" tIns="0" rIns="0" bIns="0" rtlCol="0" anchor="ctr"/>
          <a:lstStyle/>
          <a:p>
            <a:pPr algn="ctr" indent="0" marL="0">
              <a:buNone/>
            </a:pPr>
            <a:r>
              <a:rPr lang="ru-RU" sz="1500" i="1" dirty="0">
                <a:solidFill>
                  <a:srgbClr val="1B2733"/>
                </a:solidFill>
                <a:latin typeface="Times New Roman" pitchFamily="34" charset="0"/>
                <a:ea typeface="Times New Roman" pitchFamily="34" charset="-122"/>
                <a:cs typeface="Times New Roman" pitchFamily="34" charset="-120"/>
              </a:rPr>
              <a:t>Q</a:t>
            </a:r>
            <a:r>
              <a:rPr lang="ru-RU" sz="1500" i="1" baseline="-40000" dirty="0">
                <a:solidFill>
                  <a:srgbClr val="1B2733"/>
                </a:solidFill>
                <a:latin typeface="Times New Roman" pitchFamily="34" charset="0"/>
                <a:ea typeface="Times New Roman" pitchFamily="34" charset="-122"/>
                <a:cs typeface="Times New Roman" pitchFamily="34" charset="-120"/>
              </a:rPr>
              <a:t>k</a:t>
            </a:r>
            <a:r>
              <a:rPr lang="ru-RU" sz="1500" i="1" dirty="0">
                <a:solidFill>
                  <a:srgbClr val="1B2733"/>
                </a:solidFill>
                <a:latin typeface="Times New Roman" pitchFamily="34" charset="0"/>
                <a:ea typeface="Times New Roman" pitchFamily="34" charset="-122"/>
                <a:cs typeface="Times New Roman" pitchFamily="34" charset="-120"/>
              </a:rPr>
              <a:t>Q</a:t>
            </a:r>
            <a:r>
              <a:rPr lang="ru-RU" sz="1500" i="1" baseline="-40000" dirty="0">
                <a:solidFill>
                  <a:srgbClr val="1B2733"/>
                </a:solidFill>
                <a:latin typeface="Times New Roman" pitchFamily="34" charset="0"/>
                <a:ea typeface="Times New Roman" pitchFamily="34" charset="-122"/>
                <a:cs typeface="Times New Roman" pitchFamily="34" charset="-120"/>
              </a:rPr>
              <a:t>k</a:t>
            </a:r>
            <a:r>
              <a:rPr lang="ru-RU" sz="1500" baseline="-40000" dirty="0">
                <a:solidFill>
                  <a:srgbClr val="1B2733"/>
                </a:solidFill>
                <a:latin typeface="Times New Roman" pitchFamily="34" charset="0"/>
                <a:ea typeface="Times New Roman" pitchFamily="34" charset="-122"/>
                <a:cs typeface="Times New Roman" pitchFamily="34" charset="-120"/>
              </a:rPr>
              <a:t>−1</a:t>
            </a:r>
            <a:endParaRPr lang="ru-RU" sz="1500" dirty="0"/>
          </a:p>
        </p:txBody>
      </p:sp>
      <p:sp>
        <p:nvSpPr>
          <p:cNvPr id="36" name="Text 32"/>
          <p:cNvSpPr/>
          <p:nvPr/>
        </p:nvSpPr>
        <p:spPr>
          <a:xfrm>
            <a:off x="9897135" y="5100828"/>
            <a:ext cx="639166" cy="228600"/>
          </a:xfrm>
          <a:prstGeom prst="rect">
            <a:avLst/>
          </a:prstGeom>
          <a:noFill/>
          <a:ln/>
        </p:spPr>
        <p:txBody>
          <a:bodyPr wrap="square" lIns="0" tIns="0" rIns="0" bIns="0" rtlCol="0" anchor="ctr"/>
          <a:lstStyle/>
          <a:p>
            <a:pPr algn="l" indent="0" marL="0">
              <a:buNone/>
            </a:pPr>
            <a:r>
              <a:rPr lang="ru-RU" sz="1400" dirty="0">
                <a:solidFill>
                  <a:srgbClr val="1B2733"/>
                </a:solidFill>
                <a:latin typeface="Arial" pitchFamily="34" charset="0"/>
                <a:ea typeface="Arial" pitchFamily="34" charset="-122"/>
                <a:cs typeface="Arial" pitchFamily="34" charset="-120"/>
              </a:rPr>
              <a:t>или</a:t>
            </a:r>
            <a:endParaRPr lang="ru-RU" sz="1400" dirty="0"/>
          </a:p>
        </p:txBody>
      </p:sp>
      <p:sp>
        <p:nvSpPr>
          <p:cNvPr id="37" name="Text 33"/>
          <p:cNvSpPr/>
          <p:nvPr/>
        </p:nvSpPr>
        <p:spPr>
          <a:xfrm>
            <a:off x="10292613" y="5100828"/>
            <a:ext cx="402336" cy="228600"/>
          </a:xfrm>
          <a:prstGeom prst="rect">
            <a:avLst/>
          </a:prstGeom>
          <a:noFill/>
          <a:ln/>
        </p:spPr>
        <p:txBody>
          <a:bodyPr wrap="square" lIns="0" tIns="0" rIns="0" bIns="0" rtlCol="0" anchor="ctr"/>
          <a:lstStyle/>
          <a:p>
            <a:pPr algn="l" indent="0" marL="0">
              <a:buNone/>
            </a:pPr>
            <a:r>
              <a:rPr lang="ru-RU" sz="1500" dirty="0">
                <a:solidFill>
                  <a:srgbClr val="1B2733"/>
                </a:solidFill>
                <a:latin typeface="Times New Roman" pitchFamily="34" charset="0"/>
                <a:ea typeface="Times New Roman" pitchFamily="34" charset="-122"/>
                <a:cs typeface="Times New Roman" pitchFamily="34" charset="-120"/>
              </a:rPr>
              <a:t>−</a:t>
            </a:r>
            <a:endParaRPr lang="ru-RU" sz="1500" dirty="0"/>
          </a:p>
        </p:txBody>
      </p:sp>
      <p:sp>
        <p:nvSpPr>
          <p:cNvPr id="38" name="Shape 34"/>
          <p:cNvSpPr/>
          <p:nvPr/>
        </p:nvSpPr>
        <p:spPr>
          <a:xfrm>
            <a:off x="10490733" y="5230368"/>
            <a:ext cx="646100" cy="91"/>
          </a:xfrm>
          <a:prstGeom prst="line">
            <a:avLst/>
          </a:prstGeom>
          <a:noFill/>
          <a:ln w="15875">
            <a:solidFill>
              <a:srgbClr val="1B2733"/>
            </a:solidFill>
            <a:prstDash val="solid"/>
          </a:ln>
        </p:spPr>
      </p:sp>
      <p:sp>
        <p:nvSpPr>
          <p:cNvPr id="39" name="Text 35"/>
          <p:cNvSpPr/>
          <p:nvPr/>
        </p:nvSpPr>
        <p:spPr>
          <a:xfrm>
            <a:off x="10308958" y="5001768"/>
            <a:ext cx="1009650" cy="228600"/>
          </a:xfrm>
          <a:prstGeom prst="rect">
            <a:avLst/>
          </a:prstGeom>
          <a:noFill/>
          <a:ln/>
        </p:spPr>
        <p:txBody>
          <a:bodyPr wrap="square" lIns="0" tIns="0" rIns="0" bIns="0" rtlCol="0" anchor="ctr"/>
          <a:lstStyle/>
          <a:p>
            <a:pPr algn="ctr" indent="0" marL="0">
              <a:buNone/>
            </a:pPr>
            <a:r>
              <a:rPr lang="ru-RU" sz="1500" dirty="0">
                <a:solidFill>
                  <a:srgbClr val="1B2733"/>
                </a:solidFill>
                <a:latin typeface="Times New Roman" pitchFamily="34" charset="0"/>
                <a:ea typeface="Times New Roman" pitchFamily="34" charset="-122"/>
                <a:cs typeface="Times New Roman" pitchFamily="34" charset="-120"/>
              </a:rPr>
              <a:t>1</a:t>
            </a:r>
            <a:endParaRPr lang="ru-RU" sz="1500" dirty="0"/>
          </a:p>
        </p:txBody>
      </p:sp>
      <p:sp>
        <p:nvSpPr>
          <p:cNvPr id="40" name="Text 36"/>
          <p:cNvSpPr/>
          <p:nvPr/>
        </p:nvSpPr>
        <p:spPr>
          <a:xfrm>
            <a:off x="10097541" y="5241798"/>
            <a:ext cx="1432484" cy="228600"/>
          </a:xfrm>
          <a:prstGeom prst="rect">
            <a:avLst/>
          </a:prstGeom>
          <a:noFill/>
          <a:ln/>
        </p:spPr>
        <p:txBody>
          <a:bodyPr wrap="square" lIns="0" tIns="0" rIns="0" bIns="0" rtlCol="0" anchor="ctr"/>
          <a:lstStyle/>
          <a:p>
            <a:pPr algn="ctr" indent="0" marL="0">
              <a:buNone/>
            </a:pPr>
            <a:r>
              <a:rPr lang="ru-RU" sz="1500" i="1" dirty="0">
                <a:solidFill>
                  <a:srgbClr val="1B2733"/>
                </a:solidFill>
                <a:latin typeface="Times New Roman" pitchFamily="34" charset="0"/>
                <a:ea typeface="Times New Roman" pitchFamily="34" charset="-122"/>
                <a:cs typeface="Times New Roman" pitchFamily="34" charset="-120"/>
              </a:rPr>
              <a:t>Q</a:t>
            </a:r>
            <a:r>
              <a:rPr lang="ru-RU" sz="1500" i="1" baseline="-40000" dirty="0">
                <a:solidFill>
                  <a:srgbClr val="1B2733"/>
                </a:solidFill>
                <a:latin typeface="Times New Roman" pitchFamily="34" charset="0"/>
                <a:ea typeface="Times New Roman" pitchFamily="34" charset="-122"/>
                <a:cs typeface="Times New Roman" pitchFamily="34" charset="-120"/>
              </a:rPr>
              <a:t>k</a:t>
            </a:r>
            <a:r>
              <a:rPr lang="ru-RU" sz="1500" i="1" dirty="0">
                <a:solidFill>
                  <a:srgbClr val="1B2733"/>
                </a:solidFill>
                <a:latin typeface="Times New Roman" pitchFamily="34" charset="0"/>
                <a:ea typeface="Times New Roman" pitchFamily="34" charset="-122"/>
                <a:cs typeface="Times New Roman" pitchFamily="34" charset="-120"/>
              </a:rPr>
              <a:t>Q</a:t>
            </a:r>
            <a:r>
              <a:rPr lang="ru-RU" sz="1500" i="1" baseline="-40000" dirty="0">
                <a:solidFill>
                  <a:srgbClr val="1B2733"/>
                </a:solidFill>
                <a:latin typeface="Times New Roman" pitchFamily="34" charset="0"/>
                <a:ea typeface="Times New Roman" pitchFamily="34" charset="-122"/>
                <a:cs typeface="Times New Roman" pitchFamily="34" charset="-120"/>
              </a:rPr>
              <a:t>k</a:t>
            </a:r>
            <a:r>
              <a:rPr lang="ru-RU" sz="1500" baseline="-40000" dirty="0">
                <a:solidFill>
                  <a:srgbClr val="1B2733"/>
                </a:solidFill>
                <a:latin typeface="Times New Roman" pitchFamily="34" charset="0"/>
                <a:ea typeface="Times New Roman" pitchFamily="34" charset="-122"/>
                <a:cs typeface="Times New Roman" pitchFamily="34" charset="-120"/>
              </a:rPr>
              <a:t>−1</a:t>
            </a:r>
            <a:endParaRPr lang="ru-RU" sz="1500" dirty="0"/>
          </a:p>
        </p:txBody>
      </p:sp>
      <p:sp>
        <p:nvSpPr>
          <p:cNvPr id="41" name="Text 37"/>
          <p:cNvSpPr/>
          <p:nvPr/>
        </p:nvSpPr>
        <p:spPr>
          <a:xfrm>
            <a:off x="5166360" y="5724144"/>
            <a:ext cx="633679" cy="274320"/>
          </a:xfrm>
          <a:prstGeom prst="rect">
            <a:avLst/>
          </a:prstGeom>
          <a:noFill/>
          <a:ln/>
        </p:spPr>
        <p:txBody>
          <a:bodyPr wrap="square" lIns="0" tIns="0" rIns="0" bIns="0" rtlCol="0" anchor="ctr"/>
          <a:lstStyle/>
          <a:p>
            <a:pPr algn="l" indent="0" marL="0">
              <a:buNone/>
            </a:pPr>
            <a:r>
              <a:rPr lang="ru-RU" sz="1800" dirty="0">
                <a:solidFill>
                  <a:srgbClr val="1B2733"/>
                </a:solidFill>
                <a:latin typeface="Times New Roman" pitchFamily="34" charset="0"/>
                <a:ea typeface="Times New Roman" pitchFamily="34" charset="-122"/>
                <a:cs typeface="Times New Roman" pitchFamily="34" charset="-120"/>
              </a:rPr>
              <a:t>2 &lt;</a:t>
            </a:r>
            <a:endParaRPr lang="ru-RU" sz="1800" dirty="0"/>
          </a:p>
        </p:txBody>
      </p:sp>
      <p:sp>
        <p:nvSpPr>
          <p:cNvPr id="42" name="Shape 38"/>
          <p:cNvSpPr/>
          <p:nvPr/>
        </p:nvSpPr>
        <p:spPr>
          <a:xfrm>
            <a:off x="5557266" y="5879592"/>
            <a:ext cx="356616" cy="91"/>
          </a:xfrm>
          <a:prstGeom prst="line">
            <a:avLst/>
          </a:prstGeom>
          <a:noFill/>
          <a:ln w="15875">
            <a:solidFill>
              <a:srgbClr val="1B2733"/>
            </a:solidFill>
            <a:prstDash val="solid"/>
          </a:ln>
        </p:spPr>
      </p:sp>
      <p:sp>
        <p:nvSpPr>
          <p:cNvPr id="43" name="Text 39"/>
          <p:cNvSpPr/>
          <p:nvPr/>
        </p:nvSpPr>
        <p:spPr>
          <a:xfrm>
            <a:off x="5164074" y="5605272"/>
            <a:ext cx="1143000" cy="274320"/>
          </a:xfrm>
          <a:prstGeom prst="rect">
            <a:avLst/>
          </a:prstGeom>
          <a:noFill/>
          <a:ln/>
        </p:spPr>
        <p:txBody>
          <a:bodyPr wrap="square" lIns="0" tIns="0" rIns="0" bIns="0" rtlCol="0" anchor="ctr"/>
          <a:lstStyle/>
          <a:p>
            <a:pPr algn="ctr" indent="0" marL="0">
              <a:buNone/>
            </a:pPr>
            <a:r>
              <a:rPr lang="ru-RU" sz="1800" dirty="0">
                <a:solidFill>
                  <a:srgbClr val="1B2733"/>
                </a:solidFill>
                <a:latin typeface="Times New Roman" pitchFamily="34" charset="0"/>
                <a:ea typeface="Times New Roman" pitchFamily="34" charset="-122"/>
                <a:cs typeface="Times New Roman" pitchFamily="34" charset="-120"/>
              </a:rPr>
              <a:t>30</a:t>
            </a:r>
            <a:endParaRPr lang="ru-RU" sz="1800" dirty="0"/>
          </a:p>
        </p:txBody>
      </p:sp>
      <p:sp>
        <p:nvSpPr>
          <p:cNvPr id="44" name="Text 40"/>
          <p:cNvSpPr/>
          <p:nvPr/>
        </p:nvSpPr>
        <p:spPr>
          <a:xfrm>
            <a:off x="5164074" y="5893308"/>
            <a:ext cx="1143000" cy="274320"/>
          </a:xfrm>
          <a:prstGeom prst="rect">
            <a:avLst/>
          </a:prstGeom>
          <a:noFill/>
          <a:ln/>
        </p:spPr>
        <p:txBody>
          <a:bodyPr wrap="square" lIns="0" tIns="0" rIns="0" bIns="0" rtlCol="0" anchor="ctr"/>
          <a:lstStyle/>
          <a:p>
            <a:pPr algn="ctr" indent="0" marL="0">
              <a:buNone/>
            </a:pPr>
            <a:r>
              <a:rPr lang="ru-RU" sz="1800" dirty="0">
                <a:solidFill>
                  <a:srgbClr val="1B2733"/>
                </a:solidFill>
                <a:latin typeface="Times New Roman" pitchFamily="34" charset="0"/>
                <a:ea typeface="Times New Roman" pitchFamily="34" charset="-122"/>
                <a:cs typeface="Times New Roman" pitchFamily="34" charset="-120"/>
              </a:rPr>
              <a:t>13</a:t>
            </a:r>
            <a:endParaRPr lang="ru-RU" sz="1800" dirty="0"/>
          </a:p>
        </p:txBody>
      </p:sp>
      <p:sp>
        <p:nvSpPr>
          <p:cNvPr id="45" name="Text 41"/>
          <p:cNvSpPr/>
          <p:nvPr/>
        </p:nvSpPr>
        <p:spPr>
          <a:xfrm>
            <a:off x="6005322" y="5724144"/>
            <a:ext cx="427939" cy="274320"/>
          </a:xfrm>
          <a:prstGeom prst="rect">
            <a:avLst/>
          </a:prstGeom>
          <a:noFill/>
          <a:ln/>
        </p:spPr>
        <p:txBody>
          <a:bodyPr wrap="square" lIns="0" tIns="0" rIns="0" bIns="0" rtlCol="0" anchor="ctr"/>
          <a:lstStyle/>
          <a:p>
            <a:pPr algn="l" indent="0" marL="0">
              <a:buNone/>
            </a:pPr>
            <a:r>
              <a:rPr lang="ru-RU" sz="1800" dirty="0">
                <a:solidFill>
                  <a:srgbClr val="1B2733"/>
                </a:solidFill>
                <a:latin typeface="Times New Roman" pitchFamily="34" charset="0"/>
                <a:ea typeface="Times New Roman" pitchFamily="34" charset="-122"/>
                <a:cs typeface="Times New Roman" pitchFamily="34" charset="-120"/>
              </a:rPr>
              <a:t>&lt;</a:t>
            </a:r>
            <a:endParaRPr lang="ru-RU" sz="1800" dirty="0"/>
          </a:p>
        </p:txBody>
      </p:sp>
      <p:sp>
        <p:nvSpPr>
          <p:cNvPr id="46" name="Shape 42"/>
          <p:cNvSpPr/>
          <p:nvPr/>
        </p:nvSpPr>
        <p:spPr>
          <a:xfrm>
            <a:off x="6224778" y="5879592"/>
            <a:ext cx="368046" cy="91"/>
          </a:xfrm>
          <a:prstGeom prst="line">
            <a:avLst/>
          </a:prstGeom>
          <a:noFill/>
          <a:ln w="15875">
            <a:solidFill>
              <a:srgbClr val="1B2733"/>
            </a:solidFill>
            <a:prstDash val="solid"/>
          </a:ln>
        </p:spPr>
      </p:sp>
      <p:sp>
        <p:nvSpPr>
          <p:cNvPr id="47" name="Text 43"/>
          <p:cNvSpPr/>
          <p:nvPr/>
        </p:nvSpPr>
        <p:spPr>
          <a:xfrm>
            <a:off x="5831586" y="5605272"/>
            <a:ext cx="1154430" cy="274320"/>
          </a:xfrm>
          <a:prstGeom prst="rect">
            <a:avLst/>
          </a:prstGeom>
          <a:noFill/>
          <a:ln/>
        </p:spPr>
        <p:txBody>
          <a:bodyPr wrap="square" lIns="0" tIns="0" rIns="0" bIns="0" rtlCol="0" anchor="ctr"/>
          <a:lstStyle/>
          <a:p>
            <a:pPr algn="ctr" indent="0" marL="0">
              <a:buNone/>
            </a:pPr>
            <a:r>
              <a:rPr lang="ru-RU" sz="1800" b="1" dirty="0">
                <a:solidFill>
                  <a:srgbClr val="D9711C"/>
                </a:solidFill>
                <a:latin typeface="Times New Roman" pitchFamily="34" charset="0"/>
                <a:ea typeface="Times New Roman" pitchFamily="34" charset="-122"/>
                <a:cs typeface="Times New Roman" pitchFamily="34" charset="-120"/>
              </a:rPr>
              <a:t>67</a:t>
            </a:r>
            <a:endParaRPr lang="ru-RU" sz="1800" dirty="0"/>
          </a:p>
        </p:txBody>
      </p:sp>
      <p:sp>
        <p:nvSpPr>
          <p:cNvPr id="48" name="Text 44"/>
          <p:cNvSpPr/>
          <p:nvPr/>
        </p:nvSpPr>
        <p:spPr>
          <a:xfrm>
            <a:off x="5831586" y="5893308"/>
            <a:ext cx="1154430" cy="274320"/>
          </a:xfrm>
          <a:prstGeom prst="rect">
            <a:avLst/>
          </a:prstGeom>
          <a:noFill/>
          <a:ln/>
        </p:spPr>
        <p:txBody>
          <a:bodyPr wrap="square" lIns="0" tIns="0" rIns="0" bIns="0" rtlCol="0" anchor="ctr"/>
          <a:lstStyle/>
          <a:p>
            <a:pPr algn="ctr" indent="0" marL="0">
              <a:buNone/>
            </a:pPr>
            <a:r>
              <a:rPr lang="ru-RU" sz="1800" b="1" dirty="0">
                <a:solidFill>
                  <a:srgbClr val="D9711C"/>
                </a:solidFill>
                <a:latin typeface="Times New Roman" pitchFamily="34" charset="0"/>
                <a:ea typeface="Times New Roman" pitchFamily="34" charset="-122"/>
                <a:cs typeface="Times New Roman" pitchFamily="34" charset="-120"/>
              </a:rPr>
              <a:t>29</a:t>
            </a:r>
            <a:endParaRPr lang="ru-RU" sz="1800" dirty="0"/>
          </a:p>
        </p:txBody>
      </p:sp>
      <p:sp>
        <p:nvSpPr>
          <p:cNvPr id="49" name="Text 45"/>
          <p:cNvSpPr/>
          <p:nvPr/>
        </p:nvSpPr>
        <p:spPr>
          <a:xfrm>
            <a:off x="6684264" y="5724144"/>
            <a:ext cx="427939" cy="274320"/>
          </a:xfrm>
          <a:prstGeom prst="rect">
            <a:avLst/>
          </a:prstGeom>
          <a:noFill/>
          <a:ln/>
        </p:spPr>
        <p:txBody>
          <a:bodyPr wrap="square" lIns="0" tIns="0" rIns="0" bIns="0" rtlCol="0" anchor="ctr"/>
          <a:lstStyle/>
          <a:p>
            <a:pPr algn="l" indent="0" marL="0">
              <a:buNone/>
            </a:pPr>
            <a:r>
              <a:rPr lang="ru-RU" sz="1800" dirty="0">
                <a:solidFill>
                  <a:srgbClr val="1B2733"/>
                </a:solidFill>
                <a:latin typeface="Times New Roman" pitchFamily="34" charset="0"/>
                <a:ea typeface="Times New Roman" pitchFamily="34" charset="-122"/>
                <a:cs typeface="Times New Roman" pitchFamily="34" charset="-120"/>
              </a:rPr>
              <a:t>&lt;</a:t>
            </a:r>
            <a:endParaRPr lang="ru-RU" sz="1800" dirty="0"/>
          </a:p>
        </p:txBody>
      </p:sp>
      <p:sp>
        <p:nvSpPr>
          <p:cNvPr id="50" name="Shape 46"/>
          <p:cNvSpPr/>
          <p:nvPr/>
        </p:nvSpPr>
        <p:spPr>
          <a:xfrm>
            <a:off x="6903720" y="5879592"/>
            <a:ext cx="242316" cy="91"/>
          </a:xfrm>
          <a:prstGeom prst="line">
            <a:avLst/>
          </a:prstGeom>
          <a:noFill/>
          <a:ln w="15875">
            <a:solidFill>
              <a:srgbClr val="1B2733"/>
            </a:solidFill>
            <a:prstDash val="solid"/>
          </a:ln>
        </p:spPr>
      </p:sp>
      <p:sp>
        <p:nvSpPr>
          <p:cNvPr id="51" name="Text 47"/>
          <p:cNvSpPr/>
          <p:nvPr/>
        </p:nvSpPr>
        <p:spPr>
          <a:xfrm>
            <a:off x="6510528" y="5605272"/>
            <a:ext cx="1028700" cy="274320"/>
          </a:xfrm>
          <a:prstGeom prst="rect">
            <a:avLst/>
          </a:prstGeom>
          <a:noFill/>
          <a:ln/>
        </p:spPr>
        <p:txBody>
          <a:bodyPr wrap="square" lIns="0" tIns="0" rIns="0" bIns="0" rtlCol="0" anchor="ctr"/>
          <a:lstStyle/>
          <a:p>
            <a:pPr algn="ctr" indent="0" marL="0">
              <a:buNone/>
            </a:pPr>
            <a:r>
              <a:rPr lang="ru-RU" sz="1800" dirty="0">
                <a:solidFill>
                  <a:srgbClr val="1B2733"/>
                </a:solidFill>
                <a:latin typeface="Times New Roman" pitchFamily="34" charset="0"/>
                <a:ea typeface="Times New Roman" pitchFamily="34" charset="-122"/>
                <a:cs typeface="Times New Roman" pitchFamily="34" charset="-120"/>
              </a:rPr>
              <a:t>7</a:t>
            </a:r>
            <a:endParaRPr lang="ru-RU" sz="1800" dirty="0"/>
          </a:p>
        </p:txBody>
      </p:sp>
      <p:sp>
        <p:nvSpPr>
          <p:cNvPr id="52" name="Text 48"/>
          <p:cNvSpPr/>
          <p:nvPr/>
        </p:nvSpPr>
        <p:spPr>
          <a:xfrm>
            <a:off x="6510528" y="5893308"/>
            <a:ext cx="1028700" cy="274320"/>
          </a:xfrm>
          <a:prstGeom prst="rect">
            <a:avLst/>
          </a:prstGeom>
          <a:noFill/>
          <a:ln/>
        </p:spPr>
        <p:txBody>
          <a:bodyPr wrap="square" lIns="0" tIns="0" rIns="0" bIns="0" rtlCol="0" anchor="ctr"/>
          <a:lstStyle/>
          <a:p>
            <a:pPr algn="ctr" indent="0" marL="0">
              <a:buNone/>
            </a:pPr>
            <a:r>
              <a:rPr lang="ru-RU" sz="1800" dirty="0">
                <a:solidFill>
                  <a:srgbClr val="1B2733"/>
                </a:solidFill>
                <a:latin typeface="Times New Roman" pitchFamily="34" charset="0"/>
                <a:ea typeface="Times New Roman" pitchFamily="34" charset="-122"/>
                <a:cs typeface="Times New Roman" pitchFamily="34" charset="-120"/>
              </a:rPr>
              <a:t>3</a:t>
            </a:r>
            <a:endParaRPr lang="ru-RU" sz="1800" dirty="0"/>
          </a:p>
        </p:txBody>
      </p:sp>
      <p:sp>
        <p:nvSpPr>
          <p:cNvPr id="53" name="Text 49"/>
          <p:cNvSpPr/>
          <p:nvPr/>
        </p:nvSpPr>
        <p:spPr>
          <a:xfrm>
            <a:off x="7383780" y="5596128"/>
            <a:ext cx="4160520" cy="566928"/>
          </a:xfrm>
          <a:prstGeom prst="rect">
            <a:avLst/>
          </a:prstGeom>
          <a:noFill/>
          <a:ln/>
        </p:spPr>
        <p:txBody>
          <a:bodyPr wrap="square" lIns="0" tIns="0" rIns="0" bIns="0" rtlCol="0" anchor="ctr"/>
          <a:lstStyle/>
          <a:p>
            <a:pPr algn="ctr" indent="0" marL="0">
              <a:buNone/>
            </a:pPr>
            <a:r>
              <a:rPr lang="ru-RU" sz="1200" dirty="0">
                <a:solidFill>
                  <a:srgbClr val="6A7682"/>
                </a:solidFill>
                <a:latin typeface="Arial" pitchFamily="34" charset="0"/>
                <a:ea typeface="Arial" pitchFamily="34" charset="-122"/>
                <a:cs typeface="Arial" pitchFamily="34" charset="-120"/>
              </a:rPr>
              <a:t>по очереди меньше и больше числа и с каждым шагом ближе к нему: номера 0 и 2 — меньше, номер 1 — больше</a:t>
            </a:r>
            <a:endParaRPr lang="ru-RU"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384048"/>
            <a:ext cx="640080" cy="640080"/>
          </a:xfrm>
          <a:prstGeom prst="ellipse">
            <a:avLst/>
          </a:prstGeom>
          <a:solidFill>
            <a:srgbClr val="1F4E79"/>
          </a:solidFill>
          <a:ln w="12700">
            <a:solidFill>
              <a:srgbClr val="1F4E79"/>
            </a:solidFill>
            <a:prstDash val="solid"/>
          </a:ln>
        </p:spPr>
      </p:sp>
      <p:sp>
        <p:nvSpPr>
          <p:cNvPr id="3" name="Text 1"/>
          <p:cNvSpPr/>
          <p:nvPr/>
        </p:nvSpPr>
        <p:spPr>
          <a:xfrm>
            <a:off x="548640" y="384048"/>
            <a:ext cx="640080" cy="640080"/>
          </a:xfrm>
          <a:prstGeom prst="rect">
            <a:avLst/>
          </a:prstGeom>
          <a:noFill/>
          <a:ln/>
        </p:spPr>
        <p:txBody>
          <a:bodyPr wrap="square" lIns="0" tIns="0" rIns="0" bIns="0" rtlCol="0" anchor="ctr"/>
          <a:lstStyle/>
          <a:p>
            <a:pPr algn="ctr" indent="0" marL="0">
              <a:buNone/>
            </a:pPr>
            <a:r>
              <a:rPr lang="ru-RU" sz="2400" b="1" dirty="0">
                <a:solidFill>
                  <a:srgbClr val="FFFFFF"/>
                </a:solidFill>
                <a:latin typeface="Arial" pitchFamily="34" charset="0"/>
                <a:ea typeface="Arial" pitchFamily="34" charset="-122"/>
                <a:cs typeface="Arial" pitchFamily="34" charset="-120"/>
              </a:rPr>
              <a:t>4</a:t>
            </a:r>
            <a:endParaRPr lang="ru-RU" sz="2400" dirty="0"/>
          </a:p>
        </p:txBody>
      </p:sp>
      <p:sp>
        <p:nvSpPr>
          <p:cNvPr id="4" name="Text 2"/>
          <p:cNvSpPr/>
          <p:nvPr/>
        </p:nvSpPr>
        <p:spPr>
          <a:xfrm>
            <a:off x="1371600" y="274320"/>
            <a:ext cx="10268712" cy="868680"/>
          </a:xfrm>
          <a:prstGeom prst="rect">
            <a:avLst/>
          </a:prstGeom>
          <a:noFill/>
          <a:ln/>
        </p:spPr>
        <p:txBody>
          <a:bodyPr wrap="square" lIns="0" tIns="0" rIns="0" bIns="0" rtlCol="0" anchor="ctr">
            <a:normAutofit/>
          </a:bodyPr>
          <a:lstStyle/>
          <a:p>
            <a:pPr indent="0" marL="0">
              <a:buNone/>
            </a:pPr>
            <a:r>
              <a:rPr lang="ru-RU" sz="2800" b="1" dirty="0">
                <a:solidFill>
                  <a:srgbClr val="1B2733"/>
                </a:solidFill>
                <a:latin typeface="Arial" pitchFamily="34" charset="0"/>
                <a:ea typeface="Arial" pitchFamily="34" charset="-122"/>
                <a:cs typeface="Arial" pitchFamily="34" charset="-120"/>
              </a:rPr>
              <a:t>Бесконечные цепные дроби</a:t>
            </a:r>
            <a:endParaRPr lang="ru-RU" sz="2800" dirty="0"/>
          </a:p>
        </p:txBody>
      </p:sp>
      <p:sp>
        <p:nvSpPr>
          <p:cNvPr id="5" name="Shape 3"/>
          <p:cNvSpPr/>
          <p:nvPr/>
        </p:nvSpPr>
        <p:spPr>
          <a:xfrm>
            <a:off x="548640" y="1243584"/>
            <a:ext cx="11091672" cy="36576"/>
          </a:xfrm>
          <a:prstGeom prst="rect">
            <a:avLst/>
          </a:prstGeom>
          <a:solidFill>
            <a:srgbClr val="D9711C"/>
          </a:solidFill>
          <a:ln w="12700">
            <a:solidFill>
              <a:srgbClr val="D9711C"/>
            </a:solidFill>
            <a:prstDash val="solid"/>
          </a:ln>
        </p:spPr>
      </p:sp>
      <p:sp>
        <p:nvSpPr>
          <p:cNvPr id="6" name="Text 4"/>
          <p:cNvSpPr/>
          <p:nvPr/>
        </p:nvSpPr>
        <p:spPr>
          <a:xfrm>
            <a:off x="548640" y="6382512"/>
            <a:ext cx="9144000" cy="320040"/>
          </a:xfrm>
          <a:prstGeom prst="rect">
            <a:avLst/>
          </a:prstGeom>
          <a:noFill/>
          <a:ln/>
        </p:spPr>
        <p:txBody>
          <a:bodyPr wrap="square" lIns="0" tIns="0" rIns="0" bIns="0" rtlCol="0" anchor="ctr"/>
          <a:lstStyle/>
          <a:p>
            <a:pPr indent="0" marL="0">
              <a:buNone/>
            </a:pPr>
            <a:r>
              <a:rPr lang="ru-RU" sz="1100" dirty="0">
                <a:solidFill>
                  <a:srgbClr val="6A7682"/>
                </a:solidFill>
                <a:latin typeface="Arial" pitchFamily="34" charset="0"/>
                <a:ea typeface="Arial" pitchFamily="34" charset="-122"/>
                <a:cs typeface="Arial" pitchFamily="34" charset="-120"/>
              </a:rPr>
              <a:t>Алгебра, 8 класс · глава 4 «Рациональные дроби» · тема № 3</a:t>
            </a:r>
            <a:endParaRPr lang="ru-RU" sz="1100" dirty="0"/>
          </a:p>
        </p:txBody>
      </p:sp>
      <p:sp>
        <p:nvSpPr>
          <p:cNvPr id="7" name="Text 5"/>
          <p:cNvSpPr/>
          <p:nvPr/>
        </p:nvSpPr>
        <p:spPr>
          <a:xfrm>
            <a:off x="10241280" y="6382512"/>
            <a:ext cx="1399032" cy="320040"/>
          </a:xfrm>
          <a:prstGeom prst="rect">
            <a:avLst/>
          </a:prstGeom>
          <a:noFill/>
          <a:ln/>
        </p:spPr>
        <p:txBody>
          <a:bodyPr wrap="square" lIns="0" tIns="0" rIns="0" bIns="0" rtlCol="0" anchor="ctr"/>
          <a:lstStyle/>
          <a:p>
            <a:pPr algn="r" indent="0" marL="0">
              <a:buNone/>
            </a:pPr>
            <a:r>
              <a:rPr lang="ru-RU" sz="1100" dirty="0">
                <a:solidFill>
                  <a:srgbClr val="6A7682"/>
                </a:solidFill>
                <a:latin typeface="Arial" pitchFamily="34" charset="0"/>
                <a:ea typeface="Arial" pitchFamily="34" charset="-122"/>
                <a:cs typeface="Arial" pitchFamily="34" charset="-120"/>
              </a:rPr>
              <a:t>5 / 7</a:t>
            </a:r>
            <a:endParaRPr lang="ru-RU" sz="1100" dirty="0"/>
          </a:p>
        </p:txBody>
      </p:sp>
      <p:sp>
        <p:nvSpPr>
          <p:cNvPr id="9" name="Text 6"/>
          <p:cNvSpPr/>
          <p:nvPr/>
        </p:nvSpPr>
        <p:spPr>
          <a:xfrm>
            <a:off x="548640" y="1463040"/>
            <a:ext cx="5577840" cy="777240"/>
          </a:xfrm>
          <a:prstGeom prst="rect">
            <a:avLst/>
          </a:prstGeom>
          <a:noFill/>
          <a:ln/>
        </p:spPr>
        <p:txBody>
          <a:bodyPr wrap="square" lIns="25400" tIns="50800" rIns="50800" bIns="25400" rtlCol="0" anchor="t"/>
          <a:lstStyle/>
          <a:p>
            <a:pPr indent="0" marL="0">
              <a:buNone/>
            </a:pPr>
            <a:r>
              <a:rPr lang="ru-RU" sz="1500" dirty="0">
                <a:solidFill>
                  <a:srgbClr val="2A2F36"/>
                </a:solidFill>
                <a:latin typeface="Arial" pitchFamily="34" charset="0"/>
                <a:ea typeface="Arial" pitchFamily="34" charset="-122"/>
                <a:cs typeface="Arial" pitchFamily="34" charset="-120"/>
              </a:rPr>
              <a:t>Если число иррационально, выделение целой части </a:t>
            </a:r>
            <a:r>
              <a:rPr lang="ru-RU" sz="1500" b="1" dirty="0">
                <a:solidFill>
                  <a:srgbClr val="2A2F36"/>
                </a:solidFill>
                <a:latin typeface="Arial" pitchFamily="34" charset="0"/>
                <a:ea typeface="Arial" pitchFamily="34" charset="-122"/>
                <a:cs typeface="Arial" pitchFamily="34" charset="-120"/>
              </a:rPr>
              <a:t>никогда не оборвётся</a:t>
            </a:r>
            <a:r>
              <a:rPr lang="ru-RU" sz="1500" dirty="0">
                <a:solidFill>
                  <a:srgbClr val="2A2F36"/>
                </a:solidFill>
                <a:latin typeface="Arial" pitchFamily="34" charset="0"/>
                <a:ea typeface="Arial" pitchFamily="34" charset="-122"/>
                <a:cs typeface="Arial" pitchFamily="34" charset="-120"/>
              </a:rPr>
              <a:t>: иначе число записывалось бы конечной цепной дробью, то есть было бы рациональным</a:t>
            </a:r>
            <a:endParaRPr lang="ru-RU" sz="1500" dirty="0"/>
          </a:p>
        </p:txBody>
      </p:sp>
      <p:sp>
        <p:nvSpPr>
          <p:cNvPr id="10" name="Text 7"/>
          <p:cNvSpPr/>
          <p:nvPr/>
        </p:nvSpPr>
        <p:spPr>
          <a:xfrm>
            <a:off x="640080" y="2478024"/>
            <a:ext cx="3281660" cy="274320"/>
          </a:xfrm>
          <a:prstGeom prst="rect">
            <a:avLst/>
          </a:prstGeom>
          <a:noFill/>
          <a:ln/>
        </p:spPr>
        <p:txBody>
          <a:bodyPr wrap="square" lIns="0" tIns="0" rIns="0" bIns="0" rtlCol="0" anchor="ctr"/>
          <a:lstStyle/>
          <a:p>
            <a:pPr algn="l" indent="0" marL="0">
              <a:buNone/>
            </a:pPr>
            <a:r>
              <a:rPr lang="ru-RU" sz="1700" dirty="0">
                <a:solidFill>
                  <a:srgbClr val="1B2733"/>
                </a:solidFill>
                <a:latin typeface="Arial" pitchFamily="34" charset="0"/>
                <a:ea typeface="Arial" pitchFamily="34" charset="-122"/>
                <a:cs typeface="Arial" pitchFamily="34" charset="-120"/>
              </a:rPr>
              <a:t>целая часть </a:t>
            </a:r>
            <a:r>
              <a:rPr lang="ru-RU" sz="1800" dirty="0">
                <a:solidFill>
                  <a:srgbClr val="1B2733"/>
                </a:solidFill>
                <a:latin typeface="Times New Roman" pitchFamily="34" charset="0"/>
                <a:ea typeface="Times New Roman" pitchFamily="34" charset="-122"/>
                <a:cs typeface="Times New Roman" pitchFamily="34" charset="-120"/>
              </a:rPr>
              <a:t>√2</a:t>
            </a:r>
            <a:r>
              <a:rPr lang="ru-RU" sz="1700" dirty="0">
                <a:solidFill>
                  <a:srgbClr val="1B2733"/>
                </a:solidFill>
                <a:latin typeface="Arial" pitchFamily="34" charset="0"/>
                <a:ea typeface="Arial" pitchFamily="34" charset="-122"/>
                <a:cs typeface="Arial" pitchFamily="34" charset="-120"/>
              </a:rPr>
              <a:t> равна 1;</a:t>
            </a:r>
            <a:endParaRPr lang="ru-RU" sz="1700" dirty="0"/>
          </a:p>
        </p:txBody>
      </p:sp>
      <p:sp>
        <p:nvSpPr>
          <p:cNvPr id="11" name="Text 8"/>
          <p:cNvSpPr/>
          <p:nvPr/>
        </p:nvSpPr>
        <p:spPr>
          <a:xfrm>
            <a:off x="3237636" y="2478024"/>
            <a:ext cx="1212494" cy="274320"/>
          </a:xfrm>
          <a:prstGeom prst="rect">
            <a:avLst/>
          </a:prstGeom>
          <a:noFill/>
          <a:ln/>
        </p:spPr>
        <p:txBody>
          <a:bodyPr wrap="square" lIns="0" tIns="0" rIns="0" bIns="0" rtlCol="0" anchor="ctr"/>
          <a:lstStyle/>
          <a:p>
            <a:pPr algn="l" indent="0" marL="0">
              <a:buNone/>
            </a:pPr>
            <a:r>
              <a:rPr lang="ru-RU" sz="1800" dirty="0">
                <a:solidFill>
                  <a:srgbClr val="1B2733"/>
                </a:solidFill>
                <a:latin typeface="Times New Roman" pitchFamily="34" charset="0"/>
                <a:ea typeface="Times New Roman" pitchFamily="34" charset="-122"/>
                <a:cs typeface="Times New Roman" pitchFamily="34" charset="-120"/>
              </a:rPr>
              <a:t>√2 − 1 =</a:t>
            </a:r>
            <a:endParaRPr lang="ru-RU" sz="1800" dirty="0"/>
          </a:p>
        </p:txBody>
      </p:sp>
      <p:sp>
        <p:nvSpPr>
          <p:cNvPr id="12" name="Shape 9"/>
          <p:cNvSpPr/>
          <p:nvPr/>
        </p:nvSpPr>
        <p:spPr>
          <a:xfrm>
            <a:off x="4110888" y="2633472"/>
            <a:ext cx="724662" cy="91"/>
          </a:xfrm>
          <a:prstGeom prst="line">
            <a:avLst/>
          </a:prstGeom>
          <a:noFill/>
          <a:ln w="15875">
            <a:solidFill>
              <a:srgbClr val="1B2733"/>
            </a:solidFill>
            <a:prstDash val="solid"/>
          </a:ln>
        </p:spPr>
      </p:sp>
      <p:sp>
        <p:nvSpPr>
          <p:cNvPr id="13" name="Text 10"/>
          <p:cNvSpPr/>
          <p:nvPr/>
        </p:nvSpPr>
        <p:spPr>
          <a:xfrm>
            <a:off x="3958869" y="2359152"/>
            <a:ext cx="1028700" cy="274320"/>
          </a:xfrm>
          <a:prstGeom prst="rect">
            <a:avLst/>
          </a:prstGeom>
          <a:noFill/>
          <a:ln/>
        </p:spPr>
        <p:txBody>
          <a:bodyPr wrap="square" lIns="0" tIns="0" rIns="0" bIns="0" rtlCol="0" anchor="ctr"/>
          <a:lstStyle/>
          <a:p>
            <a:pPr algn="ctr" indent="0" marL="0">
              <a:buNone/>
            </a:pPr>
            <a:r>
              <a:rPr lang="ru-RU" sz="1800" dirty="0">
                <a:solidFill>
                  <a:srgbClr val="1B2733"/>
                </a:solidFill>
                <a:latin typeface="Times New Roman" pitchFamily="34" charset="0"/>
                <a:ea typeface="Times New Roman" pitchFamily="34" charset="-122"/>
                <a:cs typeface="Times New Roman" pitchFamily="34" charset="-120"/>
              </a:rPr>
              <a:t>1</a:t>
            </a:r>
            <a:endParaRPr lang="ru-RU" sz="1800" dirty="0"/>
          </a:p>
        </p:txBody>
      </p:sp>
      <p:sp>
        <p:nvSpPr>
          <p:cNvPr id="14" name="Text 11"/>
          <p:cNvSpPr/>
          <p:nvPr/>
        </p:nvSpPr>
        <p:spPr>
          <a:xfrm>
            <a:off x="3717696" y="2647188"/>
            <a:ext cx="1511046" cy="274320"/>
          </a:xfrm>
          <a:prstGeom prst="rect">
            <a:avLst/>
          </a:prstGeom>
          <a:noFill/>
          <a:ln/>
        </p:spPr>
        <p:txBody>
          <a:bodyPr wrap="square" lIns="0" tIns="0" rIns="0" bIns="0" rtlCol="0" anchor="ctr"/>
          <a:lstStyle/>
          <a:p>
            <a:pPr algn="ctr" indent="0" marL="0">
              <a:buNone/>
            </a:pPr>
            <a:r>
              <a:rPr lang="ru-RU" sz="1800" dirty="0">
                <a:solidFill>
                  <a:srgbClr val="1B2733"/>
                </a:solidFill>
                <a:latin typeface="Times New Roman" pitchFamily="34" charset="0"/>
                <a:ea typeface="Times New Roman" pitchFamily="34" charset="-122"/>
                <a:cs typeface="Times New Roman" pitchFamily="34" charset="-120"/>
              </a:rPr>
              <a:t>√2 + 1</a:t>
            </a:r>
            <a:endParaRPr lang="ru-RU" sz="1800" dirty="0"/>
          </a:p>
        </p:txBody>
      </p:sp>
      <p:sp>
        <p:nvSpPr>
          <p:cNvPr id="15" name="Text 12"/>
          <p:cNvSpPr/>
          <p:nvPr/>
        </p:nvSpPr>
        <p:spPr>
          <a:xfrm>
            <a:off x="4926990" y="2478024"/>
            <a:ext cx="342900" cy="274320"/>
          </a:xfrm>
          <a:prstGeom prst="rect">
            <a:avLst/>
          </a:prstGeom>
          <a:noFill/>
          <a:ln/>
        </p:spPr>
        <p:txBody>
          <a:bodyPr wrap="square" lIns="0" tIns="0" rIns="0" bIns="0" rtlCol="0" anchor="ctr"/>
          <a:lstStyle/>
          <a:p>
            <a:pPr algn="l" indent="0" marL="0">
              <a:buNone/>
            </a:pPr>
            <a:r>
              <a:rPr lang="ru-RU" sz="1800" dirty="0">
                <a:solidFill>
                  <a:srgbClr val="1B2733"/>
                </a:solidFill>
                <a:latin typeface="Times New Roman" pitchFamily="34" charset="0"/>
                <a:ea typeface="Times New Roman" pitchFamily="34" charset="-122"/>
                <a:cs typeface="Times New Roman" pitchFamily="34" charset="-120"/>
              </a:rPr>
              <a:t>,</a:t>
            </a:r>
            <a:endParaRPr lang="ru-RU" sz="1800" dirty="0"/>
          </a:p>
        </p:txBody>
      </p:sp>
      <p:sp>
        <p:nvSpPr>
          <p:cNvPr id="16" name="Text 13"/>
          <p:cNvSpPr/>
          <p:nvPr/>
        </p:nvSpPr>
        <p:spPr>
          <a:xfrm>
            <a:off x="594360" y="2999232"/>
            <a:ext cx="5486400" cy="310896"/>
          </a:xfrm>
          <a:prstGeom prst="rect">
            <a:avLst/>
          </a:prstGeom>
          <a:noFill/>
          <a:ln/>
        </p:spPr>
        <p:txBody>
          <a:bodyPr wrap="square" lIns="0" tIns="0" rIns="0" bIns="0" rtlCol="0" anchor="ctr"/>
          <a:lstStyle/>
          <a:p>
            <a:pPr algn="l" indent="0" marL="0">
              <a:buNone/>
            </a:pPr>
            <a:r>
              <a:rPr lang="ru-RU" sz="1500" dirty="0">
                <a:solidFill>
                  <a:srgbClr val="6A7682"/>
                </a:solidFill>
                <a:latin typeface="Arial" pitchFamily="34" charset="0"/>
                <a:ea typeface="Arial" pitchFamily="34" charset="-122"/>
                <a:cs typeface="Arial" pitchFamily="34" charset="-120"/>
              </a:rPr>
              <a:t>так как </a:t>
            </a:r>
            <a:r>
              <a:rPr lang="ru-RU" sz="1600" dirty="0">
                <a:solidFill>
                  <a:srgbClr val="6A7682"/>
                </a:solidFill>
                <a:latin typeface="Times New Roman" pitchFamily="34" charset="0"/>
                <a:ea typeface="Times New Roman" pitchFamily="34" charset="-122"/>
                <a:cs typeface="Times New Roman" pitchFamily="34" charset="-120"/>
              </a:rPr>
              <a:t>(√2 − 1)(√2 + 1) = 2 − 1 = 1</a:t>
            </a:r>
            <a:r>
              <a:rPr lang="ru-RU" sz="1500" dirty="0">
                <a:solidFill>
                  <a:srgbClr val="6A7682"/>
                </a:solidFill>
                <a:latin typeface="Arial" pitchFamily="34" charset="0"/>
                <a:ea typeface="Arial" pitchFamily="34" charset="-122"/>
                <a:cs typeface="Arial" pitchFamily="34" charset="-120"/>
              </a:rPr>
              <a:t>;</a:t>
            </a:r>
            <a:endParaRPr lang="ru-RU" sz="1500" dirty="0"/>
          </a:p>
        </p:txBody>
      </p:sp>
      <p:sp>
        <p:nvSpPr>
          <p:cNvPr id="17" name="Text 14"/>
          <p:cNvSpPr/>
          <p:nvPr/>
        </p:nvSpPr>
        <p:spPr>
          <a:xfrm>
            <a:off x="594360" y="3328416"/>
            <a:ext cx="5486400" cy="329184"/>
          </a:xfrm>
          <a:prstGeom prst="rect">
            <a:avLst/>
          </a:prstGeom>
          <a:noFill/>
          <a:ln/>
        </p:spPr>
        <p:txBody>
          <a:bodyPr wrap="square" lIns="0" tIns="0" rIns="0" bIns="0" rtlCol="0" anchor="ctr"/>
          <a:lstStyle/>
          <a:p>
            <a:pPr algn="l" indent="0" marL="0">
              <a:buNone/>
            </a:pPr>
            <a:r>
              <a:rPr lang="ru-RU" sz="1700" dirty="0">
                <a:solidFill>
                  <a:srgbClr val="1B2733"/>
                </a:solidFill>
                <a:latin typeface="Times New Roman" pitchFamily="34" charset="0"/>
                <a:ea typeface="Times New Roman" pitchFamily="34" charset="-122"/>
                <a:cs typeface="Times New Roman" pitchFamily="34" charset="-120"/>
              </a:rPr>
              <a:t>√2 + 1 = 2 + (√2 − 1)</a:t>
            </a:r>
            <a:r>
              <a:rPr lang="ru-RU" sz="1600" dirty="0">
                <a:solidFill>
                  <a:srgbClr val="1B2733"/>
                </a:solidFill>
                <a:latin typeface="Arial" pitchFamily="34" charset="0"/>
                <a:ea typeface="Arial" pitchFamily="34" charset="-122"/>
                <a:cs typeface="Arial" pitchFamily="34" charset="-120"/>
              </a:rPr>
              <a:t> — шаг повторяется без конца:</a:t>
            </a:r>
            <a:endParaRPr lang="ru-RU" sz="1700" dirty="0"/>
          </a:p>
        </p:txBody>
      </p:sp>
      <p:sp>
        <p:nvSpPr>
          <p:cNvPr id="18" name="Text 15"/>
          <p:cNvSpPr/>
          <p:nvPr/>
        </p:nvSpPr>
        <p:spPr>
          <a:xfrm>
            <a:off x="868680" y="3851656"/>
            <a:ext cx="1420978" cy="335280"/>
          </a:xfrm>
          <a:prstGeom prst="rect">
            <a:avLst/>
          </a:prstGeom>
          <a:noFill/>
          <a:ln/>
        </p:spPr>
        <p:txBody>
          <a:bodyPr wrap="square" lIns="0" tIns="0" rIns="0" bIns="0" rtlCol="0" anchor="ctr"/>
          <a:lstStyle/>
          <a:p>
            <a:pPr algn="l" indent="0" marL="0">
              <a:buNone/>
            </a:pPr>
            <a:r>
              <a:rPr lang="ru-RU" sz="2200" dirty="0">
                <a:solidFill>
                  <a:srgbClr val="1B2733"/>
                </a:solidFill>
                <a:latin typeface="Times New Roman" pitchFamily="34" charset="0"/>
                <a:ea typeface="Times New Roman" pitchFamily="34" charset="-122"/>
                <a:cs typeface="Times New Roman" pitchFamily="34" charset="-120"/>
              </a:rPr>
              <a:t>√2 = 1 +</a:t>
            </a:r>
            <a:endParaRPr lang="ru-RU" sz="2200" dirty="0"/>
          </a:p>
        </p:txBody>
      </p:sp>
      <p:sp>
        <p:nvSpPr>
          <p:cNvPr id="19" name="Shape 16"/>
          <p:cNvSpPr/>
          <p:nvPr/>
        </p:nvSpPr>
        <p:spPr>
          <a:xfrm>
            <a:off x="1915668" y="4041648"/>
            <a:ext cx="2248535" cy="91"/>
          </a:xfrm>
          <a:prstGeom prst="line">
            <a:avLst/>
          </a:prstGeom>
          <a:noFill/>
          <a:ln w="16669">
            <a:solidFill>
              <a:srgbClr val="1B2733"/>
            </a:solidFill>
            <a:prstDash val="solid"/>
          </a:ln>
        </p:spPr>
      </p:sp>
      <p:sp>
        <p:nvSpPr>
          <p:cNvPr id="20" name="Text 17"/>
          <p:cNvSpPr/>
          <p:nvPr/>
        </p:nvSpPr>
        <p:spPr>
          <a:xfrm>
            <a:off x="2512886" y="3706368"/>
            <a:ext cx="1054100" cy="335280"/>
          </a:xfrm>
          <a:prstGeom prst="rect">
            <a:avLst/>
          </a:prstGeom>
          <a:noFill/>
          <a:ln/>
        </p:spPr>
        <p:txBody>
          <a:bodyPr wrap="square" lIns="0" tIns="0" rIns="0" bIns="0" rtlCol="0" anchor="ctr"/>
          <a:lstStyle/>
          <a:p>
            <a:pPr algn="ctr" indent="0" marL="0">
              <a:buNone/>
            </a:pPr>
            <a:r>
              <a:rPr lang="ru-RU" sz="2200" dirty="0">
                <a:solidFill>
                  <a:srgbClr val="1B2733"/>
                </a:solidFill>
                <a:latin typeface="Times New Roman" pitchFamily="34" charset="0"/>
                <a:ea typeface="Times New Roman" pitchFamily="34" charset="-122"/>
                <a:cs typeface="Times New Roman" pitchFamily="34" charset="-120"/>
              </a:rPr>
              <a:t>1</a:t>
            </a:r>
            <a:endParaRPr lang="ru-RU" sz="2200" dirty="0"/>
          </a:p>
        </p:txBody>
      </p:sp>
      <p:sp>
        <p:nvSpPr>
          <p:cNvPr id="21" name="Text 18"/>
          <p:cNvSpPr/>
          <p:nvPr/>
        </p:nvSpPr>
        <p:spPr>
          <a:xfrm>
            <a:off x="2025396" y="4203700"/>
            <a:ext cx="450342" cy="335280"/>
          </a:xfrm>
          <a:prstGeom prst="rect">
            <a:avLst/>
          </a:prstGeom>
          <a:noFill/>
          <a:ln/>
        </p:spPr>
        <p:txBody>
          <a:bodyPr wrap="square" lIns="0" tIns="0" rIns="0" bIns="0" rtlCol="0" anchor="ctr"/>
          <a:lstStyle/>
          <a:p>
            <a:pPr algn="l" indent="0" marL="0">
              <a:buNone/>
            </a:pPr>
            <a:r>
              <a:rPr lang="ru-RU" sz="2200" b="1" dirty="0">
                <a:solidFill>
                  <a:srgbClr val="D9711C"/>
                </a:solidFill>
                <a:latin typeface="Times New Roman" pitchFamily="34" charset="0"/>
                <a:ea typeface="Times New Roman" pitchFamily="34" charset="-122"/>
                <a:cs typeface="Times New Roman" pitchFamily="34" charset="-120"/>
              </a:rPr>
              <a:t>2</a:t>
            </a:r>
            <a:endParaRPr lang="ru-RU" sz="2200" dirty="0"/>
          </a:p>
        </p:txBody>
      </p:sp>
      <p:sp>
        <p:nvSpPr>
          <p:cNvPr id="22" name="Text 19"/>
          <p:cNvSpPr/>
          <p:nvPr/>
        </p:nvSpPr>
        <p:spPr>
          <a:xfrm>
            <a:off x="2263521" y="4203700"/>
            <a:ext cx="462077" cy="335280"/>
          </a:xfrm>
          <a:prstGeom prst="rect">
            <a:avLst/>
          </a:prstGeom>
          <a:noFill/>
          <a:ln/>
        </p:spPr>
        <p:txBody>
          <a:bodyPr wrap="square" lIns="0" tIns="0" rIns="0" bIns="0" rtlCol="0" anchor="ctr"/>
          <a:lstStyle/>
          <a:p>
            <a:pPr algn="l" indent="0" marL="0">
              <a:buNone/>
            </a:pPr>
            <a:r>
              <a:rPr lang="ru-RU" sz="2200" dirty="0">
                <a:solidFill>
                  <a:srgbClr val="1B2733"/>
                </a:solidFill>
                <a:latin typeface="Times New Roman" pitchFamily="34" charset="0"/>
                <a:ea typeface="Times New Roman" pitchFamily="34" charset="-122"/>
                <a:cs typeface="Times New Roman" pitchFamily="34" charset="-120"/>
              </a:rPr>
              <a:t>+</a:t>
            </a:r>
            <a:endParaRPr lang="ru-RU" sz="2200" dirty="0"/>
          </a:p>
        </p:txBody>
      </p:sp>
      <p:sp>
        <p:nvSpPr>
          <p:cNvPr id="23" name="Shape 20"/>
          <p:cNvSpPr/>
          <p:nvPr/>
        </p:nvSpPr>
        <p:spPr>
          <a:xfrm>
            <a:off x="2511425" y="4393692"/>
            <a:ext cx="1543050" cy="91"/>
          </a:xfrm>
          <a:prstGeom prst="line">
            <a:avLst/>
          </a:prstGeom>
          <a:noFill/>
          <a:ln w="16669">
            <a:solidFill>
              <a:srgbClr val="1B2733"/>
            </a:solidFill>
            <a:prstDash val="solid"/>
          </a:ln>
        </p:spPr>
      </p:sp>
      <p:sp>
        <p:nvSpPr>
          <p:cNvPr id="24" name="Text 21"/>
          <p:cNvSpPr/>
          <p:nvPr/>
        </p:nvSpPr>
        <p:spPr>
          <a:xfrm>
            <a:off x="2755900" y="4058412"/>
            <a:ext cx="1054100" cy="335280"/>
          </a:xfrm>
          <a:prstGeom prst="rect">
            <a:avLst/>
          </a:prstGeom>
          <a:noFill/>
          <a:ln/>
        </p:spPr>
        <p:txBody>
          <a:bodyPr wrap="square" lIns="0" tIns="0" rIns="0" bIns="0" rtlCol="0" anchor="ctr"/>
          <a:lstStyle/>
          <a:p>
            <a:pPr algn="ctr" indent="0" marL="0">
              <a:buNone/>
            </a:pPr>
            <a:r>
              <a:rPr lang="ru-RU" sz="2200" dirty="0">
                <a:solidFill>
                  <a:srgbClr val="1B2733"/>
                </a:solidFill>
                <a:latin typeface="Times New Roman" pitchFamily="34" charset="0"/>
                <a:ea typeface="Times New Roman" pitchFamily="34" charset="-122"/>
                <a:cs typeface="Times New Roman" pitchFamily="34" charset="-120"/>
              </a:rPr>
              <a:t>1</a:t>
            </a:r>
            <a:endParaRPr lang="ru-RU" sz="2200" dirty="0"/>
          </a:p>
        </p:txBody>
      </p:sp>
      <p:sp>
        <p:nvSpPr>
          <p:cNvPr id="25" name="Text 22"/>
          <p:cNvSpPr/>
          <p:nvPr/>
        </p:nvSpPr>
        <p:spPr>
          <a:xfrm>
            <a:off x="2621153" y="4555744"/>
            <a:ext cx="450342" cy="335280"/>
          </a:xfrm>
          <a:prstGeom prst="rect">
            <a:avLst/>
          </a:prstGeom>
          <a:noFill/>
          <a:ln/>
        </p:spPr>
        <p:txBody>
          <a:bodyPr wrap="square" lIns="0" tIns="0" rIns="0" bIns="0" rtlCol="0" anchor="ctr"/>
          <a:lstStyle/>
          <a:p>
            <a:pPr algn="l" indent="0" marL="0">
              <a:buNone/>
            </a:pPr>
            <a:r>
              <a:rPr lang="ru-RU" sz="2200" b="1" dirty="0">
                <a:solidFill>
                  <a:srgbClr val="D9711C"/>
                </a:solidFill>
                <a:latin typeface="Times New Roman" pitchFamily="34" charset="0"/>
                <a:ea typeface="Times New Roman" pitchFamily="34" charset="-122"/>
                <a:cs typeface="Times New Roman" pitchFamily="34" charset="-120"/>
              </a:rPr>
              <a:t>2</a:t>
            </a:r>
            <a:endParaRPr lang="ru-RU" sz="2200" dirty="0"/>
          </a:p>
        </p:txBody>
      </p:sp>
      <p:sp>
        <p:nvSpPr>
          <p:cNvPr id="26" name="Text 23"/>
          <p:cNvSpPr/>
          <p:nvPr/>
        </p:nvSpPr>
        <p:spPr>
          <a:xfrm>
            <a:off x="2859278" y="4555744"/>
            <a:ext cx="462077" cy="335280"/>
          </a:xfrm>
          <a:prstGeom prst="rect">
            <a:avLst/>
          </a:prstGeom>
          <a:noFill/>
          <a:ln/>
        </p:spPr>
        <p:txBody>
          <a:bodyPr wrap="square" lIns="0" tIns="0" rIns="0" bIns="0" rtlCol="0" anchor="ctr"/>
          <a:lstStyle/>
          <a:p>
            <a:pPr algn="l" indent="0" marL="0">
              <a:buNone/>
            </a:pPr>
            <a:r>
              <a:rPr lang="ru-RU" sz="2200" dirty="0">
                <a:solidFill>
                  <a:srgbClr val="1B2733"/>
                </a:solidFill>
                <a:latin typeface="Times New Roman" pitchFamily="34" charset="0"/>
                <a:ea typeface="Times New Roman" pitchFamily="34" charset="-122"/>
                <a:cs typeface="Times New Roman" pitchFamily="34" charset="-120"/>
              </a:rPr>
              <a:t>+</a:t>
            </a:r>
            <a:endParaRPr lang="ru-RU" sz="2200" dirty="0"/>
          </a:p>
        </p:txBody>
      </p:sp>
      <p:sp>
        <p:nvSpPr>
          <p:cNvPr id="27" name="Shape 24"/>
          <p:cNvSpPr/>
          <p:nvPr/>
        </p:nvSpPr>
        <p:spPr>
          <a:xfrm>
            <a:off x="3107182" y="4745736"/>
            <a:ext cx="837565" cy="91"/>
          </a:xfrm>
          <a:prstGeom prst="line">
            <a:avLst/>
          </a:prstGeom>
          <a:noFill/>
          <a:ln w="16669">
            <a:solidFill>
              <a:srgbClr val="1B2733"/>
            </a:solidFill>
            <a:prstDash val="solid"/>
          </a:ln>
        </p:spPr>
      </p:sp>
      <p:sp>
        <p:nvSpPr>
          <p:cNvPr id="28" name="Text 25"/>
          <p:cNvSpPr/>
          <p:nvPr/>
        </p:nvSpPr>
        <p:spPr>
          <a:xfrm>
            <a:off x="2998914" y="4410456"/>
            <a:ext cx="1054100" cy="335280"/>
          </a:xfrm>
          <a:prstGeom prst="rect">
            <a:avLst/>
          </a:prstGeom>
          <a:noFill/>
          <a:ln/>
        </p:spPr>
        <p:txBody>
          <a:bodyPr wrap="square" lIns="0" tIns="0" rIns="0" bIns="0" rtlCol="0" anchor="ctr"/>
          <a:lstStyle/>
          <a:p>
            <a:pPr algn="ctr" indent="0" marL="0">
              <a:buNone/>
            </a:pPr>
            <a:r>
              <a:rPr lang="ru-RU" sz="2200" dirty="0">
                <a:solidFill>
                  <a:srgbClr val="1B2733"/>
                </a:solidFill>
                <a:latin typeface="Times New Roman" pitchFamily="34" charset="0"/>
                <a:ea typeface="Times New Roman" pitchFamily="34" charset="-122"/>
                <a:cs typeface="Times New Roman" pitchFamily="34" charset="-120"/>
              </a:rPr>
              <a:t>1</a:t>
            </a:r>
            <a:endParaRPr lang="ru-RU" sz="2200" dirty="0"/>
          </a:p>
        </p:txBody>
      </p:sp>
      <p:sp>
        <p:nvSpPr>
          <p:cNvPr id="29" name="Text 26"/>
          <p:cNvSpPr/>
          <p:nvPr/>
        </p:nvSpPr>
        <p:spPr>
          <a:xfrm>
            <a:off x="3216910" y="4762500"/>
            <a:ext cx="450342" cy="335280"/>
          </a:xfrm>
          <a:prstGeom prst="rect">
            <a:avLst/>
          </a:prstGeom>
          <a:noFill/>
          <a:ln/>
        </p:spPr>
        <p:txBody>
          <a:bodyPr wrap="square" lIns="0" tIns="0" rIns="0" bIns="0" rtlCol="0" anchor="ctr"/>
          <a:lstStyle/>
          <a:p>
            <a:pPr algn="l" indent="0" marL="0">
              <a:buNone/>
            </a:pPr>
            <a:r>
              <a:rPr lang="ru-RU" sz="2200" b="1" dirty="0">
                <a:solidFill>
                  <a:srgbClr val="D9711C"/>
                </a:solidFill>
                <a:latin typeface="Times New Roman" pitchFamily="34" charset="0"/>
                <a:ea typeface="Times New Roman" pitchFamily="34" charset="-122"/>
                <a:cs typeface="Times New Roman" pitchFamily="34" charset="-120"/>
              </a:rPr>
              <a:t>2</a:t>
            </a:r>
            <a:endParaRPr lang="ru-RU" sz="2200" dirty="0"/>
          </a:p>
        </p:txBody>
      </p:sp>
      <p:sp>
        <p:nvSpPr>
          <p:cNvPr id="30" name="Text 27"/>
          <p:cNvSpPr/>
          <p:nvPr/>
        </p:nvSpPr>
        <p:spPr>
          <a:xfrm>
            <a:off x="3455035" y="4762500"/>
            <a:ext cx="730301" cy="335280"/>
          </a:xfrm>
          <a:prstGeom prst="rect">
            <a:avLst/>
          </a:prstGeom>
          <a:noFill/>
          <a:ln/>
        </p:spPr>
        <p:txBody>
          <a:bodyPr wrap="square" lIns="0" tIns="0" rIns="0" bIns="0" rtlCol="0" anchor="ctr"/>
          <a:lstStyle/>
          <a:p>
            <a:pPr algn="l" indent="0" marL="0">
              <a:buNone/>
            </a:pPr>
            <a:r>
              <a:rPr lang="ru-RU" sz="2200" dirty="0">
                <a:solidFill>
                  <a:srgbClr val="1B2733"/>
                </a:solidFill>
                <a:latin typeface="Times New Roman" pitchFamily="34" charset="0"/>
                <a:ea typeface="Times New Roman" pitchFamily="34" charset="-122"/>
                <a:cs typeface="Times New Roman" pitchFamily="34" charset="-120"/>
              </a:rPr>
              <a:t>+ …</a:t>
            </a:r>
            <a:endParaRPr lang="ru-RU" sz="2200" dirty="0"/>
          </a:p>
        </p:txBody>
      </p:sp>
      <p:sp>
        <p:nvSpPr>
          <p:cNvPr id="31" name="Text 28"/>
          <p:cNvSpPr/>
          <p:nvPr/>
        </p:nvSpPr>
        <p:spPr>
          <a:xfrm>
            <a:off x="4480560" y="4206240"/>
            <a:ext cx="1554480" cy="731520"/>
          </a:xfrm>
          <a:prstGeom prst="rect">
            <a:avLst/>
          </a:prstGeom>
          <a:noFill/>
          <a:ln/>
        </p:spPr>
        <p:txBody>
          <a:bodyPr wrap="square" lIns="0" tIns="0" rIns="0" bIns="0" rtlCol="0" anchor="ctr"/>
          <a:lstStyle/>
          <a:p>
            <a:pPr algn="ctr" indent="0" marL="0">
              <a:buNone/>
            </a:pPr>
            <a:r>
              <a:rPr lang="ru-RU" sz="1400" dirty="0">
                <a:solidFill>
                  <a:srgbClr val="D9711C"/>
                </a:solidFill>
                <a:latin typeface="Arial" pitchFamily="34" charset="0"/>
                <a:ea typeface="Arial" pitchFamily="34" charset="-122"/>
                <a:cs typeface="Arial" pitchFamily="34" charset="-120"/>
              </a:rPr>
              <a:t>неполные</a:t>
            </a:r>
            <a:endParaRPr lang="ru-RU" sz="1400" dirty="0"/>
          </a:p>
          <a:p>
            <a:pPr algn="ctr" indent="0" marL="0">
              <a:buNone/>
            </a:pPr>
            <a:r>
              <a:rPr lang="ru-RU" sz="1400" dirty="0">
                <a:solidFill>
                  <a:srgbClr val="D9711C"/>
                </a:solidFill>
                <a:latin typeface="Arial" pitchFamily="34" charset="0"/>
                <a:ea typeface="Arial" pitchFamily="34" charset="-122"/>
                <a:cs typeface="Arial" pitchFamily="34" charset="-120"/>
              </a:rPr>
              <a:t>частные</a:t>
            </a:r>
            <a:endParaRPr lang="ru-RU" sz="1400" dirty="0"/>
          </a:p>
          <a:p>
            <a:pPr algn="ctr" indent="0" marL="0">
              <a:buNone/>
            </a:pPr>
            <a:r>
              <a:rPr lang="ru-RU" sz="1400" b="1" dirty="0">
                <a:solidFill>
                  <a:srgbClr val="D9711C"/>
                </a:solidFill>
                <a:latin typeface="Arial" pitchFamily="34" charset="0"/>
                <a:ea typeface="Arial" pitchFamily="34" charset="-122"/>
                <a:cs typeface="Arial" pitchFamily="34" charset="-120"/>
              </a:rPr>
              <a:t>повторяются</a:t>
            </a:r>
            <a:endParaRPr lang="ru-RU" sz="1400" dirty="0"/>
          </a:p>
        </p:txBody>
      </p:sp>
      <p:sp>
        <p:nvSpPr>
          <p:cNvPr id="32" name="Text 29"/>
          <p:cNvSpPr/>
          <p:nvPr/>
        </p:nvSpPr>
        <p:spPr>
          <a:xfrm>
            <a:off x="594360" y="5157216"/>
            <a:ext cx="5486400" cy="292608"/>
          </a:xfrm>
          <a:prstGeom prst="rect">
            <a:avLst/>
          </a:prstGeom>
          <a:noFill/>
          <a:ln/>
        </p:spPr>
        <p:txBody>
          <a:bodyPr wrap="square" lIns="0" tIns="0" rIns="0" bIns="0" rtlCol="0" anchor="ctr"/>
          <a:lstStyle/>
          <a:p>
            <a:pPr algn="l" indent="0" marL="0">
              <a:buNone/>
            </a:pPr>
            <a:r>
              <a:rPr lang="ru-RU" sz="1400" dirty="0">
                <a:solidFill>
                  <a:srgbClr val="6A7682"/>
                </a:solidFill>
                <a:latin typeface="Arial" pitchFamily="34" charset="0"/>
                <a:ea typeface="Arial" pitchFamily="34" charset="-122"/>
                <a:cs typeface="Arial" pitchFamily="34" charset="-120"/>
              </a:rPr>
              <a:t>подходящие дроби быстро приближаются к </a:t>
            </a:r>
            <a:r>
              <a:rPr lang="ru-RU" sz="1500" dirty="0">
                <a:solidFill>
                  <a:srgbClr val="6A7682"/>
                </a:solidFill>
                <a:latin typeface="Times New Roman" pitchFamily="34" charset="0"/>
                <a:ea typeface="Times New Roman" pitchFamily="34" charset="-122"/>
                <a:cs typeface="Times New Roman" pitchFamily="34" charset="-120"/>
              </a:rPr>
              <a:t>√2</a:t>
            </a:r>
            <a:r>
              <a:rPr lang="ru-RU" sz="1400" dirty="0">
                <a:solidFill>
                  <a:srgbClr val="6A7682"/>
                </a:solidFill>
                <a:latin typeface="Arial" pitchFamily="34" charset="0"/>
                <a:ea typeface="Arial" pitchFamily="34" charset="-122"/>
                <a:cs typeface="Arial" pitchFamily="34" charset="-120"/>
              </a:rPr>
              <a:t>:</a:t>
            </a:r>
            <a:endParaRPr lang="ru-RU" sz="1400" dirty="0"/>
          </a:p>
        </p:txBody>
      </p:sp>
      <p:sp>
        <p:nvSpPr>
          <p:cNvPr id="33" name="Shape 30"/>
          <p:cNvSpPr/>
          <p:nvPr/>
        </p:nvSpPr>
        <p:spPr>
          <a:xfrm>
            <a:off x="640080" y="5852160"/>
            <a:ext cx="242316" cy="91"/>
          </a:xfrm>
          <a:prstGeom prst="line">
            <a:avLst/>
          </a:prstGeom>
          <a:noFill/>
          <a:ln w="15875">
            <a:solidFill>
              <a:srgbClr val="1B2733"/>
            </a:solidFill>
            <a:prstDash val="solid"/>
          </a:ln>
        </p:spPr>
      </p:sp>
      <p:sp>
        <p:nvSpPr>
          <p:cNvPr id="34" name="Text 31"/>
          <p:cNvSpPr/>
          <p:nvPr/>
        </p:nvSpPr>
        <p:spPr>
          <a:xfrm>
            <a:off x="246888" y="5577840"/>
            <a:ext cx="1028700" cy="274320"/>
          </a:xfrm>
          <a:prstGeom prst="rect">
            <a:avLst/>
          </a:prstGeom>
          <a:noFill/>
          <a:ln/>
        </p:spPr>
        <p:txBody>
          <a:bodyPr wrap="square" lIns="0" tIns="0" rIns="0" bIns="0" rtlCol="0" anchor="ctr"/>
          <a:lstStyle/>
          <a:p>
            <a:pPr algn="ctr" indent="0" marL="0">
              <a:buNone/>
            </a:pPr>
            <a:r>
              <a:rPr lang="ru-RU" sz="1800" dirty="0">
                <a:solidFill>
                  <a:srgbClr val="1B2733"/>
                </a:solidFill>
                <a:latin typeface="Times New Roman" pitchFamily="34" charset="0"/>
                <a:ea typeface="Times New Roman" pitchFamily="34" charset="-122"/>
                <a:cs typeface="Times New Roman" pitchFamily="34" charset="-120"/>
              </a:rPr>
              <a:t>3</a:t>
            </a:r>
            <a:endParaRPr lang="ru-RU" sz="1800" dirty="0"/>
          </a:p>
        </p:txBody>
      </p:sp>
      <p:sp>
        <p:nvSpPr>
          <p:cNvPr id="35" name="Text 32"/>
          <p:cNvSpPr/>
          <p:nvPr/>
        </p:nvSpPr>
        <p:spPr>
          <a:xfrm>
            <a:off x="246888" y="5865876"/>
            <a:ext cx="1028700" cy="274320"/>
          </a:xfrm>
          <a:prstGeom prst="rect">
            <a:avLst/>
          </a:prstGeom>
          <a:noFill/>
          <a:ln/>
        </p:spPr>
        <p:txBody>
          <a:bodyPr wrap="square" lIns="0" tIns="0" rIns="0" bIns="0" rtlCol="0" anchor="ctr"/>
          <a:lstStyle/>
          <a:p>
            <a:pPr algn="ctr" indent="0" marL="0">
              <a:buNone/>
            </a:pPr>
            <a:r>
              <a:rPr lang="ru-RU" sz="1800" dirty="0">
                <a:solidFill>
                  <a:srgbClr val="1B2733"/>
                </a:solidFill>
                <a:latin typeface="Times New Roman" pitchFamily="34" charset="0"/>
                <a:ea typeface="Times New Roman" pitchFamily="34" charset="-122"/>
                <a:cs typeface="Times New Roman" pitchFamily="34" charset="-120"/>
              </a:rPr>
              <a:t>2</a:t>
            </a:r>
            <a:endParaRPr lang="ru-RU" sz="1800" dirty="0"/>
          </a:p>
        </p:txBody>
      </p:sp>
      <p:sp>
        <p:nvSpPr>
          <p:cNvPr id="36" name="Text 33"/>
          <p:cNvSpPr/>
          <p:nvPr/>
        </p:nvSpPr>
        <p:spPr>
          <a:xfrm>
            <a:off x="973836" y="5696712"/>
            <a:ext cx="342900" cy="274320"/>
          </a:xfrm>
          <a:prstGeom prst="rect">
            <a:avLst/>
          </a:prstGeom>
          <a:noFill/>
          <a:ln/>
        </p:spPr>
        <p:txBody>
          <a:bodyPr wrap="square" lIns="0" tIns="0" rIns="0" bIns="0" rtlCol="0" anchor="ctr"/>
          <a:lstStyle/>
          <a:p>
            <a:pPr algn="l" indent="0" marL="0">
              <a:buNone/>
            </a:pPr>
            <a:r>
              <a:rPr lang="ru-RU" sz="1800" dirty="0">
                <a:solidFill>
                  <a:srgbClr val="1B2733"/>
                </a:solidFill>
                <a:latin typeface="Times New Roman" pitchFamily="34" charset="0"/>
                <a:ea typeface="Times New Roman" pitchFamily="34" charset="-122"/>
                <a:cs typeface="Times New Roman" pitchFamily="34" charset="-120"/>
              </a:rPr>
              <a:t>,</a:t>
            </a:r>
            <a:endParaRPr lang="ru-RU" sz="1800" dirty="0"/>
          </a:p>
        </p:txBody>
      </p:sp>
      <p:sp>
        <p:nvSpPr>
          <p:cNvPr id="37" name="Shape 34"/>
          <p:cNvSpPr/>
          <p:nvPr/>
        </p:nvSpPr>
        <p:spPr>
          <a:xfrm>
            <a:off x="1122426" y="5852160"/>
            <a:ext cx="242316" cy="91"/>
          </a:xfrm>
          <a:prstGeom prst="line">
            <a:avLst/>
          </a:prstGeom>
          <a:noFill/>
          <a:ln w="15875">
            <a:solidFill>
              <a:srgbClr val="1B2733"/>
            </a:solidFill>
            <a:prstDash val="solid"/>
          </a:ln>
        </p:spPr>
      </p:sp>
      <p:sp>
        <p:nvSpPr>
          <p:cNvPr id="38" name="Text 35"/>
          <p:cNvSpPr/>
          <p:nvPr/>
        </p:nvSpPr>
        <p:spPr>
          <a:xfrm>
            <a:off x="729234" y="5577840"/>
            <a:ext cx="1028700" cy="274320"/>
          </a:xfrm>
          <a:prstGeom prst="rect">
            <a:avLst/>
          </a:prstGeom>
          <a:noFill/>
          <a:ln/>
        </p:spPr>
        <p:txBody>
          <a:bodyPr wrap="square" lIns="0" tIns="0" rIns="0" bIns="0" rtlCol="0" anchor="ctr"/>
          <a:lstStyle/>
          <a:p>
            <a:pPr algn="ctr" indent="0" marL="0">
              <a:buNone/>
            </a:pPr>
            <a:r>
              <a:rPr lang="ru-RU" sz="1800" dirty="0">
                <a:solidFill>
                  <a:srgbClr val="1B2733"/>
                </a:solidFill>
                <a:latin typeface="Times New Roman" pitchFamily="34" charset="0"/>
                <a:ea typeface="Times New Roman" pitchFamily="34" charset="-122"/>
                <a:cs typeface="Times New Roman" pitchFamily="34" charset="-120"/>
              </a:rPr>
              <a:t>7</a:t>
            </a:r>
            <a:endParaRPr lang="ru-RU" sz="1800" dirty="0"/>
          </a:p>
        </p:txBody>
      </p:sp>
      <p:sp>
        <p:nvSpPr>
          <p:cNvPr id="39" name="Text 36"/>
          <p:cNvSpPr/>
          <p:nvPr/>
        </p:nvSpPr>
        <p:spPr>
          <a:xfrm>
            <a:off x="729234" y="5865876"/>
            <a:ext cx="1028700" cy="274320"/>
          </a:xfrm>
          <a:prstGeom prst="rect">
            <a:avLst/>
          </a:prstGeom>
          <a:noFill/>
          <a:ln/>
        </p:spPr>
        <p:txBody>
          <a:bodyPr wrap="square" lIns="0" tIns="0" rIns="0" bIns="0" rtlCol="0" anchor="ctr"/>
          <a:lstStyle/>
          <a:p>
            <a:pPr algn="ctr" indent="0" marL="0">
              <a:buNone/>
            </a:pPr>
            <a:r>
              <a:rPr lang="ru-RU" sz="1800" dirty="0">
                <a:solidFill>
                  <a:srgbClr val="1B2733"/>
                </a:solidFill>
                <a:latin typeface="Times New Roman" pitchFamily="34" charset="0"/>
                <a:ea typeface="Times New Roman" pitchFamily="34" charset="-122"/>
                <a:cs typeface="Times New Roman" pitchFamily="34" charset="-120"/>
              </a:rPr>
              <a:t>5</a:t>
            </a:r>
            <a:endParaRPr lang="ru-RU" sz="1800" dirty="0"/>
          </a:p>
        </p:txBody>
      </p:sp>
      <p:sp>
        <p:nvSpPr>
          <p:cNvPr id="40" name="Text 37"/>
          <p:cNvSpPr/>
          <p:nvPr/>
        </p:nvSpPr>
        <p:spPr>
          <a:xfrm>
            <a:off x="1456182" y="5696712"/>
            <a:ext cx="342900" cy="274320"/>
          </a:xfrm>
          <a:prstGeom prst="rect">
            <a:avLst/>
          </a:prstGeom>
          <a:noFill/>
          <a:ln/>
        </p:spPr>
        <p:txBody>
          <a:bodyPr wrap="square" lIns="0" tIns="0" rIns="0" bIns="0" rtlCol="0" anchor="ctr"/>
          <a:lstStyle/>
          <a:p>
            <a:pPr algn="l" indent="0" marL="0">
              <a:buNone/>
            </a:pPr>
            <a:r>
              <a:rPr lang="ru-RU" sz="1800" dirty="0">
                <a:solidFill>
                  <a:srgbClr val="1B2733"/>
                </a:solidFill>
                <a:latin typeface="Times New Roman" pitchFamily="34" charset="0"/>
                <a:ea typeface="Times New Roman" pitchFamily="34" charset="-122"/>
                <a:cs typeface="Times New Roman" pitchFamily="34" charset="-120"/>
              </a:rPr>
              <a:t>,</a:t>
            </a:r>
            <a:endParaRPr lang="ru-RU" sz="1800" dirty="0"/>
          </a:p>
        </p:txBody>
      </p:sp>
      <p:sp>
        <p:nvSpPr>
          <p:cNvPr id="41" name="Shape 38"/>
          <p:cNvSpPr/>
          <p:nvPr/>
        </p:nvSpPr>
        <p:spPr>
          <a:xfrm>
            <a:off x="1604772" y="5852160"/>
            <a:ext cx="356616" cy="91"/>
          </a:xfrm>
          <a:prstGeom prst="line">
            <a:avLst/>
          </a:prstGeom>
          <a:noFill/>
          <a:ln w="15875">
            <a:solidFill>
              <a:srgbClr val="1B2733"/>
            </a:solidFill>
            <a:prstDash val="solid"/>
          </a:ln>
        </p:spPr>
      </p:sp>
      <p:sp>
        <p:nvSpPr>
          <p:cNvPr id="42" name="Text 39"/>
          <p:cNvSpPr/>
          <p:nvPr/>
        </p:nvSpPr>
        <p:spPr>
          <a:xfrm>
            <a:off x="1211580" y="5577840"/>
            <a:ext cx="1143000" cy="274320"/>
          </a:xfrm>
          <a:prstGeom prst="rect">
            <a:avLst/>
          </a:prstGeom>
          <a:noFill/>
          <a:ln/>
        </p:spPr>
        <p:txBody>
          <a:bodyPr wrap="square" lIns="0" tIns="0" rIns="0" bIns="0" rtlCol="0" anchor="ctr"/>
          <a:lstStyle/>
          <a:p>
            <a:pPr algn="ctr" indent="0" marL="0">
              <a:buNone/>
            </a:pPr>
            <a:r>
              <a:rPr lang="ru-RU" sz="1800" dirty="0">
                <a:solidFill>
                  <a:srgbClr val="1B2733"/>
                </a:solidFill>
                <a:latin typeface="Times New Roman" pitchFamily="34" charset="0"/>
                <a:ea typeface="Times New Roman" pitchFamily="34" charset="-122"/>
                <a:cs typeface="Times New Roman" pitchFamily="34" charset="-120"/>
              </a:rPr>
              <a:t>17</a:t>
            </a:r>
            <a:endParaRPr lang="ru-RU" sz="1800" dirty="0"/>
          </a:p>
        </p:txBody>
      </p:sp>
      <p:sp>
        <p:nvSpPr>
          <p:cNvPr id="43" name="Text 40"/>
          <p:cNvSpPr/>
          <p:nvPr/>
        </p:nvSpPr>
        <p:spPr>
          <a:xfrm>
            <a:off x="1211580" y="5865876"/>
            <a:ext cx="1143000" cy="274320"/>
          </a:xfrm>
          <a:prstGeom prst="rect">
            <a:avLst/>
          </a:prstGeom>
          <a:noFill/>
          <a:ln/>
        </p:spPr>
        <p:txBody>
          <a:bodyPr wrap="square" lIns="0" tIns="0" rIns="0" bIns="0" rtlCol="0" anchor="ctr"/>
          <a:lstStyle/>
          <a:p>
            <a:pPr algn="ctr" indent="0" marL="0">
              <a:buNone/>
            </a:pPr>
            <a:r>
              <a:rPr lang="ru-RU" sz="1800" dirty="0">
                <a:solidFill>
                  <a:srgbClr val="1B2733"/>
                </a:solidFill>
                <a:latin typeface="Times New Roman" pitchFamily="34" charset="0"/>
                <a:ea typeface="Times New Roman" pitchFamily="34" charset="-122"/>
                <a:cs typeface="Times New Roman" pitchFamily="34" charset="-120"/>
              </a:rPr>
              <a:t>12</a:t>
            </a:r>
            <a:endParaRPr lang="ru-RU" sz="1800" dirty="0"/>
          </a:p>
        </p:txBody>
      </p:sp>
      <p:sp>
        <p:nvSpPr>
          <p:cNvPr id="44" name="Text 41"/>
          <p:cNvSpPr/>
          <p:nvPr/>
        </p:nvSpPr>
        <p:spPr>
          <a:xfrm>
            <a:off x="2052828" y="5696712"/>
            <a:ext cx="342900" cy="274320"/>
          </a:xfrm>
          <a:prstGeom prst="rect">
            <a:avLst/>
          </a:prstGeom>
          <a:noFill/>
          <a:ln/>
        </p:spPr>
        <p:txBody>
          <a:bodyPr wrap="square" lIns="0" tIns="0" rIns="0" bIns="0" rtlCol="0" anchor="ctr"/>
          <a:lstStyle/>
          <a:p>
            <a:pPr algn="l" indent="0" marL="0">
              <a:buNone/>
            </a:pPr>
            <a:r>
              <a:rPr lang="ru-RU" sz="1800" dirty="0">
                <a:solidFill>
                  <a:srgbClr val="1B2733"/>
                </a:solidFill>
                <a:latin typeface="Times New Roman" pitchFamily="34" charset="0"/>
                <a:ea typeface="Times New Roman" pitchFamily="34" charset="-122"/>
                <a:cs typeface="Times New Roman" pitchFamily="34" charset="-120"/>
              </a:rPr>
              <a:t>,</a:t>
            </a:r>
            <a:endParaRPr lang="ru-RU" sz="1800" dirty="0"/>
          </a:p>
        </p:txBody>
      </p:sp>
      <p:sp>
        <p:nvSpPr>
          <p:cNvPr id="45" name="Shape 42"/>
          <p:cNvSpPr/>
          <p:nvPr/>
        </p:nvSpPr>
        <p:spPr>
          <a:xfrm>
            <a:off x="2201418" y="5852160"/>
            <a:ext cx="356616" cy="91"/>
          </a:xfrm>
          <a:prstGeom prst="line">
            <a:avLst/>
          </a:prstGeom>
          <a:noFill/>
          <a:ln w="15875">
            <a:solidFill>
              <a:srgbClr val="1B2733"/>
            </a:solidFill>
            <a:prstDash val="solid"/>
          </a:ln>
        </p:spPr>
      </p:sp>
      <p:sp>
        <p:nvSpPr>
          <p:cNvPr id="46" name="Text 43"/>
          <p:cNvSpPr/>
          <p:nvPr/>
        </p:nvSpPr>
        <p:spPr>
          <a:xfrm>
            <a:off x="1808226" y="5577840"/>
            <a:ext cx="1143000" cy="274320"/>
          </a:xfrm>
          <a:prstGeom prst="rect">
            <a:avLst/>
          </a:prstGeom>
          <a:noFill/>
          <a:ln/>
        </p:spPr>
        <p:txBody>
          <a:bodyPr wrap="square" lIns="0" tIns="0" rIns="0" bIns="0" rtlCol="0" anchor="ctr"/>
          <a:lstStyle/>
          <a:p>
            <a:pPr algn="ctr" indent="0" marL="0">
              <a:buNone/>
            </a:pPr>
            <a:r>
              <a:rPr lang="ru-RU" sz="1800" dirty="0">
                <a:solidFill>
                  <a:srgbClr val="1B2733"/>
                </a:solidFill>
                <a:latin typeface="Times New Roman" pitchFamily="34" charset="0"/>
                <a:ea typeface="Times New Roman" pitchFamily="34" charset="-122"/>
                <a:cs typeface="Times New Roman" pitchFamily="34" charset="-120"/>
              </a:rPr>
              <a:t>41</a:t>
            </a:r>
            <a:endParaRPr lang="ru-RU" sz="1800" dirty="0"/>
          </a:p>
        </p:txBody>
      </p:sp>
      <p:sp>
        <p:nvSpPr>
          <p:cNvPr id="47" name="Text 44"/>
          <p:cNvSpPr/>
          <p:nvPr/>
        </p:nvSpPr>
        <p:spPr>
          <a:xfrm>
            <a:off x="1808226" y="5865876"/>
            <a:ext cx="1143000" cy="274320"/>
          </a:xfrm>
          <a:prstGeom prst="rect">
            <a:avLst/>
          </a:prstGeom>
          <a:noFill/>
          <a:ln/>
        </p:spPr>
        <p:txBody>
          <a:bodyPr wrap="square" lIns="0" tIns="0" rIns="0" bIns="0" rtlCol="0" anchor="ctr"/>
          <a:lstStyle/>
          <a:p>
            <a:pPr algn="ctr" indent="0" marL="0">
              <a:buNone/>
            </a:pPr>
            <a:r>
              <a:rPr lang="ru-RU" sz="1800" dirty="0">
                <a:solidFill>
                  <a:srgbClr val="1B2733"/>
                </a:solidFill>
                <a:latin typeface="Times New Roman" pitchFamily="34" charset="0"/>
                <a:ea typeface="Times New Roman" pitchFamily="34" charset="-122"/>
                <a:cs typeface="Times New Roman" pitchFamily="34" charset="-120"/>
              </a:rPr>
              <a:t>29</a:t>
            </a:r>
            <a:endParaRPr lang="ru-RU" sz="1800" dirty="0"/>
          </a:p>
        </p:txBody>
      </p:sp>
      <p:sp>
        <p:nvSpPr>
          <p:cNvPr id="48" name="Text 45"/>
          <p:cNvSpPr/>
          <p:nvPr/>
        </p:nvSpPr>
        <p:spPr>
          <a:xfrm>
            <a:off x="2649474" y="5696712"/>
            <a:ext cx="342900" cy="274320"/>
          </a:xfrm>
          <a:prstGeom prst="rect">
            <a:avLst/>
          </a:prstGeom>
          <a:noFill/>
          <a:ln/>
        </p:spPr>
        <p:txBody>
          <a:bodyPr wrap="square" lIns="0" tIns="0" rIns="0" bIns="0" rtlCol="0" anchor="ctr"/>
          <a:lstStyle/>
          <a:p>
            <a:pPr algn="l" indent="0" marL="0">
              <a:buNone/>
            </a:pPr>
            <a:r>
              <a:rPr lang="ru-RU" sz="1800" dirty="0">
                <a:solidFill>
                  <a:srgbClr val="1B2733"/>
                </a:solidFill>
                <a:latin typeface="Times New Roman" pitchFamily="34" charset="0"/>
                <a:ea typeface="Times New Roman" pitchFamily="34" charset="-122"/>
                <a:cs typeface="Times New Roman" pitchFamily="34" charset="-120"/>
              </a:rPr>
              <a:t>,</a:t>
            </a:r>
            <a:endParaRPr lang="ru-RU" sz="1800" dirty="0"/>
          </a:p>
        </p:txBody>
      </p:sp>
      <p:sp>
        <p:nvSpPr>
          <p:cNvPr id="49" name="Shape 46"/>
          <p:cNvSpPr/>
          <p:nvPr/>
        </p:nvSpPr>
        <p:spPr>
          <a:xfrm>
            <a:off x="2798064" y="5852160"/>
            <a:ext cx="368046" cy="91"/>
          </a:xfrm>
          <a:prstGeom prst="line">
            <a:avLst/>
          </a:prstGeom>
          <a:noFill/>
          <a:ln w="15875">
            <a:solidFill>
              <a:srgbClr val="1B2733"/>
            </a:solidFill>
            <a:prstDash val="solid"/>
          </a:ln>
        </p:spPr>
      </p:sp>
      <p:sp>
        <p:nvSpPr>
          <p:cNvPr id="50" name="Text 47"/>
          <p:cNvSpPr/>
          <p:nvPr/>
        </p:nvSpPr>
        <p:spPr>
          <a:xfrm>
            <a:off x="2404872" y="5577840"/>
            <a:ext cx="1154430" cy="274320"/>
          </a:xfrm>
          <a:prstGeom prst="rect">
            <a:avLst/>
          </a:prstGeom>
          <a:noFill/>
          <a:ln/>
        </p:spPr>
        <p:txBody>
          <a:bodyPr wrap="square" lIns="0" tIns="0" rIns="0" bIns="0" rtlCol="0" anchor="ctr"/>
          <a:lstStyle/>
          <a:p>
            <a:pPr algn="ctr" indent="0" marL="0">
              <a:buNone/>
            </a:pPr>
            <a:r>
              <a:rPr lang="ru-RU" sz="1800" b="1" dirty="0">
                <a:solidFill>
                  <a:srgbClr val="D9711C"/>
                </a:solidFill>
                <a:latin typeface="Times New Roman" pitchFamily="34" charset="0"/>
                <a:ea typeface="Times New Roman" pitchFamily="34" charset="-122"/>
                <a:cs typeface="Times New Roman" pitchFamily="34" charset="-120"/>
              </a:rPr>
              <a:t>99</a:t>
            </a:r>
            <a:endParaRPr lang="ru-RU" sz="1800" dirty="0"/>
          </a:p>
        </p:txBody>
      </p:sp>
      <p:sp>
        <p:nvSpPr>
          <p:cNvPr id="51" name="Text 48"/>
          <p:cNvSpPr/>
          <p:nvPr/>
        </p:nvSpPr>
        <p:spPr>
          <a:xfrm>
            <a:off x="2404872" y="5865876"/>
            <a:ext cx="1154430" cy="274320"/>
          </a:xfrm>
          <a:prstGeom prst="rect">
            <a:avLst/>
          </a:prstGeom>
          <a:noFill/>
          <a:ln/>
        </p:spPr>
        <p:txBody>
          <a:bodyPr wrap="square" lIns="0" tIns="0" rIns="0" bIns="0" rtlCol="0" anchor="ctr"/>
          <a:lstStyle/>
          <a:p>
            <a:pPr algn="ctr" indent="0" marL="0">
              <a:buNone/>
            </a:pPr>
            <a:r>
              <a:rPr lang="ru-RU" sz="1800" b="1" dirty="0">
                <a:solidFill>
                  <a:srgbClr val="D9711C"/>
                </a:solidFill>
                <a:latin typeface="Times New Roman" pitchFamily="34" charset="0"/>
                <a:ea typeface="Times New Roman" pitchFamily="34" charset="-122"/>
                <a:cs typeface="Times New Roman" pitchFamily="34" charset="-120"/>
              </a:rPr>
              <a:t>70</a:t>
            </a:r>
            <a:endParaRPr lang="ru-RU" sz="1800" dirty="0"/>
          </a:p>
        </p:txBody>
      </p:sp>
      <p:sp>
        <p:nvSpPr>
          <p:cNvPr id="52" name="Text 49"/>
          <p:cNvSpPr/>
          <p:nvPr/>
        </p:nvSpPr>
        <p:spPr>
          <a:xfrm>
            <a:off x="3337560" y="5532120"/>
            <a:ext cx="2011680" cy="640080"/>
          </a:xfrm>
          <a:prstGeom prst="rect">
            <a:avLst/>
          </a:prstGeom>
          <a:noFill/>
          <a:ln/>
        </p:spPr>
        <p:txBody>
          <a:bodyPr wrap="square" lIns="0" tIns="0" rIns="0" bIns="0" rtlCol="0" anchor="ctr"/>
          <a:lstStyle/>
          <a:p>
            <a:pPr algn="ctr" indent="0" marL="0">
              <a:buNone/>
            </a:pPr>
            <a:r>
              <a:rPr lang="ru-RU" sz="1600" b="1" dirty="0">
                <a:solidFill>
                  <a:srgbClr val="D9711C"/>
                </a:solidFill>
                <a:latin typeface="Times New Roman" pitchFamily="34" charset="0"/>
                <a:ea typeface="Times New Roman" pitchFamily="34" charset="-122"/>
                <a:cs typeface="Times New Roman" pitchFamily="34" charset="-120"/>
              </a:rPr>
              <a:t>99</a:t>
            </a:r>
            <a:r>
              <a:rPr lang="ru-RU" sz="1600" b="1" baseline="30000" dirty="0">
                <a:solidFill>
                  <a:srgbClr val="D9711C"/>
                </a:solidFill>
                <a:latin typeface="Times New Roman" pitchFamily="34" charset="0"/>
                <a:ea typeface="Times New Roman" pitchFamily="34" charset="-122"/>
                <a:cs typeface="Times New Roman" pitchFamily="34" charset="-120"/>
              </a:rPr>
              <a:t>2</a:t>
            </a:r>
            <a:r>
              <a:rPr lang="ru-RU" sz="1600" b="1" dirty="0">
                <a:solidFill>
                  <a:srgbClr val="D9711C"/>
                </a:solidFill>
                <a:latin typeface="Times New Roman" pitchFamily="34" charset="0"/>
                <a:ea typeface="Times New Roman" pitchFamily="34" charset="-122"/>
                <a:cs typeface="Times New Roman" pitchFamily="34" charset="-120"/>
              </a:rPr>
              <a:t> = 9801</a:t>
            </a:r>
            <a:r>
              <a:rPr lang="ru-RU" sz="1500" b="1" dirty="0">
                <a:solidFill>
                  <a:srgbClr val="D9711C"/>
                </a:solidFill>
                <a:latin typeface="Arial" pitchFamily="34" charset="0"/>
                <a:ea typeface="Arial" pitchFamily="34" charset="-122"/>
                <a:cs typeface="Arial" pitchFamily="34" charset="-120"/>
              </a:rPr>
              <a:t>,</a:t>
            </a:r>
            <a:endParaRPr lang="ru-RU" sz="1600" dirty="0"/>
          </a:p>
          <a:p>
            <a:pPr algn="ctr" indent="0" marL="0">
              <a:buNone/>
            </a:pPr>
            <a:r>
              <a:rPr lang="ru-RU" sz="1600" b="1" dirty="0">
                <a:solidFill>
                  <a:srgbClr val="D9711C"/>
                </a:solidFill>
                <a:latin typeface="Times New Roman" pitchFamily="34" charset="0"/>
                <a:ea typeface="Times New Roman" pitchFamily="34" charset="-122"/>
                <a:cs typeface="Times New Roman" pitchFamily="34" charset="-120"/>
              </a:rPr>
              <a:t>2 · 70</a:t>
            </a:r>
            <a:r>
              <a:rPr lang="ru-RU" sz="1600" b="1" baseline="30000" dirty="0">
                <a:solidFill>
                  <a:srgbClr val="D9711C"/>
                </a:solidFill>
                <a:latin typeface="Times New Roman" pitchFamily="34" charset="0"/>
                <a:ea typeface="Times New Roman" pitchFamily="34" charset="-122"/>
                <a:cs typeface="Times New Roman" pitchFamily="34" charset="-120"/>
              </a:rPr>
              <a:t>2</a:t>
            </a:r>
            <a:r>
              <a:rPr lang="ru-RU" sz="1600" b="1" dirty="0">
                <a:solidFill>
                  <a:srgbClr val="D9711C"/>
                </a:solidFill>
                <a:latin typeface="Times New Roman" pitchFamily="34" charset="0"/>
                <a:ea typeface="Times New Roman" pitchFamily="34" charset="-122"/>
                <a:cs typeface="Times New Roman" pitchFamily="34" charset="-120"/>
              </a:rPr>
              <a:t> = 9800</a:t>
            </a:r>
            <a:endParaRPr lang="ru-RU" sz="1600" dirty="0"/>
          </a:p>
        </p:txBody>
      </p:sp>
      <p:sp>
        <p:nvSpPr>
          <p:cNvPr id="53" name="Shape 50"/>
          <p:cNvSpPr/>
          <p:nvPr/>
        </p:nvSpPr>
        <p:spPr>
          <a:xfrm>
            <a:off x="6400800" y="1481328"/>
            <a:ext cx="5239512" cy="1097280"/>
          </a:xfrm>
          <a:prstGeom prst="roundRect">
            <a:avLst>
              <a:gd name="adj" fmla="val 10000"/>
            </a:avLst>
          </a:prstGeom>
          <a:solidFill>
            <a:srgbClr val="EEF3F8"/>
          </a:solidFill>
          <a:ln w="12700">
            <a:solidFill>
              <a:srgbClr val="C3CFDB"/>
            </a:solidFill>
            <a:prstDash val="solid"/>
          </a:ln>
        </p:spPr>
      </p:sp>
      <p:sp>
        <p:nvSpPr>
          <p:cNvPr id="54" name="Text 51"/>
          <p:cNvSpPr/>
          <p:nvPr/>
        </p:nvSpPr>
        <p:spPr>
          <a:xfrm>
            <a:off x="6537960" y="1554480"/>
            <a:ext cx="4965192" cy="950976"/>
          </a:xfrm>
          <a:prstGeom prst="rect">
            <a:avLst/>
          </a:prstGeom>
          <a:noFill/>
          <a:ln/>
        </p:spPr>
        <p:txBody>
          <a:bodyPr wrap="square" lIns="25400" tIns="25400" rIns="25400" bIns="25400" rtlCol="0" anchor="ctr"/>
          <a:lstStyle/>
          <a:p>
            <a:pPr algn="l" indent="0" marL="0">
              <a:spcAft>
                <a:spcPts val="400"/>
              </a:spcAft>
              <a:buNone/>
            </a:pPr>
            <a:r>
              <a:rPr lang="ru-RU" sz="1400" b="1" dirty="0">
                <a:solidFill>
                  <a:srgbClr val="1B2733"/>
                </a:solidFill>
                <a:latin typeface="Arial" pitchFamily="34" charset="0"/>
                <a:ea typeface="Arial" pitchFamily="34" charset="-122"/>
                <a:cs typeface="Arial" pitchFamily="34" charset="-120"/>
              </a:rPr>
              <a:t>Лагранж, 1770:</a:t>
            </a:r>
            <a:r>
              <a:rPr lang="ru-RU" sz="1400" dirty="0">
                <a:solidFill>
                  <a:srgbClr val="1B2733"/>
                </a:solidFill>
                <a:latin typeface="Arial" pitchFamily="34" charset="0"/>
                <a:ea typeface="Arial" pitchFamily="34" charset="-122"/>
                <a:cs typeface="Arial" pitchFamily="34" charset="-120"/>
              </a:rPr>
              <a:t> цепная дробь любого иррационального корня квадратного уравнения с целыми коэффициентами с некоторого места </a:t>
            </a:r>
            <a:r>
              <a:rPr lang="ru-RU" sz="1400" b="1" dirty="0">
                <a:solidFill>
                  <a:srgbClr val="1B2733"/>
                </a:solidFill>
                <a:latin typeface="Arial" pitchFamily="34" charset="0"/>
                <a:ea typeface="Arial" pitchFamily="34" charset="-122"/>
                <a:cs typeface="Arial" pitchFamily="34" charset="-120"/>
              </a:rPr>
              <a:t>периодична</a:t>
            </a:r>
            <a:r>
              <a:rPr lang="ru-RU" sz="1400" dirty="0">
                <a:solidFill>
                  <a:srgbClr val="1B2733"/>
                </a:solidFill>
                <a:latin typeface="Arial" pitchFamily="34" charset="0"/>
                <a:ea typeface="Arial" pitchFamily="34" charset="-122"/>
                <a:cs typeface="Arial" pitchFamily="34" charset="-120"/>
              </a:rPr>
              <a:t> (известный факт)</a:t>
            </a:r>
            <a:endParaRPr lang="ru-RU" sz="1400" dirty="0"/>
          </a:p>
        </p:txBody>
      </p:sp>
      <p:sp>
        <p:nvSpPr>
          <p:cNvPr id="55" name="Text 52"/>
          <p:cNvSpPr/>
          <p:nvPr/>
        </p:nvSpPr>
        <p:spPr>
          <a:xfrm>
            <a:off x="6400800" y="2660904"/>
            <a:ext cx="5239512" cy="310896"/>
          </a:xfrm>
          <a:prstGeom prst="rect">
            <a:avLst/>
          </a:prstGeom>
          <a:noFill/>
          <a:ln/>
        </p:spPr>
        <p:txBody>
          <a:bodyPr wrap="square" lIns="0" tIns="0" rIns="0" bIns="0" rtlCol="0" anchor="ctr"/>
          <a:lstStyle/>
          <a:p>
            <a:pPr algn="l" indent="0" marL="0">
              <a:buNone/>
            </a:pPr>
            <a:r>
              <a:rPr lang="ru-RU" sz="1500" dirty="0">
                <a:solidFill>
                  <a:srgbClr val="1B2733"/>
                </a:solidFill>
                <a:latin typeface="Arial" pitchFamily="34" charset="0"/>
                <a:ea typeface="Arial" pitchFamily="34" charset="-122"/>
                <a:cs typeface="Arial" pitchFamily="34" charset="-120"/>
              </a:rPr>
              <a:t>Число </a:t>
            </a:r>
            <a:r>
              <a:rPr lang="ru-RU" sz="1600" dirty="0">
                <a:solidFill>
                  <a:srgbClr val="1B2733"/>
                </a:solidFill>
                <a:latin typeface="Times New Roman" pitchFamily="34" charset="0"/>
                <a:ea typeface="Times New Roman" pitchFamily="34" charset="-122"/>
                <a:cs typeface="Times New Roman" pitchFamily="34" charset="-120"/>
              </a:rPr>
              <a:t>π</a:t>
            </a:r>
            <a:r>
              <a:rPr lang="ru-RU" sz="1500" dirty="0">
                <a:solidFill>
                  <a:srgbClr val="1B2733"/>
                </a:solidFill>
                <a:latin typeface="Arial" pitchFamily="34" charset="0"/>
                <a:ea typeface="Arial" pitchFamily="34" charset="-122"/>
                <a:cs typeface="Arial" pitchFamily="34" charset="-120"/>
              </a:rPr>
              <a:t>: первые неполные частные (известный факт)</a:t>
            </a:r>
            <a:endParaRPr lang="ru-RU" sz="1500" dirty="0"/>
          </a:p>
        </p:txBody>
      </p:sp>
      <p:sp>
        <p:nvSpPr>
          <p:cNvPr id="56" name="Shape 53"/>
          <p:cNvSpPr/>
          <p:nvPr/>
        </p:nvSpPr>
        <p:spPr>
          <a:xfrm>
            <a:off x="6400800" y="3072384"/>
            <a:ext cx="777240" cy="438912"/>
          </a:xfrm>
          <a:prstGeom prst="roundRect">
            <a:avLst>
              <a:gd name="adj" fmla="val 41667"/>
            </a:avLst>
          </a:prstGeom>
          <a:solidFill>
            <a:srgbClr val="FFFFFF"/>
          </a:solidFill>
          <a:ln w="15875">
            <a:solidFill>
              <a:srgbClr val="D9711C"/>
            </a:solidFill>
            <a:prstDash val="solid"/>
          </a:ln>
        </p:spPr>
      </p:sp>
      <p:sp>
        <p:nvSpPr>
          <p:cNvPr id="57" name="Text 54"/>
          <p:cNvSpPr/>
          <p:nvPr/>
        </p:nvSpPr>
        <p:spPr>
          <a:xfrm>
            <a:off x="6473952" y="3108960"/>
            <a:ext cx="630936" cy="365760"/>
          </a:xfrm>
          <a:prstGeom prst="rect">
            <a:avLst/>
          </a:prstGeom>
          <a:noFill/>
          <a:ln/>
        </p:spPr>
        <p:txBody>
          <a:bodyPr wrap="square" lIns="0" tIns="0" rIns="0" bIns="0" rtlCol="0" anchor="ctr"/>
          <a:lstStyle/>
          <a:p>
            <a:pPr algn="ctr" indent="0" marL="0">
              <a:buNone/>
            </a:pPr>
            <a:r>
              <a:rPr lang="ru-RU" sz="1700" b="1" dirty="0">
                <a:solidFill>
                  <a:srgbClr val="D9711C"/>
                </a:solidFill>
                <a:latin typeface="Arial" pitchFamily="34" charset="0"/>
                <a:ea typeface="Arial" pitchFamily="34" charset="-122"/>
                <a:cs typeface="Arial" pitchFamily="34" charset="-120"/>
              </a:rPr>
              <a:t>3</a:t>
            </a:r>
            <a:endParaRPr lang="ru-RU" sz="1700" dirty="0"/>
          </a:p>
        </p:txBody>
      </p:sp>
      <p:sp>
        <p:nvSpPr>
          <p:cNvPr id="58" name="Shape 55"/>
          <p:cNvSpPr/>
          <p:nvPr/>
        </p:nvSpPr>
        <p:spPr>
          <a:xfrm>
            <a:off x="7287768" y="3072384"/>
            <a:ext cx="777240" cy="438912"/>
          </a:xfrm>
          <a:prstGeom prst="roundRect">
            <a:avLst>
              <a:gd name="adj" fmla="val 41667"/>
            </a:avLst>
          </a:prstGeom>
          <a:solidFill>
            <a:srgbClr val="FFFFFF"/>
          </a:solidFill>
          <a:ln w="15875">
            <a:solidFill>
              <a:srgbClr val="D9711C"/>
            </a:solidFill>
            <a:prstDash val="solid"/>
          </a:ln>
        </p:spPr>
      </p:sp>
      <p:sp>
        <p:nvSpPr>
          <p:cNvPr id="59" name="Text 56"/>
          <p:cNvSpPr/>
          <p:nvPr/>
        </p:nvSpPr>
        <p:spPr>
          <a:xfrm>
            <a:off x="7360920" y="3108960"/>
            <a:ext cx="630936" cy="365760"/>
          </a:xfrm>
          <a:prstGeom prst="rect">
            <a:avLst/>
          </a:prstGeom>
          <a:noFill/>
          <a:ln/>
        </p:spPr>
        <p:txBody>
          <a:bodyPr wrap="square" lIns="0" tIns="0" rIns="0" bIns="0" rtlCol="0" anchor="ctr"/>
          <a:lstStyle/>
          <a:p>
            <a:pPr algn="ctr" indent="0" marL="0">
              <a:buNone/>
            </a:pPr>
            <a:r>
              <a:rPr lang="ru-RU" sz="1700" b="1" dirty="0">
                <a:solidFill>
                  <a:srgbClr val="D9711C"/>
                </a:solidFill>
                <a:latin typeface="Arial" pitchFamily="34" charset="0"/>
                <a:ea typeface="Arial" pitchFamily="34" charset="-122"/>
                <a:cs typeface="Arial" pitchFamily="34" charset="-120"/>
              </a:rPr>
              <a:t>7</a:t>
            </a:r>
            <a:endParaRPr lang="ru-RU" sz="1700" dirty="0"/>
          </a:p>
        </p:txBody>
      </p:sp>
      <p:sp>
        <p:nvSpPr>
          <p:cNvPr id="60" name="Shape 57"/>
          <p:cNvSpPr/>
          <p:nvPr/>
        </p:nvSpPr>
        <p:spPr>
          <a:xfrm>
            <a:off x="8174736" y="3072384"/>
            <a:ext cx="777240" cy="438912"/>
          </a:xfrm>
          <a:prstGeom prst="roundRect">
            <a:avLst>
              <a:gd name="adj" fmla="val 41667"/>
            </a:avLst>
          </a:prstGeom>
          <a:solidFill>
            <a:srgbClr val="FFFFFF"/>
          </a:solidFill>
          <a:ln w="15875">
            <a:solidFill>
              <a:srgbClr val="D9711C"/>
            </a:solidFill>
            <a:prstDash val="solid"/>
          </a:ln>
        </p:spPr>
      </p:sp>
      <p:sp>
        <p:nvSpPr>
          <p:cNvPr id="61" name="Text 58"/>
          <p:cNvSpPr/>
          <p:nvPr/>
        </p:nvSpPr>
        <p:spPr>
          <a:xfrm>
            <a:off x="8247888" y="3108960"/>
            <a:ext cx="630936" cy="365760"/>
          </a:xfrm>
          <a:prstGeom prst="rect">
            <a:avLst/>
          </a:prstGeom>
          <a:noFill/>
          <a:ln/>
        </p:spPr>
        <p:txBody>
          <a:bodyPr wrap="square" lIns="0" tIns="0" rIns="0" bIns="0" rtlCol="0" anchor="ctr"/>
          <a:lstStyle/>
          <a:p>
            <a:pPr algn="ctr" indent="0" marL="0">
              <a:buNone/>
            </a:pPr>
            <a:r>
              <a:rPr lang="ru-RU" sz="1700" b="1" dirty="0">
                <a:solidFill>
                  <a:srgbClr val="D9711C"/>
                </a:solidFill>
                <a:latin typeface="Arial" pitchFamily="34" charset="0"/>
                <a:ea typeface="Arial" pitchFamily="34" charset="-122"/>
                <a:cs typeface="Arial" pitchFamily="34" charset="-120"/>
              </a:rPr>
              <a:t>15</a:t>
            </a:r>
            <a:endParaRPr lang="ru-RU" sz="1700" dirty="0"/>
          </a:p>
        </p:txBody>
      </p:sp>
      <p:sp>
        <p:nvSpPr>
          <p:cNvPr id="62" name="Shape 59"/>
          <p:cNvSpPr/>
          <p:nvPr/>
        </p:nvSpPr>
        <p:spPr>
          <a:xfrm>
            <a:off x="9061704" y="3072384"/>
            <a:ext cx="777240" cy="438912"/>
          </a:xfrm>
          <a:prstGeom prst="roundRect">
            <a:avLst>
              <a:gd name="adj" fmla="val 41667"/>
            </a:avLst>
          </a:prstGeom>
          <a:solidFill>
            <a:srgbClr val="FFFFFF"/>
          </a:solidFill>
          <a:ln w="15875">
            <a:solidFill>
              <a:srgbClr val="D9711C"/>
            </a:solidFill>
            <a:prstDash val="solid"/>
          </a:ln>
        </p:spPr>
      </p:sp>
      <p:sp>
        <p:nvSpPr>
          <p:cNvPr id="63" name="Text 60"/>
          <p:cNvSpPr/>
          <p:nvPr/>
        </p:nvSpPr>
        <p:spPr>
          <a:xfrm>
            <a:off x="9134856" y="3108960"/>
            <a:ext cx="630936" cy="365760"/>
          </a:xfrm>
          <a:prstGeom prst="rect">
            <a:avLst/>
          </a:prstGeom>
          <a:noFill/>
          <a:ln/>
        </p:spPr>
        <p:txBody>
          <a:bodyPr wrap="square" lIns="0" tIns="0" rIns="0" bIns="0" rtlCol="0" anchor="ctr"/>
          <a:lstStyle/>
          <a:p>
            <a:pPr algn="ctr" indent="0" marL="0">
              <a:buNone/>
            </a:pPr>
            <a:r>
              <a:rPr lang="ru-RU" sz="1700" b="1" dirty="0">
                <a:solidFill>
                  <a:srgbClr val="D9711C"/>
                </a:solidFill>
                <a:latin typeface="Arial" pitchFamily="34" charset="0"/>
                <a:ea typeface="Arial" pitchFamily="34" charset="-122"/>
                <a:cs typeface="Arial" pitchFamily="34" charset="-120"/>
              </a:rPr>
              <a:t>1</a:t>
            </a:r>
            <a:endParaRPr lang="ru-RU" sz="1700" dirty="0"/>
          </a:p>
        </p:txBody>
      </p:sp>
      <p:sp>
        <p:nvSpPr>
          <p:cNvPr id="64" name="Shape 61"/>
          <p:cNvSpPr/>
          <p:nvPr/>
        </p:nvSpPr>
        <p:spPr>
          <a:xfrm>
            <a:off x="9948672" y="3072384"/>
            <a:ext cx="777240" cy="438912"/>
          </a:xfrm>
          <a:prstGeom prst="roundRect">
            <a:avLst>
              <a:gd name="adj" fmla="val 41667"/>
            </a:avLst>
          </a:prstGeom>
          <a:solidFill>
            <a:srgbClr val="FFFFFF"/>
          </a:solidFill>
          <a:ln w="15875">
            <a:solidFill>
              <a:srgbClr val="D9711C"/>
            </a:solidFill>
            <a:prstDash val="solid"/>
          </a:ln>
        </p:spPr>
      </p:sp>
      <p:sp>
        <p:nvSpPr>
          <p:cNvPr id="65" name="Text 62"/>
          <p:cNvSpPr/>
          <p:nvPr/>
        </p:nvSpPr>
        <p:spPr>
          <a:xfrm>
            <a:off x="10021824" y="3108960"/>
            <a:ext cx="630936" cy="365760"/>
          </a:xfrm>
          <a:prstGeom prst="rect">
            <a:avLst/>
          </a:prstGeom>
          <a:noFill/>
          <a:ln/>
        </p:spPr>
        <p:txBody>
          <a:bodyPr wrap="square" lIns="0" tIns="0" rIns="0" bIns="0" rtlCol="0" anchor="ctr"/>
          <a:lstStyle/>
          <a:p>
            <a:pPr algn="ctr" indent="0" marL="0">
              <a:buNone/>
            </a:pPr>
            <a:r>
              <a:rPr lang="ru-RU" sz="1700" b="1" dirty="0">
                <a:solidFill>
                  <a:srgbClr val="D9711C"/>
                </a:solidFill>
                <a:latin typeface="Arial" pitchFamily="34" charset="0"/>
                <a:ea typeface="Arial" pitchFamily="34" charset="-122"/>
                <a:cs typeface="Arial" pitchFamily="34" charset="-120"/>
              </a:rPr>
              <a:t>292</a:t>
            </a:r>
            <a:endParaRPr lang="ru-RU" sz="1700" dirty="0"/>
          </a:p>
        </p:txBody>
      </p:sp>
      <p:sp>
        <p:nvSpPr>
          <p:cNvPr id="66" name="Shape 63"/>
          <p:cNvSpPr/>
          <p:nvPr/>
        </p:nvSpPr>
        <p:spPr>
          <a:xfrm>
            <a:off x="10835640" y="3072384"/>
            <a:ext cx="777240" cy="438912"/>
          </a:xfrm>
          <a:prstGeom prst="roundRect">
            <a:avLst>
              <a:gd name="adj" fmla="val 41667"/>
            </a:avLst>
          </a:prstGeom>
          <a:solidFill>
            <a:srgbClr val="FFFFFF"/>
          </a:solidFill>
          <a:ln w="15875">
            <a:solidFill>
              <a:srgbClr val="D9711C"/>
            </a:solidFill>
            <a:prstDash val="solid"/>
          </a:ln>
        </p:spPr>
      </p:sp>
      <p:sp>
        <p:nvSpPr>
          <p:cNvPr id="67" name="Text 64"/>
          <p:cNvSpPr/>
          <p:nvPr/>
        </p:nvSpPr>
        <p:spPr>
          <a:xfrm>
            <a:off x="10908792" y="3108960"/>
            <a:ext cx="630936" cy="365760"/>
          </a:xfrm>
          <a:prstGeom prst="rect">
            <a:avLst/>
          </a:prstGeom>
          <a:noFill/>
          <a:ln/>
        </p:spPr>
        <p:txBody>
          <a:bodyPr wrap="square" lIns="0" tIns="0" rIns="0" bIns="0" rtlCol="0" anchor="ctr"/>
          <a:lstStyle/>
          <a:p>
            <a:pPr algn="ctr" indent="0" marL="0">
              <a:buNone/>
            </a:pPr>
            <a:r>
              <a:rPr lang="ru-RU" sz="1700" b="1" dirty="0">
                <a:solidFill>
                  <a:srgbClr val="D9711C"/>
                </a:solidFill>
                <a:latin typeface="Arial" pitchFamily="34" charset="0"/>
                <a:ea typeface="Arial" pitchFamily="34" charset="-122"/>
                <a:cs typeface="Arial" pitchFamily="34" charset="-120"/>
              </a:rPr>
              <a:t>…</a:t>
            </a:r>
            <a:endParaRPr lang="ru-RU" sz="1700" dirty="0"/>
          </a:p>
        </p:txBody>
      </p:sp>
      <p:sp>
        <p:nvSpPr>
          <p:cNvPr id="68" name="Text 65"/>
          <p:cNvSpPr/>
          <p:nvPr/>
        </p:nvSpPr>
        <p:spPr>
          <a:xfrm>
            <a:off x="6400800" y="3621024"/>
            <a:ext cx="5239512" cy="292608"/>
          </a:xfrm>
          <a:prstGeom prst="rect">
            <a:avLst/>
          </a:prstGeom>
          <a:noFill/>
          <a:ln/>
        </p:spPr>
        <p:txBody>
          <a:bodyPr wrap="square" lIns="0" tIns="0" rIns="0" bIns="0" rtlCol="0" anchor="ctr"/>
          <a:lstStyle/>
          <a:p>
            <a:pPr algn="l" indent="0" marL="0">
              <a:buNone/>
            </a:pPr>
            <a:r>
              <a:rPr lang="ru-RU" sz="1400" dirty="0">
                <a:solidFill>
                  <a:srgbClr val="6A7682"/>
                </a:solidFill>
                <a:latin typeface="Arial" pitchFamily="34" charset="0"/>
                <a:ea typeface="Arial" pitchFamily="34" charset="-122"/>
                <a:cs typeface="Arial" pitchFamily="34" charset="-120"/>
              </a:rPr>
              <a:t>подходящие дроби </a:t>
            </a:r>
            <a:r>
              <a:rPr lang="ru-RU" sz="1500" dirty="0">
                <a:solidFill>
                  <a:srgbClr val="6A7682"/>
                </a:solidFill>
                <a:latin typeface="Times New Roman" pitchFamily="34" charset="0"/>
                <a:ea typeface="Times New Roman" pitchFamily="34" charset="-122"/>
                <a:cs typeface="Times New Roman" pitchFamily="34" charset="-120"/>
              </a:rPr>
              <a:t>π</a:t>
            </a:r>
            <a:r>
              <a:rPr lang="ru-RU" sz="1400" dirty="0">
                <a:solidFill>
                  <a:srgbClr val="6A7682"/>
                </a:solidFill>
                <a:latin typeface="Arial" pitchFamily="34" charset="0"/>
                <a:ea typeface="Arial" pitchFamily="34" charset="-122"/>
                <a:cs typeface="Arial" pitchFamily="34" charset="-120"/>
              </a:rPr>
              <a:t> — знаменитые приближения:</a:t>
            </a:r>
            <a:endParaRPr lang="ru-RU" sz="1400" dirty="0"/>
          </a:p>
        </p:txBody>
      </p:sp>
      <p:sp>
        <p:nvSpPr>
          <p:cNvPr id="69" name="Shape 66"/>
          <p:cNvSpPr/>
          <p:nvPr/>
        </p:nvSpPr>
        <p:spPr>
          <a:xfrm>
            <a:off x="6400800" y="4005072"/>
            <a:ext cx="5239512" cy="1005840"/>
          </a:xfrm>
          <a:prstGeom prst="roundRect">
            <a:avLst>
              <a:gd name="adj" fmla="val 10909"/>
            </a:avLst>
          </a:prstGeom>
          <a:solidFill>
            <a:srgbClr val="EEF3F8"/>
          </a:solidFill>
          <a:ln w="12700">
            <a:solidFill>
              <a:srgbClr val="1F4E79"/>
            </a:solidFill>
            <a:prstDash val="solid"/>
          </a:ln>
        </p:spPr>
      </p:sp>
      <p:sp>
        <p:nvSpPr>
          <p:cNvPr id="70" name="Shape 67"/>
          <p:cNvSpPr/>
          <p:nvPr/>
        </p:nvSpPr>
        <p:spPr>
          <a:xfrm>
            <a:off x="6757670" y="4507992"/>
            <a:ext cx="420116" cy="91"/>
          </a:xfrm>
          <a:prstGeom prst="line">
            <a:avLst/>
          </a:prstGeom>
          <a:noFill/>
          <a:ln w="22701">
            <a:solidFill>
              <a:srgbClr val="1B2733"/>
            </a:solidFill>
            <a:prstDash val="solid"/>
          </a:ln>
        </p:spPr>
      </p:sp>
      <p:sp>
        <p:nvSpPr>
          <p:cNvPr id="71" name="Text 68"/>
          <p:cNvSpPr/>
          <p:nvPr/>
        </p:nvSpPr>
        <p:spPr>
          <a:xfrm>
            <a:off x="6364478" y="4157472"/>
            <a:ext cx="1206500" cy="350520"/>
          </a:xfrm>
          <a:prstGeom prst="rect">
            <a:avLst/>
          </a:prstGeom>
          <a:noFill/>
          <a:ln/>
        </p:spPr>
        <p:txBody>
          <a:bodyPr wrap="square" lIns="0" tIns="0" rIns="0" bIns="0" rtlCol="0" anchor="ctr"/>
          <a:lstStyle/>
          <a:p>
            <a:pPr algn="ctr" indent="0" marL="0">
              <a:buNone/>
            </a:pPr>
            <a:r>
              <a:rPr lang="ru-RU" sz="2300" b="1" dirty="0">
                <a:solidFill>
                  <a:srgbClr val="1B2733"/>
                </a:solidFill>
                <a:latin typeface="Times New Roman" pitchFamily="34" charset="0"/>
                <a:ea typeface="Times New Roman" pitchFamily="34" charset="-122"/>
                <a:cs typeface="Times New Roman" pitchFamily="34" charset="-120"/>
              </a:rPr>
              <a:t>22</a:t>
            </a:r>
            <a:endParaRPr lang="ru-RU" sz="2300" dirty="0"/>
          </a:p>
        </p:txBody>
      </p:sp>
      <p:sp>
        <p:nvSpPr>
          <p:cNvPr id="72" name="Text 69"/>
          <p:cNvSpPr/>
          <p:nvPr/>
        </p:nvSpPr>
        <p:spPr>
          <a:xfrm>
            <a:off x="6437503" y="4525518"/>
            <a:ext cx="1060450" cy="350520"/>
          </a:xfrm>
          <a:prstGeom prst="rect">
            <a:avLst/>
          </a:prstGeom>
          <a:noFill/>
          <a:ln/>
        </p:spPr>
        <p:txBody>
          <a:bodyPr wrap="square" lIns="0" tIns="0" rIns="0" bIns="0" rtlCol="0" anchor="ctr"/>
          <a:lstStyle/>
          <a:p>
            <a:pPr algn="ctr" indent="0" marL="0">
              <a:buNone/>
            </a:pPr>
            <a:r>
              <a:rPr lang="ru-RU" sz="2300" b="1" dirty="0">
                <a:solidFill>
                  <a:srgbClr val="1B2733"/>
                </a:solidFill>
                <a:latin typeface="Times New Roman" pitchFamily="34" charset="0"/>
                <a:ea typeface="Times New Roman" pitchFamily="34" charset="-122"/>
                <a:cs typeface="Times New Roman" pitchFamily="34" charset="-120"/>
              </a:rPr>
              <a:t>7</a:t>
            </a:r>
            <a:endParaRPr lang="ru-RU" sz="2300" dirty="0"/>
          </a:p>
        </p:txBody>
      </p:sp>
      <p:sp>
        <p:nvSpPr>
          <p:cNvPr id="73" name="Text 70"/>
          <p:cNvSpPr/>
          <p:nvPr/>
        </p:nvSpPr>
        <p:spPr>
          <a:xfrm>
            <a:off x="7498080" y="4050792"/>
            <a:ext cx="4069080" cy="914400"/>
          </a:xfrm>
          <a:prstGeom prst="rect">
            <a:avLst/>
          </a:prstGeom>
          <a:noFill/>
          <a:ln/>
        </p:spPr>
        <p:txBody>
          <a:bodyPr wrap="square" lIns="25400" tIns="50800" rIns="50800" bIns="25400" rtlCol="0" anchor="ctr"/>
          <a:lstStyle/>
          <a:p>
            <a:pPr indent="0" marL="0">
              <a:spcAft>
                <a:spcPts val="800"/>
              </a:spcAft>
              <a:buNone/>
            </a:pPr>
            <a:r>
              <a:rPr lang="ru-RU" sz="1400" dirty="0">
                <a:solidFill>
                  <a:srgbClr val="2A2F36"/>
                </a:solidFill>
                <a:latin typeface="Arial" pitchFamily="34" charset="0"/>
                <a:ea typeface="Arial" pitchFamily="34" charset="-122"/>
                <a:cs typeface="Arial" pitchFamily="34" charset="-120"/>
              </a:rPr>
              <a:t>совпадает с верхней оценкой </a:t>
            </a:r>
            <a:r>
              <a:rPr lang="ru-RU" sz="1400" b="1" dirty="0">
                <a:solidFill>
                  <a:srgbClr val="2A2F36"/>
                </a:solidFill>
                <a:latin typeface="Arial" pitchFamily="34" charset="0"/>
                <a:ea typeface="Arial" pitchFamily="34" charset="-122"/>
                <a:cs typeface="Arial" pitchFamily="34" charset="-120"/>
              </a:rPr>
              <a:t>Архимеда</a:t>
            </a:r>
            <a:r>
              <a:rPr lang="ru-RU" sz="1400" dirty="0">
                <a:solidFill>
                  <a:srgbClr val="2A2F36"/>
                </a:solidFill>
                <a:latin typeface="Arial" pitchFamily="34" charset="0"/>
                <a:ea typeface="Arial" pitchFamily="34" charset="-122"/>
                <a:cs typeface="Arial" pitchFamily="34" charset="-120"/>
              </a:rPr>
              <a:t>, полученной не цепной дробью, а с помощью многоугольников</a:t>
            </a:r>
            <a:endParaRPr lang="ru-RU" sz="1400" dirty="0"/>
          </a:p>
        </p:txBody>
      </p:sp>
      <p:sp>
        <p:nvSpPr>
          <p:cNvPr id="74" name="Shape 71"/>
          <p:cNvSpPr/>
          <p:nvPr/>
        </p:nvSpPr>
        <p:spPr>
          <a:xfrm>
            <a:off x="6400800" y="5120640"/>
            <a:ext cx="5239512" cy="1005840"/>
          </a:xfrm>
          <a:prstGeom prst="roundRect">
            <a:avLst>
              <a:gd name="adj" fmla="val 10909"/>
            </a:avLst>
          </a:prstGeom>
          <a:solidFill>
            <a:srgbClr val="EEF3F8"/>
          </a:solidFill>
          <a:ln w="12700">
            <a:solidFill>
              <a:srgbClr val="1F4E79"/>
            </a:solidFill>
            <a:prstDash val="solid"/>
          </a:ln>
        </p:spPr>
      </p:sp>
      <p:sp>
        <p:nvSpPr>
          <p:cNvPr id="75" name="Shape 72"/>
          <p:cNvSpPr/>
          <p:nvPr/>
        </p:nvSpPr>
        <p:spPr>
          <a:xfrm>
            <a:off x="6684645" y="5623560"/>
            <a:ext cx="566166" cy="91"/>
          </a:xfrm>
          <a:prstGeom prst="line">
            <a:avLst/>
          </a:prstGeom>
          <a:noFill/>
          <a:ln w="22701">
            <a:solidFill>
              <a:srgbClr val="1B2733"/>
            </a:solidFill>
            <a:prstDash val="solid"/>
          </a:ln>
        </p:spPr>
      </p:sp>
      <p:sp>
        <p:nvSpPr>
          <p:cNvPr id="76" name="Text 73"/>
          <p:cNvSpPr/>
          <p:nvPr/>
        </p:nvSpPr>
        <p:spPr>
          <a:xfrm>
            <a:off x="6291453" y="5273040"/>
            <a:ext cx="1352550" cy="350520"/>
          </a:xfrm>
          <a:prstGeom prst="rect">
            <a:avLst/>
          </a:prstGeom>
          <a:noFill/>
          <a:ln/>
        </p:spPr>
        <p:txBody>
          <a:bodyPr wrap="square" lIns="0" tIns="0" rIns="0" bIns="0" rtlCol="0" anchor="ctr"/>
          <a:lstStyle/>
          <a:p>
            <a:pPr algn="ctr" indent="0" marL="0">
              <a:buNone/>
            </a:pPr>
            <a:r>
              <a:rPr lang="ru-RU" sz="2300" b="1" dirty="0">
                <a:solidFill>
                  <a:srgbClr val="1B2733"/>
                </a:solidFill>
                <a:latin typeface="Times New Roman" pitchFamily="34" charset="0"/>
                <a:ea typeface="Times New Roman" pitchFamily="34" charset="-122"/>
                <a:cs typeface="Times New Roman" pitchFamily="34" charset="-120"/>
              </a:rPr>
              <a:t>355</a:t>
            </a:r>
            <a:endParaRPr lang="ru-RU" sz="2300" dirty="0"/>
          </a:p>
        </p:txBody>
      </p:sp>
      <p:sp>
        <p:nvSpPr>
          <p:cNvPr id="77" name="Text 74"/>
          <p:cNvSpPr/>
          <p:nvPr/>
        </p:nvSpPr>
        <p:spPr>
          <a:xfrm>
            <a:off x="6291453" y="5641086"/>
            <a:ext cx="1352550" cy="350520"/>
          </a:xfrm>
          <a:prstGeom prst="rect">
            <a:avLst/>
          </a:prstGeom>
          <a:noFill/>
          <a:ln/>
        </p:spPr>
        <p:txBody>
          <a:bodyPr wrap="square" lIns="0" tIns="0" rIns="0" bIns="0" rtlCol="0" anchor="ctr"/>
          <a:lstStyle/>
          <a:p>
            <a:pPr algn="ctr" indent="0" marL="0">
              <a:buNone/>
            </a:pPr>
            <a:r>
              <a:rPr lang="ru-RU" sz="2300" b="1" dirty="0">
                <a:solidFill>
                  <a:srgbClr val="1B2733"/>
                </a:solidFill>
                <a:latin typeface="Times New Roman" pitchFamily="34" charset="0"/>
                <a:ea typeface="Times New Roman" pitchFamily="34" charset="-122"/>
                <a:cs typeface="Times New Roman" pitchFamily="34" charset="-120"/>
              </a:rPr>
              <a:t>113</a:t>
            </a:r>
            <a:endParaRPr lang="ru-RU" sz="2300" dirty="0"/>
          </a:p>
        </p:txBody>
      </p:sp>
      <p:sp>
        <p:nvSpPr>
          <p:cNvPr id="78" name="Text 75"/>
          <p:cNvSpPr/>
          <p:nvPr/>
        </p:nvSpPr>
        <p:spPr>
          <a:xfrm>
            <a:off x="7498080" y="5166360"/>
            <a:ext cx="4069080" cy="914400"/>
          </a:xfrm>
          <a:prstGeom prst="rect">
            <a:avLst/>
          </a:prstGeom>
          <a:noFill/>
          <a:ln/>
        </p:spPr>
        <p:txBody>
          <a:bodyPr wrap="square" lIns="25400" tIns="50800" rIns="50800" bIns="25400" rtlCol="0" anchor="ctr"/>
          <a:lstStyle/>
          <a:p>
            <a:pPr indent="0" marL="0">
              <a:spcAft>
                <a:spcPts val="800"/>
              </a:spcAft>
              <a:buNone/>
            </a:pPr>
            <a:r>
              <a:rPr lang="ru-RU" sz="1400" dirty="0">
                <a:solidFill>
                  <a:srgbClr val="2A2F36"/>
                </a:solidFill>
                <a:latin typeface="Arial" pitchFamily="34" charset="0"/>
                <a:ea typeface="Arial" pitchFamily="34" charset="-122"/>
                <a:cs typeface="Arial" pitchFamily="34" charset="-120"/>
              </a:rPr>
              <a:t>нашёл в V веке китайский математик </a:t>
            </a:r>
            <a:r>
              <a:rPr lang="ru-RU" sz="1400" b="1" dirty="0">
                <a:solidFill>
                  <a:srgbClr val="2A2F36"/>
                </a:solidFill>
                <a:latin typeface="Arial" pitchFamily="34" charset="0"/>
                <a:ea typeface="Arial" pitchFamily="34" charset="-122"/>
                <a:cs typeface="Arial" pitchFamily="34" charset="-120"/>
              </a:rPr>
              <a:t>Цзу Чунчжи</a:t>
            </a:r>
            <a:r>
              <a:rPr lang="ru-RU" sz="1400" dirty="0">
                <a:solidFill>
                  <a:srgbClr val="2A2F36"/>
                </a:solidFill>
                <a:latin typeface="Arial" pitchFamily="34" charset="0"/>
                <a:ea typeface="Arial" pitchFamily="34" charset="-122"/>
                <a:cs typeface="Arial" pitchFamily="34" charset="-120"/>
              </a:rPr>
              <a:t>; отличается от </a:t>
            </a:r>
            <a:r>
              <a:rPr lang="ru-RU" sz="1600" dirty="0">
                <a:solidFill>
                  <a:srgbClr val="2A2F36"/>
                </a:solidFill>
                <a:latin typeface="Times New Roman" pitchFamily="34" charset="0"/>
                <a:ea typeface="Times New Roman" pitchFamily="34" charset="-122"/>
                <a:cs typeface="Times New Roman" pitchFamily="34" charset="-120"/>
              </a:rPr>
              <a:t>π</a:t>
            </a:r>
            <a:r>
              <a:rPr lang="ru-RU" sz="1400" dirty="0">
                <a:solidFill>
                  <a:srgbClr val="2A2F36"/>
                </a:solidFill>
                <a:latin typeface="Arial" pitchFamily="34" charset="0"/>
                <a:ea typeface="Arial" pitchFamily="34" charset="-122"/>
                <a:cs typeface="Arial" pitchFamily="34" charset="-120"/>
              </a:rPr>
              <a:t> меньше чем на </a:t>
            </a:r>
            <a:r>
              <a:rPr lang="ru-RU" sz="1600" dirty="0">
                <a:solidFill>
                  <a:srgbClr val="2A2F36"/>
                </a:solidFill>
                <a:latin typeface="Times New Roman" pitchFamily="34" charset="0"/>
                <a:ea typeface="Times New Roman" pitchFamily="34" charset="-122"/>
                <a:cs typeface="Times New Roman" pitchFamily="34" charset="-120"/>
              </a:rPr>
              <a:t>0,000 001</a:t>
            </a:r>
            <a:endParaRPr lang="ru-RU"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48640" y="384048"/>
            <a:ext cx="640080" cy="640080"/>
          </a:xfrm>
          <a:prstGeom prst="ellipse">
            <a:avLst/>
          </a:prstGeom>
          <a:solidFill>
            <a:srgbClr val="1F4E79"/>
          </a:solidFill>
          <a:ln w="12700">
            <a:solidFill>
              <a:srgbClr val="1F4E79"/>
            </a:solidFill>
            <a:prstDash val="solid"/>
          </a:ln>
        </p:spPr>
      </p:sp>
      <p:sp>
        <p:nvSpPr>
          <p:cNvPr id="3" name="Text 1"/>
          <p:cNvSpPr/>
          <p:nvPr/>
        </p:nvSpPr>
        <p:spPr>
          <a:xfrm>
            <a:off x="548640" y="384048"/>
            <a:ext cx="640080" cy="640080"/>
          </a:xfrm>
          <a:prstGeom prst="rect">
            <a:avLst/>
          </a:prstGeom>
          <a:noFill/>
          <a:ln/>
        </p:spPr>
        <p:txBody>
          <a:bodyPr wrap="square" lIns="0" tIns="0" rIns="0" bIns="0" rtlCol="0" anchor="ctr"/>
          <a:lstStyle/>
          <a:p>
            <a:pPr algn="ctr" indent="0" marL="0">
              <a:buNone/>
            </a:pPr>
            <a:r>
              <a:rPr lang="ru-RU" sz="2400" b="1" dirty="0">
                <a:solidFill>
                  <a:srgbClr val="FFFFFF"/>
                </a:solidFill>
                <a:latin typeface="Arial" pitchFamily="34" charset="0"/>
                <a:ea typeface="Arial" pitchFamily="34" charset="-122"/>
                <a:cs typeface="Arial" pitchFamily="34" charset="-120"/>
              </a:rPr>
              <a:t>5</a:t>
            </a:r>
            <a:endParaRPr lang="ru-RU" sz="2400" dirty="0"/>
          </a:p>
        </p:txBody>
      </p:sp>
      <p:sp>
        <p:nvSpPr>
          <p:cNvPr id="4" name="Text 2"/>
          <p:cNvSpPr/>
          <p:nvPr/>
        </p:nvSpPr>
        <p:spPr>
          <a:xfrm>
            <a:off x="1371600" y="274320"/>
            <a:ext cx="10268712" cy="868680"/>
          </a:xfrm>
          <a:prstGeom prst="rect">
            <a:avLst/>
          </a:prstGeom>
          <a:noFill/>
          <a:ln/>
        </p:spPr>
        <p:txBody>
          <a:bodyPr wrap="square" lIns="0" tIns="0" rIns="0" bIns="0" rtlCol="0" anchor="ctr">
            <a:normAutofit/>
          </a:bodyPr>
          <a:lstStyle/>
          <a:p>
            <a:pPr indent="0" marL="0">
              <a:buNone/>
            </a:pPr>
            <a:r>
              <a:rPr lang="ru-RU" sz="2800" b="1" dirty="0">
                <a:solidFill>
                  <a:srgbClr val="1B2733"/>
                </a:solidFill>
                <a:latin typeface="Arial" pitchFamily="34" charset="0"/>
                <a:ea typeface="Arial" pitchFamily="34" charset="-122"/>
                <a:cs typeface="Arial" pitchFamily="34" charset="-120"/>
              </a:rPr>
              <a:t>Из истории цепных дробей</a:t>
            </a:r>
            <a:endParaRPr lang="ru-RU" sz="2800" dirty="0"/>
          </a:p>
        </p:txBody>
      </p:sp>
      <p:sp>
        <p:nvSpPr>
          <p:cNvPr id="5" name="Shape 3"/>
          <p:cNvSpPr/>
          <p:nvPr/>
        </p:nvSpPr>
        <p:spPr>
          <a:xfrm>
            <a:off x="548640" y="1243584"/>
            <a:ext cx="11091672" cy="36576"/>
          </a:xfrm>
          <a:prstGeom prst="rect">
            <a:avLst/>
          </a:prstGeom>
          <a:solidFill>
            <a:srgbClr val="D9711C"/>
          </a:solidFill>
          <a:ln w="12700">
            <a:solidFill>
              <a:srgbClr val="D9711C"/>
            </a:solidFill>
            <a:prstDash val="solid"/>
          </a:ln>
        </p:spPr>
      </p:sp>
      <p:sp>
        <p:nvSpPr>
          <p:cNvPr id="6" name="Text 4"/>
          <p:cNvSpPr/>
          <p:nvPr/>
        </p:nvSpPr>
        <p:spPr>
          <a:xfrm>
            <a:off x="548640" y="6382512"/>
            <a:ext cx="9144000" cy="320040"/>
          </a:xfrm>
          <a:prstGeom prst="rect">
            <a:avLst/>
          </a:prstGeom>
          <a:noFill/>
          <a:ln/>
        </p:spPr>
        <p:txBody>
          <a:bodyPr wrap="square" lIns="0" tIns="0" rIns="0" bIns="0" rtlCol="0" anchor="ctr"/>
          <a:lstStyle/>
          <a:p>
            <a:pPr indent="0" marL="0">
              <a:buNone/>
            </a:pPr>
            <a:r>
              <a:rPr lang="ru-RU" sz="1100" dirty="0">
                <a:solidFill>
                  <a:srgbClr val="6A7682"/>
                </a:solidFill>
                <a:latin typeface="Arial" pitchFamily="34" charset="0"/>
                <a:ea typeface="Arial" pitchFamily="34" charset="-122"/>
                <a:cs typeface="Arial" pitchFamily="34" charset="-120"/>
              </a:rPr>
              <a:t>Алгебра, 8 класс · глава 4 «Рациональные дроби» · тема № 3</a:t>
            </a:r>
            <a:endParaRPr lang="ru-RU" sz="1100" dirty="0"/>
          </a:p>
        </p:txBody>
      </p:sp>
      <p:sp>
        <p:nvSpPr>
          <p:cNvPr id="7" name="Text 5"/>
          <p:cNvSpPr/>
          <p:nvPr/>
        </p:nvSpPr>
        <p:spPr>
          <a:xfrm>
            <a:off x="10241280" y="6382512"/>
            <a:ext cx="1399032" cy="320040"/>
          </a:xfrm>
          <a:prstGeom prst="rect">
            <a:avLst/>
          </a:prstGeom>
          <a:noFill/>
          <a:ln/>
        </p:spPr>
        <p:txBody>
          <a:bodyPr wrap="square" lIns="0" tIns="0" rIns="0" bIns="0" rtlCol="0" anchor="ctr"/>
          <a:lstStyle/>
          <a:p>
            <a:pPr algn="r" indent="0" marL="0">
              <a:buNone/>
            </a:pPr>
            <a:r>
              <a:rPr lang="ru-RU" sz="1100" dirty="0">
                <a:solidFill>
                  <a:srgbClr val="6A7682"/>
                </a:solidFill>
                <a:latin typeface="Arial" pitchFamily="34" charset="0"/>
                <a:ea typeface="Arial" pitchFamily="34" charset="-122"/>
                <a:cs typeface="Arial" pitchFamily="34" charset="-120"/>
              </a:rPr>
              <a:t>6 / 7</a:t>
            </a:r>
            <a:endParaRPr lang="ru-RU" sz="1100" dirty="0"/>
          </a:p>
        </p:txBody>
      </p:sp>
      <p:sp>
        <p:nvSpPr>
          <p:cNvPr id="9" name="Text 6"/>
          <p:cNvSpPr/>
          <p:nvPr/>
        </p:nvSpPr>
        <p:spPr>
          <a:xfrm>
            <a:off x="548640" y="1463040"/>
            <a:ext cx="11091672" cy="329184"/>
          </a:xfrm>
          <a:prstGeom prst="rect">
            <a:avLst/>
          </a:prstGeom>
          <a:noFill/>
          <a:ln/>
        </p:spPr>
        <p:txBody>
          <a:bodyPr wrap="square" lIns="0" tIns="0" rIns="0" bIns="0" rtlCol="0" anchor="ctr"/>
          <a:lstStyle/>
          <a:p>
            <a:pPr algn="l" indent="0" marL="0">
              <a:buNone/>
            </a:pPr>
            <a:r>
              <a:rPr lang="ru-RU" sz="1700" dirty="0">
                <a:solidFill>
                  <a:srgbClr val="1B2733"/>
                </a:solidFill>
                <a:latin typeface="Arial" pitchFamily="34" charset="0"/>
                <a:ea typeface="Arial" pitchFamily="34" charset="-122"/>
                <a:cs typeface="Arial" pitchFamily="34" charset="-120"/>
              </a:rPr>
              <a:t>В Европе цепные дроби начали применять в </a:t>
            </a:r>
            <a:r>
              <a:rPr lang="ru-RU" sz="1700" b="1" dirty="0">
                <a:solidFill>
                  <a:srgbClr val="1B2733"/>
                </a:solidFill>
                <a:latin typeface="Arial" pitchFamily="34" charset="0"/>
                <a:ea typeface="Arial" pitchFamily="34" charset="-122"/>
                <a:cs typeface="Arial" pitchFamily="34" charset="-120"/>
              </a:rPr>
              <a:t>XVI—XVII веках</a:t>
            </a:r>
            <a:r>
              <a:rPr lang="ru-RU" sz="1700" dirty="0">
                <a:solidFill>
                  <a:srgbClr val="1B2733"/>
                </a:solidFill>
                <a:latin typeface="Arial" pitchFamily="34" charset="0"/>
                <a:ea typeface="Arial" pitchFamily="34" charset="-122"/>
                <a:cs typeface="Arial" pitchFamily="34" charset="-120"/>
              </a:rPr>
              <a:t>:</a:t>
            </a:r>
            <a:endParaRPr lang="ru-RU" sz="1700" dirty="0"/>
          </a:p>
        </p:txBody>
      </p:sp>
      <p:sp>
        <p:nvSpPr>
          <p:cNvPr id="10" name="Shape 7"/>
          <p:cNvSpPr/>
          <p:nvPr/>
        </p:nvSpPr>
        <p:spPr>
          <a:xfrm>
            <a:off x="548640" y="1938528"/>
            <a:ext cx="2377440" cy="960120"/>
          </a:xfrm>
          <a:prstGeom prst="roundRect">
            <a:avLst>
              <a:gd name="adj" fmla="val 11429"/>
            </a:avLst>
          </a:prstGeom>
          <a:solidFill>
            <a:srgbClr val="EEF3F8"/>
          </a:solidFill>
          <a:ln w="12700">
            <a:solidFill>
              <a:srgbClr val="1F4E79"/>
            </a:solidFill>
            <a:prstDash val="solid"/>
          </a:ln>
        </p:spPr>
      </p:sp>
      <p:sp>
        <p:nvSpPr>
          <p:cNvPr id="11" name="Text 8"/>
          <p:cNvSpPr/>
          <p:nvPr/>
        </p:nvSpPr>
        <p:spPr>
          <a:xfrm>
            <a:off x="617220" y="2029968"/>
            <a:ext cx="2240280" cy="329184"/>
          </a:xfrm>
          <a:prstGeom prst="rect">
            <a:avLst/>
          </a:prstGeom>
          <a:noFill/>
          <a:ln/>
        </p:spPr>
        <p:txBody>
          <a:bodyPr wrap="square" lIns="0" tIns="0" rIns="0" bIns="0" rtlCol="0" anchor="ctr"/>
          <a:lstStyle/>
          <a:p>
            <a:pPr algn="ctr" indent="0" marL="0">
              <a:buNone/>
            </a:pPr>
            <a:r>
              <a:rPr lang="ru-RU" sz="1700" b="1" dirty="0">
                <a:solidFill>
                  <a:srgbClr val="1F4E79"/>
                </a:solidFill>
                <a:latin typeface="Arial" pitchFamily="34" charset="0"/>
                <a:ea typeface="Arial" pitchFamily="34" charset="-122"/>
                <a:cs typeface="Arial" pitchFamily="34" charset="-120"/>
              </a:rPr>
              <a:t>1572</a:t>
            </a:r>
            <a:endParaRPr lang="ru-RU" sz="1700" dirty="0"/>
          </a:p>
        </p:txBody>
      </p:sp>
      <p:sp>
        <p:nvSpPr>
          <p:cNvPr id="12" name="Text 9"/>
          <p:cNvSpPr/>
          <p:nvPr/>
        </p:nvSpPr>
        <p:spPr>
          <a:xfrm>
            <a:off x="617220" y="2395728"/>
            <a:ext cx="2240280" cy="329184"/>
          </a:xfrm>
          <a:prstGeom prst="rect">
            <a:avLst/>
          </a:prstGeom>
          <a:noFill/>
          <a:ln/>
        </p:spPr>
        <p:txBody>
          <a:bodyPr wrap="square" lIns="0" tIns="0" rIns="0" bIns="0" rtlCol="0" anchor="ctr"/>
          <a:lstStyle/>
          <a:p>
            <a:pPr algn="ctr" indent="0" marL="0">
              <a:buNone/>
            </a:pPr>
            <a:r>
              <a:rPr lang="ru-RU" sz="1500" dirty="0">
                <a:solidFill>
                  <a:srgbClr val="1B2733"/>
                </a:solidFill>
                <a:latin typeface="Arial" pitchFamily="34" charset="0"/>
                <a:ea typeface="Arial" pitchFamily="34" charset="-122"/>
                <a:cs typeface="Arial" pitchFamily="34" charset="-120"/>
              </a:rPr>
              <a:t>Рафаэль Бомбелли</a:t>
            </a:r>
            <a:endParaRPr lang="ru-RU" sz="1500" dirty="0"/>
          </a:p>
        </p:txBody>
      </p:sp>
      <p:sp>
        <p:nvSpPr>
          <p:cNvPr id="13" name="Shape 10"/>
          <p:cNvSpPr/>
          <p:nvPr/>
        </p:nvSpPr>
        <p:spPr>
          <a:xfrm>
            <a:off x="3044952" y="1938528"/>
            <a:ext cx="2377440" cy="960120"/>
          </a:xfrm>
          <a:prstGeom prst="roundRect">
            <a:avLst>
              <a:gd name="adj" fmla="val 11429"/>
            </a:avLst>
          </a:prstGeom>
          <a:solidFill>
            <a:srgbClr val="EEF3F8"/>
          </a:solidFill>
          <a:ln w="12700">
            <a:solidFill>
              <a:srgbClr val="1F4E79"/>
            </a:solidFill>
            <a:prstDash val="solid"/>
          </a:ln>
        </p:spPr>
      </p:sp>
      <p:sp>
        <p:nvSpPr>
          <p:cNvPr id="14" name="Text 11"/>
          <p:cNvSpPr/>
          <p:nvPr/>
        </p:nvSpPr>
        <p:spPr>
          <a:xfrm>
            <a:off x="3113532" y="2029968"/>
            <a:ext cx="2240280" cy="329184"/>
          </a:xfrm>
          <a:prstGeom prst="rect">
            <a:avLst/>
          </a:prstGeom>
          <a:noFill/>
          <a:ln/>
        </p:spPr>
        <p:txBody>
          <a:bodyPr wrap="square" lIns="0" tIns="0" rIns="0" bIns="0" rtlCol="0" anchor="ctr"/>
          <a:lstStyle/>
          <a:p>
            <a:pPr algn="ctr" indent="0" marL="0">
              <a:buNone/>
            </a:pPr>
            <a:r>
              <a:rPr lang="ru-RU" sz="1700" b="1" dirty="0">
                <a:solidFill>
                  <a:srgbClr val="1F4E79"/>
                </a:solidFill>
                <a:latin typeface="Arial" pitchFamily="34" charset="0"/>
                <a:ea typeface="Arial" pitchFamily="34" charset="-122"/>
                <a:cs typeface="Arial" pitchFamily="34" charset="-120"/>
              </a:rPr>
              <a:t>1613</a:t>
            </a:r>
            <a:endParaRPr lang="ru-RU" sz="1700" dirty="0"/>
          </a:p>
        </p:txBody>
      </p:sp>
      <p:sp>
        <p:nvSpPr>
          <p:cNvPr id="15" name="Text 12"/>
          <p:cNvSpPr/>
          <p:nvPr/>
        </p:nvSpPr>
        <p:spPr>
          <a:xfrm>
            <a:off x="3113532" y="2395728"/>
            <a:ext cx="2240280" cy="329184"/>
          </a:xfrm>
          <a:prstGeom prst="rect">
            <a:avLst/>
          </a:prstGeom>
          <a:noFill/>
          <a:ln/>
        </p:spPr>
        <p:txBody>
          <a:bodyPr wrap="square" lIns="0" tIns="0" rIns="0" bIns="0" rtlCol="0" anchor="ctr"/>
          <a:lstStyle/>
          <a:p>
            <a:pPr algn="ctr" indent="0" marL="0">
              <a:buNone/>
            </a:pPr>
            <a:r>
              <a:rPr lang="ru-RU" sz="1500" dirty="0">
                <a:solidFill>
                  <a:srgbClr val="1B2733"/>
                </a:solidFill>
                <a:latin typeface="Arial" pitchFamily="34" charset="0"/>
                <a:ea typeface="Arial" pitchFamily="34" charset="-122"/>
                <a:cs typeface="Arial" pitchFamily="34" charset="-120"/>
              </a:rPr>
              <a:t>Пьетро Катальди</a:t>
            </a:r>
            <a:endParaRPr lang="ru-RU" sz="1500" dirty="0"/>
          </a:p>
        </p:txBody>
      </p:sp>
      <p:sp>
        <p:nvSpPr>
          <p:cNvPr id="16" name="Shape 13"/>
          <p:cNvSpPr/>
          <p:nvPr/>
        </p:nvSpPr>
        <p:spPr>
          <a:xfrm>
            <a:off x="5541264" y="1938528"/>
            <a:ext cx="2926080" cy="960120"/>
          </a:xfrm>
          <a:prstGeom prst="roundRect">
            <a:avLst>
              <a:gd name="adj" fmla="val 11429"/>
            </a:avLst>
          </a:prstGeom>
          <a:solidFill>
            <a:srgbClr val="FCEBDD"/>
          </a:solidFill>
          <a:ln w="12700">
            <a:solidFill>
              <a:srgbClr val="D9711C"/>
            </a:solidFill>
            <a:prstDash val="solid"/>
          </a:ln>
        </p:spPr>
      </p:sp>
      <p:sp>
        <p:nvSpPr>
          <p:cNvPr id="17" name="Text 14"/>
          <p:cNvSpPr/>
          <p:nvPr/>
        </p:nvSpPr>
        <p:spPr>
          <a:xfrm>
            <a:off x="5609844" y="2029968"/>
            <a:ext cx="2788920" cy="329184"/>
          </a:xfrm>
          <a:prstGeom prst="rect">
            <a:avLst/>
          </a:prstGeom>
          <a:noFill/>
          <a:ln/>
        </p:spPr>
        <p:txBody>
          <a:bodyPr wrap="square" lIns="0" tIns="0" rIns="0" bIns="0" rtlCol="0" anchor="ctr"/>
          <a:lstStyle/>
          <a:p>
            <a:pPr algn="ctr" indent="0" marL="0">
              <a:buNone/>
            </a:pPr>
            <a:r>
              <a:rPr lang="ru-RU" sz="1700" b="1" dirty="0">
                <a:solidFill>
                  <a:srgbClr val="D9711C"/>
                </a:solidFill>
                <a:latin typeface="Arial" pitchFamily="34" charset="0"/>
                <a:ea typeface="Arial" pitchFamily="34" charset="-122"/>
                <a:cs typeface="Arial" pitchFamily="34" charset="-120"/>
              </a:rPr>
              <a:t>Джон Валлис</a:t>
            </a:r>
            <a:endParaRPr lang="ru-RU" sz="1700" dirty="0"/>
          </a:p>
        </p:txBody>
      </p:sp>
      <p:sp>
        <p:nvSpPr>
          <p:cNvPr id="18" name="Text 15"/>
          <p:cNvSpPr/>
          <p:nvPr/>
        </p:nvSpPr>
        <p:spPr>
          <a:xfrm>
            <a:off x="5609844" y="2395728"/>
            <a:ext cx="2788920" cy="329184"/>
          </a:xfrm>
          <a:prstGeom prst="rect">
            <a:avLst/>
          </a:prstGeom>
          <a:noFill/>
          <a:ln/>
        </p:spPr>
        <p:txBody>
          <a:bodyPr wrap="square" lIns="0" tIns="0" rIns="0" bIns="0" rtlCol="0" anchor="ctr"/>
          <a:lstStyle/>
          <a:p>
            <a:pPr algn="ctr" indent="0" marL="0">
              <a:buNone/>
            </a:pPr>
            <a:r>
              <a:rPr lang="ru-RU" sz="1500" dirty="0">
                <a:solidFill>
                  <a:srgbClr val="1B2733"/>
                </a:solidFill>
                <a:latin typeface="Arial" pitchFamily="34" charset="0"/>
                <a:ea typeface="Arial" pitchFamily="34" charset="-122"/>
                <a:cs typeface="Arial" pitchFamily="34" charset="-120"/>
              </a:rPr>
              <a:t>ввёл название «непрерывная дробь»</a:t>
            </a:r>
            <a:endParaRPr lang="ru-RU" sz="1500" dirty="0"/>
          </a:p>
        </p:txBody>
      </p:sp>
      <p:sp>
        <p:nvSpPr>
          <p:cNvPr id="19" name="Shape 16"/>
          <p:cNvSpPr/>
          <p:nvPr/>
        </p:nvSpPr>
        <p:spPr>
          <a:xfrm>
            <a:off x="8586216" y="1938528"/>
            <a:ext cx="3044952" cy="960120"/>
          </a:xfrm>
          <a:prstGeom prst="roundRect">
            <a:avLst>
              <a:gd name="adj" fmla="val 11429"/>
            </a:avLst>
          </a:prstGeom>
          <a:solidFill>
            <a:srgbClr val="E3F1E4"/>
          </a:solidFill>
          <a:ln w="12700">
            <a:solidFill>
              <a:srgbClr val="2E7D32"/>
            </a:solidFill>
            <a:prstDash val="solid"/>
          </a:ln>
        </p:spPr>
      </p:sp>
      <p:sp>
        <p:nvSpPr>
          <p:cNvPr id="20" name="Text 17"/>
          <p:cNvSpPr/>
          <p:nvPr/>
        </p:nvSpPr>
        <p:spPr>
          <a:xfrm>
            <a:off x="8654796" y="2029968"/>
            <a:ext cx="2907792" cy="329184"/>
          </a:xfrm>
          <a:prstGeom prst="rect">
            <a:avLst/>
          </a:prstGeom>
          <a:noFill/>
          <a:ln/>
        </p:spPr>
        <p:txBody>
          <a:bodyPr wrap="square" lIns="0" tIns="0" rIns="0" bIns="0" rtlCol="0" anchor="ctr"/>
          <a:lstStyle/>
          <a:p>
            <a:pPr algn="ctr" indent="0" marL="0">
              <a:buNone/>
            </a:pPr>
            <a:r>
              <a:rPr lang="ru-RU" sz="1700" b="1" dirty="0">
                <a:solidFill>
                  <a:srgbClr val="2E7D32"/>
                </a:solidFill>
                <a:latin typeface="Arial" pitchFamily="34" charset="0"/>
                <a:ea typeface="Arial" pitchFamily="34" charset="-122"/>
                <a:cs typeface="Arial" pitchFamily="34" charset="-120"/>
              </a:rPr>
              <a:t>1737</a:t>
            </a:r>
            <a:r>
              <a:rPr lang="ru-RU" sz="1700" dirty="0">
                <a:solidFill>
                  <a:srgbClr val="2E7D32"/>
                </a:solidFill>
                <a:latin typeface="Arial" pitchFamily="34" charset="0"/>
                <a:ea typeface="Arial" pitchFamily="34" charset="-122"/>
                <a:cs typeface="Arial" pitchFamily="34" charset="-120"/>
              </a:rPr>
              <a:t>  Леонард Эйлер</a:t>
            </a:r>
            <a:endParaRPr lang="ru-RU" sz="1700" dirty="0"/>
          </a:p>
        </p:txBody>
      </p:sp>
      <p:sp>
        <p:nvSpPr>
          <p:cNvPr id="21" name="Text 18"/>
          <p:cNvSpPr/>
          <p:nvPr/>
        </p:nvSpPr>
        <p:spPr>
          <a:xfrm>
            <a:off x="8654796" y="2395728"/>
            <a:ext cx="2907792" cy="329184"/>
          </a:xfrm>
          <a:prstGeom prst="rect">
            <a:avLst/>
          </a:prstGeom>
          <a:noFill/>
          <a:ln/>
        </p:spPr>
        <p:txBody>
          <a:bodyPr wrap="square" lIns="0" tIns="0" rIns="0" bIns="0" rtlCol="0" anchor="ctr"/>
          <a:lstStyle/>
          <a:p>
            <a:pPr algn="ctr" indent="0" marL="0">
              <a:buNone/>
            </a:pPr>
            <a:r>
              <a:rPr lang="ru-RU" sz="1500" dirty="0">
                <a:solidFill>
                  <a:srgbClr val="1B2733"/>
                </a:solidFill>
                <a:latin typeface="Arial" pitchFamily="34" charset="0"/>
                <a:ea typeface="Arial" pitchFamily="34" charset="-122"/>
                <a:cs typeface="Arial" pitchFamily="34" charset="-120"/>
              </a:rPr>
              <a:t>построил общую теорию цепных дробей</a:t>
            </a:r>
            <a:endParaRPr lang="ru-RU" sz="1500" dirty="0"/>
          </a:p>
        </p:txBody>
      </p:sp>
      <p:sp>
        <p:nvSpPr>
          <p:cNvPr id="22" name="Shape 19"/>
          <p:cNvSpPr/>
          <p:nvPr/>
        </p:nvSpPr>
        <p:spPr>
          <a:xfrm>
            <a:off x="640080" y="3017520"/>
            <a:ext cx="4599432" cy="91"/>
          </a:xfrm>
          <a:prstGeom prst="line">
            <a:avLst/>
          </a:prstGeom>
          <a:noFill/>
          <a:ln w="15875">
            <a:solidFill>
              <a:srgbClr val="1F4E79"/>
            </a:solidFill>
            <a:prstDash val="solid"/>
          </a:ln>
        </p:spPr>
      </p:sp>
      <p:sp>
        <p:nvSpPr>
          <p:cNvPr id="23" name="Shape 20"/>
          <p:cNvSpPr/>
          <p:nvPr/>
        </p:nvSpPr>
        <p:spPr>
          <a:xfrm>
            <a:off x="640080" y="2944368"/>
            <a:ext cx="91" cy="73152"/>
          </a:xfrm>
          <a:prstGeom prst="line">
            <a:avLst/>
          </a:prstGeom>
          <a:noFill/>
          <a:ln w="15875">
            <a:solidFill>
              <a:srgbClr val="1F4E79"/>
            </a:solidFill>
            <a:prstDash val="solid"/>
          </a:ln>
        </p:spPr>
      </p:sp>
      <p:sp>
        <p:nvSpPr>
          <p:cNvPr id="24" name="Shape 21"/>
          <p:cNvSpPr/>
          <p:nvPr/>
        </p:nvSpPr>
        <p:spPr>
          <a:xfrm>
            <a:off x="5239512" y="2944368"/>
            <a:ext cx="91" cy="73152"/>
          </a:xfrm>
          <a:prstGeom prst="line">
            <a:avLst/>
          </a:prstGeom>
          <a:noFill/>
          <a:ln w="15875">
            <a:solidFill>
              <a:srgbClr val="1F4E79"/>
            </a:solidFill>
            <a:prstDash val="solid"/>
          </a:ln>
        </p:spPr>
      </p:sp>
      <p:sp>
        <p:nvSpPr>
          <p:cNvPr id="25" name="Text 22"/>
          <p:cNvSpPr/>
          <p:nvPr/>
        </p:nvSpPr>
        <p:spPr>
          <a:xfrm>
            <a:off x="653796" y="3072384"/>
            <a:ext cx="4572000" cy="292608"/>
          </a:xfrm>
          <a:prstGeom prst="rect">
            <a:avLst/>
          </a:prstGeom>
          <a:noFill/>
          <a:ln/>
        </p:spPr>
        <p:txBody>
          <a:bodyPr wrap="square" lIns="0" tIns="0" rIns="0" bIns="0" rtlCol="0" anchor="ctr"/>
          <a:lstStyle/>
          <a:p>
            <a:pPr algn="ctr" indent="0" marL="0">
              <a:buNone/>
            </a:pPr>
            <a:r>
              <a:rPr lang="ru-RU" sz="1400" dirty="0">
                <a:solidFill>
                  <a:srgbClr val="1F4E79"/>
                </a:solidFill>
                <a:latin typeface="Arial" pitchFamily="34" charset="0"/>
                <a:ea typeface="Arial" pitchFamily="34" charset="-122"/>
                <a:cs typeface="Arial" pitchFamily="34" charset="-120"/>
              </a:rPr>
              <a:t>приближали с их помощью квадратные корни</a:t>
            </a:r>
            <a:endParaRPr lang="ru-RU" sz="1400" dirty="0"/>
          </a:p>
        </p:txBody>
      </p:sp>
      <p:sp>
        <p:nvSpPr>
          <p:cNvPr id="26" name="Shape 23"/>
          <p:cNvSpPr/>
          <p:nvPr/>
        </p:nvSpPr>
        <p:spPr>
          <a:xfrm>
            <a:off x="548640" y="3611880"/>
            <a:ext cx="5120640" cy="2587752"/>
          </a:xfrm>
          <a:prstGeom prst="roundRect">
            <a:avLst>
              <a:gd name="adj" fmla="val 4240"/>
            </a:avLst>
          </a:prstGeom>
          <a:solidFill>
            <a:srgbClr val="FFFFFF"/>
          </a:solidFill>
          <a:ln w="12700">
            <a:solidFill>
              <a:srgbClr val="1F4E79"/>
            </a:solidFill>
            <a:prstDash val="solid"/>
          </a:ln>
        </p:spPr>
      </p:sp>
      <p:sp>
        <p:nvSpPr>
          <p:cNvPr id="27" name="Shape 24"/>
          <p:cNvSpPr/>
          <p:nvPr/>
        </p:nvSpPr>
        <p:spPr>
          <a:xfrm>
            <a:off x="777240" y="3840480"/>
            <a:ext cx="1234440" cy="1234440"/>
          </a:xfrm>
          <a:prstGeom prst="gear9">
            <a:avLst/>
          </a:prstGeom>
          <a:solidFill>
            <a:srgbClr val="BFD7EE"/>
          </a:solidFill>
          <a:ln w="15875">
            <a:solidFill>
              <a:srgbClr val="1F4E79"/>
            </a:solidFill>
            <a:prstDash val="solid"/>
          </a:ln>
        </p:spPr>
      </p:sp>
      <p:sp>
        <p:nvSpPr>
          <p:cNvPr id="28" name="Shape 25"/>
          <p:cNvSpPr/>
          <p:nvPr/>
        </p:nvSpPr>
        <p:spPr>
          <a:xfrm>
            <a:off x="1783080" y="4709160"/>
            <a:ext cx="868680" cy="868680"/>
          </a:xfrm>
          <a:prstGeom prst="gear6">
            <a:avLst/>
          </a:prstGeom>
          <a:solidFill>
            <a:srgbClr val="FCEBDD"/>
          </a:solidFill>
          <a:ln w="15875">
            <a:solidFill>
              <a:srgbClr val="D9711C"/>
            </a:solidFill>
            <a:prstDash val="solid"/>
          </a:ln>
        </p:spPr>
      </p:sp>
      <p:sp>
        <p:nvSpPr>
          <p:cNvPr id="29" name="Text 26"/>
          <p:cNvSpPr/>
          <p:nvPr/>
        </p:nvSpPr>
        <p:spPr>
          <a:xfrm>
            <a:off x="2788920" y="3767328"/>
            <a:ext cx="2834640" cy="329184"/>
          </a:xfrm>
          <a:prstGeom prst="rect">
            <a:avLst/>
          </a:prstGeom>
          <a:noFill/>
          <a:ln/>
        </p:spPr>
        <p:txBody>
          <a:bodyPr wrap="square" lIns="0" tIns="0" rIns="0" bIns="0" rtlCol="0" anchor="ctr"/>
          <a:lstStyle/>
          <a:p>
            <a:pPr algn="l" indent="0" marL="0">
              <a:buNone/>
            </a:pPr>
            <a:r>
              <a:rPr lang="ru-RU" sz="1700" b="1" dirty="0">
                <a:solidFill>
                  <a:srgbClr val="1F4E79"/>
                </a:solidFill>
                <a:latin typeface="Arial" pitchFamily="34" charset="0"/>
                <a:ea typeface="Arial" pitchFamily="34" charset="-122"/>
                <a:cs typeface="Arial" pitchFamily="34" charset="-120"/>
              </a:rPr>
              <a:t>Христиан Гюйгенс</a:t>
            </a:r>
            <a:endParaRPr lang="ru-RU" sz="1700" dirty="0"/>
          </a:p>
        </p:txBody>
      </p:sp>
      <p:sp>
        <p:nvSpPr>
          <p:cNvPr id="30" name="Text 27"/>
          <p:cNvSpPr/>
          <p:nvPr/>
        </p:nvSpPr>
        <p:spPr>
          <a:xfrm>
            <a:off x="2743200" y="4160520"/>
            <a:ext cx="2834640" cy="1371600"/>
          </a:xfrm>
          <a:prstGeom prst="rect">
            <a:avLst/>
          </a:prstGeom>
          <a:noFill/>
          <a:ln/>
        </p:spPr>
        <p:txBody>
          <a:bodyPr wrap="square" lIns="25400" tIns="50800" rIns="50800" bIns="25400" rtlCol="0" anchor="t"/>
          <a:lstStyle/>
          <a:p>
            <a:pPr indent="0" marL="0">
              <a:buNone/>
            </a:pPr>
            <a:r>
              <a:rPr lang="ru-RU" sz="1400" dirty="0">
                <a:solidFill>
                  <a:srgbClr val="2A2F36"/>
                </a:solidFill>
                <a:latin typeface="Arial" pitchFamily="34" charset="0"/>
                <a:ea typeface="Arial" pitchFamily="34" charset="-122"/>
                <a:cs typeface="Arial" pitchFamily="34" charset="-120"/>
              </a:rPr>
              <a:t>механическая модель Солнечной системы — </a:t>
            </a:r>
            <a:r>
              <a:rPr lang="ru-RU" sz="1400" b="1" dirty="0">
                <a:solidFill>
                  <a:srgbClr val="2A2F36"/>
                </a:solidFill>
                <a:latin typeface="Arial" pitchFamily="34" charset="0"/>
                <a:ea typeface="Arial" pitchFamily="34" charset="-122"/>
                <a:cs typeface="Arial" pitchFamily="34" charset="-120"/>
              </a:rPr>
              <a:t>планетарий</a:t>
            </a:r>
            <a:r>
              <a:rPr lang="ru-RU" sz="1400" dirty="0">
                <a:solidFill>
                  <a:srgbClr val="2A2F36"/>
                </a:solidFill>
                <a:latin typeface="Arial" pitchFamily="34" charset="0"/>
                <a:ea typeface="Arial" pitchFamily="34" charset="-122"/>
                <a:cs typeface="Arial" pitchFamily="34" charset="-120"/>
              </a:rPr>
              <a:t>: числа зубцов шестерён подбирал с помощью </a:t>
            </a:r>
            <a:r>
              <a:rPr lang="ru-RU" sz="1400" b="1" dirty="0">
                <a:solidFill>
                  <a:srgbClr val="2A2F36"/>
                </a:solidFill>
                <a:latin typeface="Arial" pitchFamily="34" charset="0"/>
                <a:ea typeface="Arial" pitchFamily="34" charset="-122"/>
                <a:cs typeface="Arial" pitchFamily="34" charset="-120"/>
              </a:rPr>
              <a:t>подходящих дробей</a:t>
            </a:r>
            <a:endParaRPr lang="ru-RU" sz="1400" dirty="0"/>
          </a:p>
        </p:txBody>
      </p:sp>
      <p:sp>
        <p:nvSpPr>
          <p:cNvPr id="31" name="Text 28"/>
          <p:cNvSpPr/>
          <p:nvPr/>
        </p:nvSpPr>
        <p:spPr>
          <a:xfrm>
            <a:off x="640080" y="5532120"/>
            <a:ext cx="4937760" cy="548640"/>
          </a:xfrm>
          <a:prstGeom prst="rect">
            <a:avLst/>
          </a:prstGeom>
          <a:noFill/>
          <a:ln/>
        </p:spPr>
        <p:txBody>
          <a:bodyPr wrap="square" lIns="0" tIns="0" rIns="0" bIns="0" rtlCol="0" anchor="ctr"/>
          <a:lstStyle/>
          <a:p>
            <a:pPr algn="ctr" indent="0" marL="0">
              <a:buNone/>
            </a:pPr>
            <a:r>
              <a:rPr lang="ru-RU" sz="1300" dirty="0">
                <a:solidFill>
                  <a:srgbClr val="D9711C"/>
                </a:solidFill>
                <a:latin typeface="Arial" pitchFamily="34" charset="0"/>
                <a:ea typeface="Arial" pitchFamily="34" charset="-122"/>
                <a:cs typeface="Arial" pitchFamily="34" charset="-120"/>
              </a:rPr>
              <a:t>отношение периодов обращения планет нужно было приблизить отношением </a:t>
            </a:r>
            <a:r>
              <a:rPr lang="ru-RU" sz="1300" b="1" dirty="0">
                <a:solidFill>
                  <a:srgbClr val="D9711C"/>
                </a:solidFill>
                <a:latin typeface="Arial" pitchFamily="34" charset="0"/>
                <a:ea typeface="Arial" pitchFamily="34" charset="-122"/>
                <a:cs typeface="Arial" pitchFamily="34" charset="-120"/>
              </a:rPr>
              <a:t>небольших целых чисел</a:t>
            </a:r>
            <a:endParaRPr lang="ru-RU" sz="1300" dirty="0"/>
          </a:p>
        </p:txBody>
      </p:sp>
      <p:sp>
        <p:nvSpPr>
          <p:cNvPr id="32" name="Shape 29"/>
          <p:cNvSpPr/>
          <p:nvPr/>
        </p:nvSpPr>
        <p:spPr>
          <a:xfrm>
            <a:off x="5897880" y="3611880"/>
            <a:ext cx="5742432" cy="2587752"/>
          </a:xfrm>
          <a:prstGeom prst="roundRect">
            <a:avLst>
              <a:gd name="adj" fmla="val 4240"/>
            </a:avLst>
          </a:prstGeom>
          <a:solidFill>
            <a:srgbClr val="FFFFFF"/>
          </a:solidFill>
          <a:ln w="12700">
            <a:solidFill>
              <a:srgbClr val="1F4E79"/>
            </a:solidFill>
            <a:prstDash val="solid"/>
          </a:ln>
        </p:spPr>
      </p:sp>
      <p:sp>
        <p:nvSpPr>
          <p:cNvPr id="33" name="Text 30"/>
          <p:cNvSpPr/>
          <p:nvPr/>
        </p:nvSpPr>
        <p:spPr>
          <a:xfrm>
            <a:off x="6035040" y="3675888"/>
            <a:ext cx="5486400" cy="292608"/>
          </a:xfrm>
          <a:prstGeom prst="rect">
            <a:avLst/>
          </a:prstGeom>
          <a:noFill/>
          <a:ln/>
        </p:spPr>
        <p:txBody>
          <a:bodyPr wrap="square" lIns="0" tIns="0" rIns="0" bIns="0" rtlCol="0" anchor="ctr"/>
          <a:lstStyle/>
          <a:p>
            <a:pPr algn="l" indent="0" marL="0">
              <a:buNone/>
            </a:pPr>
            <a:r>
              <a:rPr lang="ru-RU" sz="1500" dirty="0">
                <a:solidFill>
                  <a:srgbClr val="1B2733"/>
                </a:solidFill>
                <a:latin typeface="Arial" pitchFamily="34" charset="0"/>
                <a:ea typeface="Arial" pitchFamily="34" charset="-122"/>
                <a:cs typeface="Arial" pitchFamily="34" charset="-120"/>
              </a:rPr>
              <a:t>Год длится примерно </a:t>
            </a:r>
            <a:r>
              <a:rPr lang="ru-RU" sz="1600" dirty="0">
                <a:solidFill>
                  <a:srgbClr val="1B2733"/>
                </a:solidFill>
                <a:latin typeface="Times New Roman" pitchFamily="34" charset="0"/>
                <a:ea typeface="Times New Roman" pitchFamily="34" charset="-122"/>
                <a:cs typeface="Times New Roman" pitchFamily="34" charset="-120"/>
              </a:rPr>
              <a:t>365,2422</a:t>
            </a:r>
            <a:r>
              <a:rPr lang="ru-RU" sz="1500" dirty="0">
                <a:solidFill>
                  <a:srgbClr val="1B2733"/>
                </a:solidFill>
                <a:latin typeface="Arial" pitchFamily="34" charset="0"/>
                <a:ea typeface="Arial" pitchFamily="34" charset="-122"/>
                <a:cs typeface="Arial" pitchFamily="34" charset="-120"/>
              </a:rPr>
              <a:t> суток;</a:t>
            </a:r>
            <a:endParaRPr lang="ru-RU" sz="1500" dirty="0"/>
          </a:p>
        </p:txBody>
      </p:sp>
      <p:sp>
        <p:nvSpPr>
          <p:cNvPr id="34" name="Text 31"/>
          <p:cNvSpPr/>
          <p:nvPr/>
        </p:nvSpPr>
        <p:spPr>
          <a:xfrm>
            <a:off x="6035040" y="3968496"/>
            <a:ext cx="5486400" cy="292608"/>
          </a:xfrm>
          <a:prstGeom prst="rect">
            <a:avLst/>
          </a:prstGeom>
          <a:noFill/>
          <a:ln/>
        </p:spPr>
        <p:txBody>
          <a:bodyPr wrap="square" lIns="0" tIns="0" rIns="0" bIns="0" rtlCol="0" anchor="ctr"/>
          <a:lstStyle/>
          <a:p>
            <a:pPr algn="l" indent="0" marL="0">
              <a:buNone/>
            </a:pPr>
            <a:r>
              <a:rPr lang="ru-RU" sz="1500" dirty="0">
                <a:solidFill>
                  <a:srgbClr val="1B2733"/>
                </a:solidFill>
                <a:latin typeface="Arial" pitchFamily="34" charset="0"/>
                <a:ea typeface="Arial" pitchFamily="34" charset="-122"/>
                <a:cs typeface="Arial" pitchFamily="34" charset="-120"/>
              </a:rPr>
              <a:t>подходящие дроби для </a:t>
            </a:r>
            <a:r>
              <a:rPr lang="ru-RU" sz="1600" dirty="0">
                <a:solidFill>
                  <a:srgbClr val="1B2733"/>
                </a:solidFill>
                <a:latin typeface="Times New Roman" pitchFamily="34" charset="0"/>
                <a:ea typeface="Times New Roman" pitchFamily="34" charset="-122"/>
                <a:cs typeface="Times New Roman" pitchFamily="34" charset="-120"/>
              </a:rPr>
              <a:t>0,2422</a:t>
            </a:r>
            <a:r>
              <a:rPr lang="ru-RU" sz="1500" dirty="0">
                <a:solidFill>
                  <a:srgbClr val="1B2733"/>
                </a:solidFill>
                <a:latin typeface="Arial" pitchFamily="34" charset="0"/>
                <a:ea typeface="Arial" pitchFamily="34" charset="-122"/>
                <a:cs typeface="Arial" pitchFamily="34" charset="-120"/>
              </a:rPr>
              <a:t> — </a:t>
            </a:r>
            <a:r>
              <a:rPr lang="ru-RU" sz="1600" baseline="30000" dirty="0">
                <a:solidFill>
                  <a:srgbClr val="1B2733"/>
                </a:solidFill>
                <a:latin typeface="Times New Roman" pitchFamily="34" charset="0"/>
                <a:ea typeface="Times New Roman" pitchFamily="34" charset="-122"/>
                <a:cs typeface="Times New Roman" pitchFamily="34" charset="-120"/>
              </a:rPr>
              <a:t>1</a:t>
            </a:r>
            <a:r>
              <a:rPr lang="ru-RU" sz="1600" dirty="0">
                <a:solidFill>
                  <a:srgbClr val="1B2733"/>
                </a:solidFill>
                <a:latin typeface="Times New Roman" pitchFamily="34" charset="0"/>
                <a:ea typeface="Times New Roman" pitchFamily="34" charset="-122"/>
                <a:cs typeface="Times New Roman" pitchFamily="34" charset="-120"/>
              </a:rPr>
              <a:t>⁄</a:t>
            </a:r>
            <a:r>
              <a:rPr lang="ru-RU" sz="1600" baseline="-40000" dirty="0">
                <a:solidFill>
                  <a:srgbClr val="1B2733"/>
                </a:solidFill>
                <a:latin typeface="Times New Roman" pitchFamily="34" charset="0"/>
                <a:ea typeface="Times New Roman" pitchFamily="34" charset="-122"/>
                <a:cs typeface="Times New Roman" pitchFamily="34" charset="-120"/>
              </a:rPr>
              <a:t>4</a:t>
            </a:r>
            <a:r>
              <a:rPr lang="ru-RU" sz="1500" dirty="0">
                <a:solidFill>
                  <a:srgbClr val="1B2733"/>
                </a:solidFill>
                <a:latin typeface="Arial" pitchFamily="34" charset="0"/>
                <a:ea typeface="Arial" pitchFamily="34" charset="-122"/>
                <a:cs typeface="Arial" pitchFamily="34" charset="-120"/>
              </a:rPr>
              <a:t>, </a:t>
            </a:r>
            <a:r>
              <a:rPr lang="ru-RU" sz="1600" baseline="30000" dirty="0">
                <a:solidFill>
                  <a:srgbClr val="1B2733"/>
                </a:solidFill>
                <a:latin typeface="Times New Roman" pitchFamily="34" charset="0"/>
                <a:ea typeface="Times New Roman" pitchFamily="34" charset="-122"/>
                <a:cs typeface="Times New Roman" pitchFamily="34" charset="-120"/>
              </a:rPr>
              <a:t>7</a:t>
            </a:r>
            <a:r>
              <a:rPr lang="ru-RU" sz="1600" dirty="0">
                <a:solidFill>
                  <a:srgbClr val="1B2733"/>
                </a:solidFill>
                <a:latin typeface="Times New Roman" pitchFamily="34" charset="0"/>
                <a:ea typeface="Times New Roman" pitchFamily="34" charset="-122"/>
                <a:cs typeface="Times New Roman" pitchFamily="34" charset="-120"/>
              </a:rPr>
              <a:t>⁄</a:t>
            </a:r>
            <a:r>
              <a:rPr lang="ru-RU" sz="1600" baseline="-40000" dirty="0">
                <a:solidFill>
                  <a:srgbClr val="1B2733"/>
                </a:solidFill>
                <a:latin typeface="Times New Roman" pitchFamily="34" charset="0"/>
                <a:ea typeface="Times New Roman" pitchFamily="34" charset="-122"/>
                <a:cs typeface="Times New Roman" pitchFamily="34" charset="-120"/>
              </a:rPr>
              <a:t>29</a:t>
            </a:r>
            <a:r>
              <a:rPr lang="ru-RU" sz="1500" dirty="0">
                <a:solidFill>
                  <a:srgbClr val="1B2733"/>
                </a:solidFill>
                <a:latin typeface="Arial" pitchFamily="34" charset="0"/>
                <a:ea typeface="Arial" pitchFamily="34" charset="-122"/>
                <a:cs typeface="Arial" pitchFamily="34" charset="-120"/>
              </a:rPr>
              <a:t>, </a:t>
            </a:r>
            <a:r>
              <a:rPr lang="ru-RU" sz="1600" baseline="30000" dirty="0">
                <a:solidFill>
                  <a:srgbClr val="1B2733"/>
                </a:solidFill>
                <a:latin typeface="Times New Roman" pitchFamily="34" charset="0"/>
                <a:ea typeface="Times New Roman" pitchFamily="34" charset="-122"/>
                <a:cs typeface="Times New Roman" pitchFamily="34" charset="-120"/>
              </a:rPr>
              <a:t>8</a:t>
            </a:r>
            <a:r>
              <a:rPr lang="ru-RU" sz="1600" dirty="0">
                <a:solidFill>
                  <a:srgbClr val="1B2733"/>
                </a:solidFill>
                <a:latin typeface="Times New Roman" pitchFamily="34" charset="0"/>
                <a:ea typeface="Times New Roman" pitchFamily="34" charset="-122"/>
                <a:cs typeface="Times New Roman" pitchFamily="34" charset="-120"/>
              </a:rPr>
              <a:t>⁄</a:t>
            </a:r>
            <a:r>
              <a:rPr lang="ru-RU" sz="1600" baseline="-40000" dirty="0">
                <a:solidFill>
                  <a:srgbClr val="1B2733"/>
                </a:solidFill>
                <a:latin typeface="Times New Roman" pitchFamily="34" charset="0"/>
                <a:ea typeface="Times New Roman" pitchFamily="34" charset="-122"/>
                <a:cs typeface="Times New Roman" pitchFamily="34" charset="-120"/>
              </a:rPr>
              <a:t>33</a:t>
            </a:r>
            <a:r>
              <a:rPr lang="ru-RU" sz="1500" dirty="0">
                <a:solidFill>
                  <a:srgbClr val="1B2733"/>
                </a:solidFill>
                <a:latin typeface="Arial" pitchFamily="34" charset="0"/>
                <a:ea typeface="Arial" pitchFamily="34" charset="-122"/>
                <a:cs typeface="Arial" pitchFamily="34" charset="-120"/>
              </a:rPr>
              <a:t>, …</a:t>
            </a:r>
            <a:endParaRPr lang="ru-RU" sz="1500" dirty="0"/>
          </a:p>
        </p:txBody>
      </p:sp>
      <p:sp>
        <p:nvSpPr>
          <p:cNvPr id="35" name="Shape 32"/>
          <p:cNvSpPr/>
          <p:nvPr/>
        </p:nvSpPr>
        <p:spPr>
          <a:xfrm>
            <a:off x="6263640" y="4846320"/>
            <a:ext cx="5029200" cy="91"/>
          </a:xfrm>
          <a:prstGeom prst="line">
            <a:avLst/>
          </a:prstGeom>
          <a:noFill/>
          <a:ln w="19050">
            <a:solidFill>
              <a:srgbClr val="1B2733"/>
            </a:solidFill>
            <a:prstDash val="solid"/>
            <a:tailEnd type="triangle"/>
          </a:ln>
        </p:spPr>
      </p:sp>
      <p:sp>
        <p:nvSpPr>
          <p:cNvPr id="36" name="Shape 33"/>
          <p:cNvSpPr/>
          <p:nvPr/>
        </p:nvSpPr>
        <p:spPr>
          <a:xfrm>
            <a:off x="6638118" y="4791456"/>
            <a:ext cx="109728" cy="109728"/>
          </a:xfrm>
          <a:prstGeom prst="ellipse">
            <a:avLst/>
          </a:prstGeom>
          <a:solidFill>
            <a:srgbClr val="1F4E79"/>
          </a:solidFill>
          <a:ln w="19050">
            <a:solidFill>
              <a:srgbClr val="1F4E79"/>
            </a:solidFill>
            <a:prstDash val="solid"/>
          </a:ln>
        </p:spPr>
      </p:sp>
      <p:sp>
        <p:nvSpPr>
          <p:cNvPr id="37" name="Shape 34"/>
          <p:cNvSpPr/>
          <p:nvPr/>
        </p:nvSpPr>
        <p:spPr>
          <a:xfrm>
            <a:off x="6540074" y="5157216"/>
            <a:ext cx="305816" cy="91"/>
          </a:xfrm>
          <a:prstGeom prst="line">
            <a:avLst/>
          </a:prstGeom>
          <a:noFill/>
          <a:ln w="15875">
            <a:solidFill>
              <a:srgbClr val="1F4E79"/>
            </a:solidFill>
            <a:prstDash val="solid"/>
          </a:ln>
        </p:spPr>
      </p:sp>
      <p:sp>
        <p:nvSpPr>
          <p:cNvPr id="38" name="Text 35"/>
          <p:cNvSpPr/>
          <p:nvPr/>
        </p:nvSpPr>
        <p:spPr>
          <a:xfrm>
            <a:off x="6191332" y="4943856"/>
            <a:ext cx="1003300" cy="213360"/>
          </a:xfrm>
          <a:prstGeom prst="rect">
            <a:avLst/>
          </a:prstGeom>
          <a:noFill/>
          <a:ln/>
        </p:spPr>
        <p:txBody>
          <a:bodyPr wrap="square" lIns="0" tIns="0" rIns="0" bIns="0" rtlCol="0" anchor="ctr"/>
          <a:lstStyle/>
          <a:p>
            <a:pPr algn="ctr" indent="0" marL="0">
              <a:buNone/>
            </a:pPr>
            <a:r>
              <a:rPr lang="ru-RU" sz="1400" dirty="0">
                <a:solidFill>
                  <a:srgbClr val="1F4E79"/>
                </a:solidFill>
                <a:latin typeface="Times New Roman" pitchFamily="34" charset="0"/>
                <a:ea typeface="Times New Roman" pitchFamily="34" charset="-122"/>
                <a:cs typeface="Times New Roman" pitchFamily="34" charset="-120"/>
              </a:rPr>
              <a:t>7</a:t>
            </a:r>
            <a:endParaRPr lang="ru-RU" sz="1400" dirty="0"/>
          </a:p>
        </p:txBody>
      </p:sp>
      <p:sp>
        <p:nvSpPr>
          <p:cNvPr id="39" name="Text 36"/>
          <p:cNvSpPr/>
          <p:nvPr/>
        </p:nvSpPr>
        <p:spPr>
          <a:xfrm>
            <a:off x="6146882" y="5167884"/>
            <a:ext cx="1092200" cy="213360"/>
          </a:xfrm>
          <a:prstGeom prst="rect">
            <a:avLst/>
          </a:prstGeom>
          <a:noFill/>
          <a:ln/>
        </p:spPr>
        <p:txBody>
          <a:bodyPr wrap="square" lIns="0" tIns="0" rIns="0" bIns="0" rtlCol="0" anchor="ctr"/>
          <a:lstStyle/>
          <a:p>
            <a:pPr algn="ctr" indent="0" marL="0">
              <a:buNone/>
            </a:pPr>
            <a:r>
              <a:rPr lang="ru-RU" sz="1400" dirty="0">
                <a:solidFill>
                  <a:srgbClr val="1F4E79"/>
                </a:solidFill>
                <a:latin typeface="Times New Roman" pitchFamily="34" charset="0"/>
                <a:ea typeface="Times New Roman" pitchFamily="34" charset="-122"/>
                <a:cs typeface="Times New Roman" pitchFamily="34" charset="-120"/>
              </a:rPr>
              <a:t>29</a:t>
            </a:r>
            <a:endParaRPr lang="ru-RU" sz="1400" dirty="0"/>
          </a:p>
        </p:txBody>
      </p:sp>
      <p:sp>
        <p:nvSpPr>
          <p:cNvPr id="40" name="Shape 37"/>
          <p:cNvSpPr/>
          <p:nvPr/>
        </p:nvSpPr>
        <p:spPr>
          <a:xfrm>
            <a:off x="7038838" y="4791456"/>
            <a:ext cx="109728" cy="109728"/>
          </a:xfrm>
          <a:prstGeom prst="ellipse">
            <a:avLst/>
          </a:prstGeom>
          <a:solidFill>
            <a:srgbClr val="2E7D32"/>
          </a:solidFill>
          <a:ln w="19050">
            <a:solidFill>
              <a:srgbClr val="2E7D32"/>
            </a:solidFill>
            <a:prstDash val="solid"/>
          </a:ln>
        </p:spPr>
      </p:sp>
      <p:sp>
        <p:nvSpPr>
          <p:cNvPr id="41" name="Text 38"/>
          <p:cNvSpPr/>
          <p:nvPr/>
        </p:nvSpPr>
        <p:spPr>
          <a:xfrm>
            <a:off x="6849227" y="4414520"/>
            <a:ext cx="861060" cy="213360"/>
          </a:xfrm>
          <a:prstGeom prst="rect">
            <a:avLst/>
          </a:prstGeom>
          <a:noFill/>
          <a:ln/>
        </p:spPr>
        <p:txBody>
          <a:bodyPr wrap="square" lIns="0" tIns="0" rIns="0" bIns="0" rtlCol="0" anchor="ctr"/>
          <a:lstStyle/>
          <a:p>
            <a:pPr algn="l" indent="0" marL="0">
              <a:buNone/>
            </a:pPr>
            <a:r>
              <a:rPr lang="ru-RU" sz="1400" b="1" dirty="0">
                <a:solidFill>
                  <a:srgbClr val="2E7D32"/>
                </a:solidFill>
                <a:latin typeface="Times New Roman" pitchFamily="34" charset="0"/>
                <a:ea typeface="Times New Roman" pitchFamily="34" charset="-122"/>
                <a:cs typeface="Times New Roman" pitchFamily="34" charset="-120"/>
              </a:rPr>
              <a:t>0,2422</a:t>
            </a:r>
            <a:endParaRPr lang="ru-RU" sz="1400" dirty="0"/>
          </a:p>
        </p:txBody>
      </p:sp>
      <p:sp>
        <p:nvSpPr>
          <p:cNvPr id="42" name="Shape 39"/>
          <p:cNvSpPr/>
          <p:nvPr/>
        </p:nvSpPr>
        <p:spPr>
          <a:xfrm>
            <a:off x="7148329" y="4791456"/>
            <a:ext cx="109728" cy="109728"/>
          </a:xfrm>
          <a:prstGeom prst="ellipse">
            <a:avLst/>
          </a:prstGeom>
          <a:solidFill>
            <a:srgbClr val="1F4E79"/>
          </a:solidFill>
          <a:ln w="19050">
            <a:solidFill>
              <a:srgbClr val="1F4E79"/>
            </a:solidFill>
            <a:prstDash val="solid"/>
          </a:ln>
        </p:spPr>
      </p:sp>
      <p:sp>
        <p:nvSpPr>
          <p:cNvPr id="43" name="Shape 40"/>
          <p:cNvSpPr/>
          <p:nvPr/>
        </p:nvSpPr>
        <p:spPr>
          <a:xfrm>
            <a:off x="7050285" y="5157216"/>
            <a:ext cx="305816" cy="91"/>
          </a:xfrm>
          <a:prstGeom prst="line">
            <a:avLst/>
          </a:prstGeom>
          <a:noFill/>
          <a:ln w="15875">
            <a:solidFill>
              <a:srgbClr val="1F4E79"/>
            </a:solidFill>
            <a:prstDash val="solid"/>
          </a:ln>
        </p:spPr>
      </p:sp>
      <p:sp>
        <p:nvSpPr>
          <p:cNvPr id="44" name="Text 41"/>
          <p:cNvSpPr/>
          <p:nvPr/>
        </p:nvSpPr>
        <p:spPr>
          <a:xfrm>
            <a:off x="6701543" y="4943856"/>
            <a:ext cx="1003300" cy="213360"/>
          </a:xfrm>
          <a:prstGeom prst="rect">
            <a:avLst/>
          </a:prstGeom>
          <a:noFill/>
          <a:ln/>
        </p:spPr>
        <p:txBody>
          <a:bodyPr wrap="square" lIns="0" tIns="0" rIns="0" bIns="0" rtlCol="0" anchor="ctr"/>
          <a:lstStyle/>
          <a:p>
            <a:pPr algn="ctr" indent="0" marL="0">
              <a:buNone/>
            </a:pPr>
            <a:r>
              <a:rPr lang="ru-RU" sz="1400" dirty="0">
                <a:solidFill>
                  <a:srgbClr val="1F4E79"/>
                </a:solidFill>
                <a:latin typeface="Times New Roman" pitchFamily="34" charset="0"/>
                <a:ea typeface="Times New Roman" pitchFamily="34" charset="-122"/>
                <a:cs typeface="Times New Roman" pitchFamily="34" charset="-120"/>
              </a:rPr>
              <a:t>8</a:t>
            </a:r>
            <a:endParaRPr lang="ru-RU" sz="1400" dirty="0"/>
          </a:p>
        </p:txBody>
      </p:sp>
      <p:sp>
        <p:nvSpPr>
          <p:cNvPr id="45" name="Text 42"/>
          <p:cNvSpPr/>
          <p:nvPr/>
        </p:nvSpPr>
        <p:spPr>
          <a:xfrm>
            <a:off x="6657093" y="5167884"/>
            <a:ext cx="1092200" cy="213360"/>
          </a:xfrm>
          <a:prstGeom prst="rect">
            <a:avLst/>
          </a:prstGeom>
          <a:noFill/>
          <a:ln/>
        </p:spPr>
        <p:txBody>
          <a:bodyPr wrap="square" lIns="0" tIns="0" rIns="0" bIns="0" rtlCol="0" anchor="ctr"/>
          <a:lstStyle/>
          <a:p>
            <a:pPr algn="ctr" indent="0" marL="0">
              <a:buNone/>
            </a:pPr>
            <a:r>
              <a:rPr lang="ru-RU" sz="1400" dirty="0">
                <a:solidFill>
                  <a:srgbClr val="1F4E79"/>
                </a:solidFill>
                <a:latin typeface="Times New Roman" pitchFamily="34" charset="0"/>
                <a:ea typeface="Times New Roman" pitchFamily="34" charset="-122"/>
                <a:cs typeface="Times New Roman" pitchFamily="34" charset="-120"/>
              </a:rPr>
              <a:t>33</a:t>
            </a:r>
            <a:endParaRPr lang="ru-RU" sz="1400" dirty="0"/>
          </a:p>
        </p:txBody>
      </p:sp>
      <p:sp>
        <p:nvSpPr>
          <p:cNvPr id="46" name="Shape 43"/>
          <p:cNvSpPr/>
          <p:nvPr/>
        </p:nvSpPr>
        <p:spPr>
          <a:xfrm>
            <a:off x="10847359" y="4791456"/>
            <a:ext cx="109728" cy="109728"/>
          </a:xfrm>
          <a:prstGeom prst="ellipse">
            <a:avLst/>
          </a:prstGeom>
          <a:solidFill>
            <a:srgbClr val="1F4E79"/>
          </a:solidFill>
          <a:ln w="19050">
            <a:solidFill>
              <a:srgbClr val="1F4E79"/>
            </a:solidFill>
            <a:prstDash val="solid"/>
          </a:ln>
        </p:spPr>
      </p:sp>
      <p:sp>
        <p:nvSpPr>
          <p:cNvPr id="47" name="Shape 44"/>
          <p:cNvSpPr/>
          <p:nvPr/>
        </p:nvSpPr>
        <p:spPr>
          <a:xfrm>
            <a:off x="10793765" y="4535424"/>
            <a:ext cx="216916" cy="91"/>
          </a:xfrm>
          <a:prstGeom prst="line">
            <a:avLst/>
          </a:prstGeom>
          <a:noFill/>
          <a:ln w="15875">
            <a:solidFill>
              <a:srgbClr val="1F4E79"/>
            </a:solidFill>
            <a:prstDash val="solid"/>
          </a:ln>
        </p:spPr>
      </p:sp>
      <p:sp>
        <p:nvSpPr>
          <p:cNvPr id="48" name="Text 45"/>
          <p:cNvSpPr/>
          <p:nvPr/>
        </p:nvSpPr>
        <p:spPr>
          <a:xfrm>
            <a:off x="10400573" y="4322064"/>
            <a:ext cx="1003300" cy="213360"/>
          </a:xfrm>
          <a:prstGeom prst="rect">
            <a:avLst/>
          </a:prstGeom>
          <a:noFill/>
          <a:ln/>
        </p:spPr>
        <p:txBody>
          <a:bodyPr wrap="square" lIns="0" tIns="0" rIns="0" bIns="0" rtlCol="0" anchor="ctr"/>
          <a:lstStyle/>
          <a:p>
            <a:pPr algn="ctr" indent="0" marL="0">
              <a:buNone/>
            </a:pPr>
            <a:r>
              <a:rPr lang="ru-RU" sz="1400" dirty="0">
                <a:solidFill>
                  <a:srgbClr val="1F4E79"/>
                </a:solidFill>
                <a:latin typeface="Times New Roman" pitchFamily="34" charset="0"/>
                <a:ea typeface="Times New Roman" pitchFamily="34" charset="-122"/>
                <a:cs typeface="Times New Roman" pitchFamily="34" charset="-120"/>
              </a:rPr>
              <a:t>1</a:t>
            </a:r>
            <a:endParaRPr lang="ru-RU" sz="1400" dirty="0"/>
          </a:p>
        </p:txBody>
      </p:sp>
      <p:sp>
        <p:nvSpPr>
          <p:cNvPr id="49" name="Text 46"/>
          <p:cNvSpPr/>
          <p:nvPr/>
        </p:nvSpPr>
        <p:spPr>
          <a:xfrm>
            <a:off x="10400573" y="4546092"/>
            <a:ext cx="1003300" cy="213360"/>
          </a:xfrm>
          <a:prstGeom prst="rect">
            <a:avLst/>
          </a:prstGeom>
          <a:noFill/>
          <a:ln/>
        </p:spPr>
        <p:txBody>
          <a:bodyPr wrap="square" lIns="0" tIns="0" rIns="0" bIns="0" rtlCol="0" anchor="ctr"/>
          <a:lstStyle/>
          <a:p>
            <a:pPr algn="ctr" indent="0" marL="0">
              <a:buNone/>
            </a:pPr>
            <a:r>
              <a:rPr lang="ru-RU" sz="1400" dirty="0">
                <a:solidFill>
                  <a:srgbClr val="1F4E79"/>
                </a:solidFill>
                <a:latin typeface="Times New Roman" pitchFamily="34" charset="0"/>
                <a:ea typeface="Times New Roman" pitchFamily="34" charset="-122"/>
                <a:cs typeface="Times New Roman" pitchFamily="34" charset="-120"/>
              </a:rPr>
              <a:t>4</a:t>
            </a:r>
            <a:endParaRPr lang="ru-RU" sz="1400" dirty="0"/>
          </a:p>
        </p:txBody>
      </p:sp>
      <p:sp>
        <p:nvSpPr>
          <p:cNvPr id="50" name="Shape 47"/>
          <p:cNvSpPr/>
          <p:nvPr/>
        </p:nvSpPr>
        <p:spPr>
          <a:xfrm>
            <a:off x="6035040" y="5486400"/>
            <a:ext cx="2697480" cy="621792"/>
          </a:xfrm>
          <a:prstGeom prst="roundRect">
            <a:avLst>
              <a:gd name="adj" fmla="val 29412"/>
            </a:avLst>
          </a:prstGeom>
          <a:solidFill>
            <a:srgbClr val="EEF3F8"/>
          </a:solidFill>
          <a:ln w="15875">
            <a:solidFill>
              <a:srgbClr val="1F4E79"/>
            </a:solidFill>
            <a:prstDash val="solid"/>
          </a:ln>
        </p:spPr>
      </p:sp>
      <p:sp>
        <p:nvSpPr>
          <p:cNvPr id="51" name="Text 48"/>
          <p:cNvSpPr/>
          <p:nvPr/>
        </p:nvSpPr>
        <p:spPr>
          <a:xfrm>
            <a:off x="6108192" y="5522976"/>
            <a:ext cx="2551176" cy="548640"/>
          </a:xfrm>
          <a:prstGeom prst="rect">
            <a:avLst/>
          </a:prstGeom>
          <a:noFill/>
          <a:ln/>
        </p:spPr>
        <p:txBody>
          <a:bodyPr wrap="square" lIns="0" tIns="0" rIns="0" bIns="0" rtlCol="0" anchor="ctr"/>
          <a:lstStyle/>
          <a:p>
            <a:pPr algn="ctr" indent="0" marL="0">
              <a:buNone/>
            </a:pPr>
            <a:r>
              <a:rPr lang="ru-RU" sz="1300" baseline="30000" dirty="0">
                <a:solidFill>
                  <a:srgbClr val="1B2733"/>
                </a:solidFill>
                <a:latin typeface="Times New Roman" pitchFamily="34" charset="0"/>
                <a:ea typeface="Times New Roman" pitchFamily="34" charset="-122"/>
                <a:cs typeface="Times New Roman" pitchFamily="34" charset="-120"/>
              </a:rPr>
              <a:t>1</a:t>
            </a:r>
            <a:r>
              <a:rPr lang="ru-RU" sz="1300" dirty="0">
                <a:solidFill>
                  <a:srgbClr val="1B2733"/>
                </a:solidFill>
                <a:latin typeface="Times New Roman" pitchFamily="34" charset="0"/>
                <a:ea typeface="Times New Roman" pitchFamily="34" charset="-122"/>
                <a:cs typeface="Times New Roman" pitchFamily="34" charset="-120"/>
              </a:rPr>
              <a:t>⁄</a:t>
            </a:r>
            <a:r>
              <a:rPr lang="ru-RU" sz="1300" baseline="-40000" dirty="0">
                <a:solidFill>
                  <a:srgbClr val="1B2733"/>
                </a:solidFill>
                <a:latin typeface="Times New Roman" pitchFamily="34" charset="0"/>
                <a:ea typeface="Times New Roman" pitchFamily="34" charset="-122"/>
                <a:cs typeface="Times New Roman" pitchFamily="34" charset="-120"/>
              </a:rPr>
              <a:t>4</a:t>
            </a:r>
            <a:r>
              <a:rPr lang="ru-RU" sz="1200" dirty="0">
                <a:solidFill>
                  <a:srgbClr val="1B2733"/>
                </a:solidFill>
                <a:latin typeface="Arial" pitchFamily="34" charset="0"/>
                <a:ea typeface="Arial" pitchFamily="34" charset="-122"/>
                <a:cs typeface="Arial" pitchFamily="34" charset="-120"/>
              </a:rPr>
              <a:t> — юлианский календарь:</a:t>
            </a:r>
            <a:endParaRPr lang="ru-RU" sz="1300" dirty="0"/>
          </a:p>
          <a:p>
            <a:pPr algn="ctr" indent="0" marL="0">
              <a:buNone/>
            </a:pPr>
            <a:r>
              <a:rPr lang="ru-RU" sz="1200" dirty="0">
                <a:solidFill>
                  <a:srgbClr val="1B2733"/>
                </a:solidFill>
                <a:latin typeface="Arial" pitchFamily="34" charset="0"/>
                <a:ea typeface="Arial" pitchFamily="34" charset="-122"/>
                <a:cs typeface="Arial" pitchFamily="34" charset="-120"/>
              </a:rPr>
              <a:t>один високосный год из четырёх</a:t>
            </a:r>
            <a:endParaRPr lang="ru-RU" sz="1300" dirty="0"/>
          </a:p>
        </p:txBody>
      </p:sp>
      <p:sp>
        <p:nvSpPr>
          <p:cNvPr id="52" name="Shape 49"/>
          <p:cNvSpPr/>
          <p:nvPr/>
        </p:nvSpPr>
        <p:spPr>
          <a:xfrm>
            <a:off x="8823960" y="5486400"/>
            <a:ext cx="2679192" cy="621792"/>
          </a:xfrm>
          <a:prstGeom prst="roundRect">
            <a:avLst>
              <a:gd name="adj" fmla="val 29412"/>
            </a:avLst>
          </a:prstGeom>
          <a:solidFill>
            <a:srgbClr val="E3F1E4"/>
          </a:solidFill>
          <a:ln w="15875">
            <a:solidFill>
              <a:srgbClr val="2E7D32"/>
            </a:solidFill>
            <a:prstDash val="solid"/>
          </a:ln>
        </p:spPr>
      </p:sp>
      <p:sp>
        <p:nvSpPr>
          <p:cNvPr id="53" name="Text 50"/>
          <p:cNvSpPr/>
          <p:nvPr/>
        </p:nvSpPr>
        <p:spPr>
          <a:xfrm>
            <a:off x="8897112" y="5522976"/>
            <a:ext cx="2532888" cy="548640"/>
          </a:xfrm>
          <a:prstGeom prst="rect">
            <a:avLst/>
          </a:prstGeom>
          <a:noFill/>
          <a:ln/>
        </p:spPr>
        <p:txBody>
          <a:bodyPr wrap="square" lIns="0" tIns="0" rIns="0" bIns="0" rtlCol="0" anchor="ctr"/>
          <a:lstStyle/>
          <a:p>
            <a:pPr algn="ctr" indent="0" marL="0">
              <a:buNone/>
            </a:pPr>
            <a:r>
              <a:rPr lang="ru-RU" sz="1300" baseline="30000" dirty="0">
                <a:solidFill>
                  <a:srgbClr val="1B2733"/>
                </a:solidFill>
                <a:latin typeface="Times New Roman" pitchFamily="34" charset="0"/>
                <a:ea typeface="Times New Roman" pitchFamily="34" charset="-122"/>
                <a:cs typeface="Times New Roman" pitchFamily="34" charset="-120"/>
              </a:rPr>
              <a:t>8</a:t>
            </a:r>
            <a:r>
              <a:rPr lang="ru-RU" sz="1300" dirty="0">
                <a:solidFill>
                  <a:srgbClr val="1B2733"/>
                </a:solidFill>
                <a:latin typeface="Times New Roman" pitchFamily="34" charset="0"/>
                <a:ea typeface="Times New Roman" pitchFamily="34" charset="-122"/>
                <a:cs typeface="Times New Roman" pitchFamily="34" charset="-120"/>
              </a:rPr>
              <a:t>⁄</a:t>
            </a:r>
            <a:r>
              <a:rPr lang="ru-RU" sz="1300" baseline="-40000" dirty="0">
                <a:solidFill>
                  <a:srgbClr val="1B2733"/>
                </a:solidFill>
                <a:latin typeface="Times New Roman" pitchFamily="34" charset="0"/>
                <a:ea typeface="Times New Roman" pitchFamily="34" charset="-122"/>
                <a:cs typeface="Times New Roman" pitchFamily="34" charset="-120"/>
              </a:rPr>
              <a:t>33</a:t>
            </a:r>
            <a:r>
              <a:rPr lang="ru-RU" sz="1200" dirty="0">
                <a:solidFill>
                  <a:srgbClr val="1B2733"/>
                </a:solidFill>
                <a:latin typeface="Arial" pitchFamily="34" charset="0"/>
                <a:ea typeface="Arial" pitchFamily="34" charset="-122"/>
                <a:cs typeface="Arial" pitchFamily="34" charset="-120"/>
              </a:rPr>
              <a:t> — 8 високосных лет на каждые</a:t>
            </a:r>
            <a:endParaRPr lang="ru-RU" sz="1300" dirty="0"/>
          </a:p>
          <a:p>
            <a:pPr algn="ctr" indent="0" marL="0">
              <a:buNone/>
            </a:pPr>
            <a:r>
              <a:rPr lang="ru-RU" sz="1200" dirty="0">
                <a:solidFill>
                  <a:srgbClr val="1B2733"/>
                </a:solidFill>
                <a:latin typeface="Arial" pitchFamily="34" charset="0"/>
                <a:ea typeface="Arial" pitchFamily="34" charset="-122"/>
                <a:cs typeface="Arial" pitchFamily="34" charset="-120"/>
              </a:rPr>
              <a:t>33 года, </a:t>
            </a:r>
            <a:r>
              <a:rPr lang="ru-RU" sz="1200" b="1" dirty="0">
                <a:solidFill>
                  <a:srgbClr val="1B2733"/>
                </a:solidFill>
                <a:latin typeface="Arial" pitchFamily="34" charset="0"/>
                <a:ea typeface="Arial" pitchFamily="34" charset="-122"/>
                <a:cs typeface="Arial" pitchFamily="34" charset="-120"/>
              </a:rPr>
              <a:t>намного точнее</a:t>
            </a:r>
            <a:endParaRPr lang="ru-RU"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1325880"/>
          </a:xfrm>
          <a:prstGeom prst="rect">
            <a:avLst/>
          </a:prstGeom>
          <a:solidFill>
            <a:srgbClr val="1F4E79"/>
          </a:solidFill>
          <a:ln w="12700">
            <a:solidFill>
              <a:srgbClr val="1F4E79"/>
            </a:solidFill>
            <a:prstDash val="solid"/>
          </a:ln>
        </p:spPr>
      </p:sp>
      <p:sp>
        <p:nvSpPr>
          <p:cNvPr id="3" name="Text 1"/>
          <p:cNvSpPr/>
          <p:nvPr/>
        </p:nvSpPr>
        <p:spPr>
          <a:xfrm>
            <a:off x="548640" y="274320"/>
            <a:ext cx="10972800" cy="777240"/>
          </a:xfrm>
          <a:prstGeom prst="rect">
            <a:avLst/>
          </a:prstGeom>
          <a:noFill/>
          <a:ln/>
        </p:spPr>
        <p:txBody>
          <a:bodyPr wrap="square" lIns="0" tIns="0" rIns="0" bIns="0" rtlCol="0" anchor="ctr"/>
          <a:lstStyle/>
          <a:p>
            <a:pPr indent="0" marL="0">
              <a:buNone/>
            </a:pPr>
            <a:r>
              <a:rPr lang="ru-RU" sz="3200" b="1" dirty="0">
                <a:solidFill>
                  <a:srgbClr val="FFFFFF"/>
                </a:solidFill>
                <a:latin typeface="Arial" pitchFamily="34" charset="0"/>
                <a:ea typeface="Arial" pitchFamily="34" charset="-122"/>
                <a:cs typeface="Arial" pitchFamily="34" charset="-120"/>
              </a:rPr>
              <a:t>Выводы</a:t>
            </a:r>
            <a:endParaRPr lang="ru-RU" sz="3200" dirty="0"/>
          </a:p>
        </p:txBody>
      </p:sp>
      <p:sp>
        <p:nvSpPr>
          <p:cNvPr id="4" name="Text 2"/>
          <p:cNvSpPr/>
          <p:nvPr/>
        </p:nvSpPr>
        <p:spPr>
          <a:xfrm>
            <a:off x="548640" y="6382512"/>
            <a:ext cx="9144000" cy="320040"/>
          </a:xfrm>
          <a:prstGeom prst="rect">
            <a:avLst/>
          </a:prstGeom>
          <a:noFill/>
          <a:ln/>
        </p:spPr>
        <p:txBody>
          <a:bodyPr wrap="square" lIns="0" tIns="0" rIns="0" bIns="0" rtlCol="0" anchor="ctr"/>
          <a:lstStyle/>
          <a:p>
            <a:pPr indent="0" marL="0">
              <a:buNone/>
            </a:pPr>
            <a:r>
              <a:rPr lang="ru-RU" sz="1100" dirty="0">
                <a:solidFill>
                  <a:srgbClr val="6A7682"/>
                </a:solidFill>
                <a:latin typeface="Arial" pitchFamily="34" charset="0"/>
                <a:ea typeface="Arial" pitchFamily="34" charset="-122"/>
                <a:cs typeface="Arial" pitchFamily="34" charset="-120"/>
              </a:rPr>
              <a:t>Алгебра, 8 класс · глава 4 «Рациональные дроби» · тема № 3</a:t>
            </a:r>
            <a:endParaRPr lang="ru-RU" sz="1100" dirty="0"/>
          </a:p>
        </p:txBody>
      </p:sp>
      <p:sp>
        <p:nvSpPr>
          <p:cNvPr id="5" name="Text 3"/>
          <p:cNvSpPr/>
          <p:nvPr/>
        </p:nvSpPr>
        <p:spPr>
          <a:xfrm>
            <a:off x="10241280" y="6382512"/>
            <a:ext cx="1399032" cy="320040"/>
          </a:xfrm>
          <a:prstGeom prst="rect">
            <a:avLst/>
          </a:prstGeom>
          <a:noFill/>
          <a:ln/>
        </p:spPr>
        <p:txBody>
          <a:bodyPr wrap="square" lIns="0" tIns="0" rIns="0" bIns="0" rtlCol="0" anchor="ctr"/>
          <a:lstStyle/>
          <a:p>
            <a:pPr algn="r" indent="0" marL="0">
              <a:buNone/>
            </a:pPr>
            <a:r>
              <a:rPr lang="ru-RU" sz="1100" dirty="0">
                <a:solidFill>
                  <a:srgbClr val="6A7682"/>
                </a:solidFill>
                <a:latin typeface="Arial" pitchFamily="34" charset="0"/>
                <a:ea typeface="Arial" pitchFamily="34" charset="-122"/>
                <a:cs typeface="Arial" pitchFamily="34" charset="-120"/>
              </a:rPr>
              <a:t>7 / 7</a:t>
            </a:r>
            <a:endParaRPr lang="ru-RU" sz="1100" dirty="0"/>
          </a:p>
        </p:txBody>
      </p:sp>
      <p:sp>
        <p:nvSpPr>
          <p:cNvPr id="7" name="Shape 4"/>
          <p:cNvSpPr/>
          <p:nvPr/>
        </p:nvSpPr>
        <p:spPr>
          <a:xfrm>
            <a:off x="548640" y="1572768"/>
            <a:ext cx="11091672" cy="384048"/>
          </a:xfrm>
          <a:prstGeom prst="rect">
            <a:avLst/>
          </a:prstGeom>
          <a:solidFill>
            <a:srgbClr val="1F4E79"/>
          </a:solidFill>
          <a:ln w="12700">
            <a:solidFill>
              <a:srgbClr val="1F4E79"/>
            </a:solidFill>
            <a:prstDash val="solid"/>
          </a:ln>
        </p:spPr>
      </p:sp>
      <p:sp>
        <p:nvSpPr>
          <p:cNvPr id="8" name="Text 5"/>
          <p:cNvSpPr/>
          <p:nvPr/>
        </p:nvSpPr>
        <p:spPr>
          <a:xfrm>
            <a:off x="548640" y="1591056"/>
            <a:ext cx="1371600" cy="347472"/>
          </a:xfrm>
          <a:prstGeom prst="rect">
            <a:avLst/>
          </a:prstGeom>
          <a:noFill/>
          <a:ln/>
        </p:spPr>
        <p:txBody>
          <a:bodyPr wrap="square" lIns="0" tIns="0" rIns="0" bIns="0" rtlCol="0" anchor="ctr"/>
          <a:lstStyle/>
          <a:p>
            <a:pPr algn="ctr" indent="0" marL="0">
              <a:buNone/>
            </a:pPr>
            <a:r>
              <a:rPr lang="ru-RU" sz="1500" b="1" dirty="0">
                <a:solidFill>
                  <a:srgbClr val="FFFFFF"/>
                </a:solidFill>
                <a:latin typeface="Arial" pitchFamily="34" charset="0"/>
                <a:ea typeface="Arial" pitchFamily="34" charset="-122"/>
                <a:cs typeface="Arial" pitchFamily="34" charset="-120"/>
              </a:rPr>
              <a:t>Число</a:t>
            </a:r>
            <a:endParaRPr lang="ru-RU" sz="1500" dirty="0"/>
          </a:p>
        </p:txBody>
      </p:sp>
      <p:sp>
        <p:nvSpPr>
          <p:cNvPr id="9" name="Text 6"/>
          <p:cNvSpPr/>
          <p:nvPr/>
        </p:nvSpPr>
        <p:spPr>
          <a:xfrm>
            <a:off x="1920240" y="1591056"/>
            <a:ext cx="2651760" cy="347472"/>
          </a:xfrm>
          <a:prstGeom prst="rect">
            <a:avLst/>
          </a:prstGeom>
          <a:noFill/>
          <a:ln/>
        </p:spPr>
        <p:txBody>
          <a:bodyPr wrap="square" lIns="0" tIns="0" rIns="0" bIns="0" rtlCol="0" anchor="ctr"/>
          <a:lstStyle/>
          <a:p>
            <a:pPr algn="ctr" indent="0" marL="0">
              <a:buNone/>
            </a:pPr>
            <a:r>
              <a:rPr lang="ru-RU" sz="1500" b="1" dirty="0">
                <a:solidFill>
                  <a:srgbClr val="FFFFFF"/>
                </a:solidFill>
                <a:latin typeface="Arial" pitchFamily="34" charset="0"/>
                <a:ea typeface="Arial" pitchFamily="34" charset="-122"/>
                <a:cs typeface="Arial" pitchFamily="34" charset="-120"/>
              </a:rPr>
              <a:t>Неполные частные</a:t>
            </a:r>
            <a:endParaRPr lang="ru-RU" sz="1500" dirty="0"/>
          </a:p>
        </p:txBody>
      </p:sp>
      <p:sp>
        <p:nvSpPr>
          <p:cNvPr id="10" name="Text 7"/>
          <p:cNvSpPr/>
          <p:nvPr/>
        </p:nvSpPr>
        <p:spPr>
          <a:xfrm>
            <a:off x="4572000" y="1591056"/>
            <a:ext cx="4572000" cy="347472"/>
          </a:xfrm>
          <a:prstGeom prst="rect">
            <a:avLst/>
          </a:prstGeom>
          <a:noFill/>
          <a:ln/>
        </p:spPr>
        <p:txBody>
          <a:bodyPr wrap="square" lIns="0" tIns="0" rIns="0" bIns="0" rtlCol="0" anchor="ctr"/>
          <a:lstStyle/>
          <a:p>
            <a:pPr algn="ctr" indent="0" marL="0">
              <a:buNone/>
            </a:pPr>
            <a:r>
              <a:rPr lang="ru-RU" sz="1500" b="1" dirty="0">
                <a:solidFill>
                  <a:srgbClr val="FFFFFF"/>
                </a:solidFill>
                <a:latin typeface="Arial" pitchFamily="34" charset="0"/>
                <a:ea typeface="Arial" pitchFamily="34" charset="-122"/>
                <a:cs typeface="Arial" pitchFamily="34" charset="-120"/>
              </a:rPr>
              <a:t>Цепная дробь</a:t>
            </a:r>
            <a:endParaRPr lang="ru-RU" sz="1500" dirty="0"/>
          </a:p>
        </p:txBody>
      </p:sp>
      <p:sp>
        <p:nvSpPr>
          <p:cNvPr id="11" name="Text 8"/>
          <p:cNvSpPr/>
          <p:nvPr/>
        </p:nvSpPr>
        <p:spPr>
          <a:xfrm>
            <a:off x="9144000" y="1591056"/>
            <a:ext cx="2496312" cy="347472"/>
          </a:xfrm>
          <a:prstGeom prst="rect">
            <a:avLst/>
          </a:prstGeom>
          <a:noFill/>
          <a:ln/>
        </p:spPr>
        <p:txBody>
          <a:bodyPr wrap="square" lIns="0" tIns="0" rIns="0" bIns="0" rtlCol="0" anchor="ctr"/>
          <a:lstStyle/>
          <a:p>
            <a:pPr algn="ctr" indent="0" marL="0">
              <a:buNone/>
            </a:pPr>
            <a:r>
              <a:rPr lang="ru-RU" sz="1500" b="1" dirty="0">
                <a:solidFill>
                  <a:srgbClr val="FFFFFF"/>
                </a:solidFill>
                <a:latin typeface="Arial" pitchFamily="34" charset="0"/>
                <a:ea typeface="Arial" pitchFamily="34" charset="-122"/>
                <a:cs typeface="Arial" pitchFamily="34" charset="-120"/>
              </a:rPr>
              <a:t>Приближение</a:t>
            </a:r>
            <a:endParaRPr lang="ru-RU" sz="1500" dirty="0"/>
          </a:p>
        </p:txBody>
      </p:sp>
      <p:sp>
        <p:nvSpPr>
          <p:cNvPr id="12" name="Shape 9"/>
          <p:cNvSpPr/>
          <p:nvPr/>
        </p:nvSpPr>
        <p:spPr>
          <a:xfrm>
            <a:off x="548640" y="1956816"/>
            <a:ext cx="11091672" cy="713232"/>
          </a:xfrm>
          <a:prstGeom prst="rect">
            <a:avLst/>
          </a:prstGeom>
          <a:solidFill>
            <a:srgbClr val="FFFFFF"/>
          </a:solidFill>
          <a:ln w="12700">
            <a:solidFill>
              <a:srgbClr val="C3CFDB"/>
            </a:solidFill>
            <a:prstDash val="solid"/>
          </a:ln>
        </p:spPr>
      </p:sp>
      <p:sp>
        <p:nvSpPr>
          <p:cNvPr id="13" name="Shape 10"/>
          <p:cNvSpPr/>
          <p:nvPr/>
        </p:nvSpPr>
        <p:spPr>
          <a:xfrm>
            <a:off x="1049782" y="2313432"/>
            <a:ext cx="369316" cy="91"/>
          </a:xfrm>
          <a:prstGeom prst="line">
            <a:avLst/>
          </a:prstGeom>
          <a:noFill/>
          <a:ln w="15875">
            <a:solidFill>
              <a:srgbClr val="1B2733"/>
            </a:solidFill>
            <a:prstDash val="solid"/>
          </a:ln>
        </p:spPr>
      </p:sp>
      <p:sp>
        <p:nvSpPr>
          <p:cNvPr id="14" name="Text 11"/>
          <p:cNvSpPr/>
          <p:nvPr/>
        </p:nvSpPr>
        <p:spPr>
          <a:xfrm>
            <a:off x="656590" y="2023872"/>
            <a:ext cx="1155700" cy="289560"/>
          </a:xfrm>
          <a:prstGeom prst="rect">
            <a:avLst/>
          </a:prstGeom>
          <a:noFill/>
          <a:ln/>
        </p:spPr>
        <p:txBody>
          <a:bodyPr wrap="square" lIns="0" tIns="0" rIns="0" bIns="0" rtlCol="0" anchor="ctr"/>
          <a:lstStyle/>
          <a:p>
            <a:pPr algn="ctr" indent="0" marL="0">
              <a:buNone/>
            </a:pPr>
            <a:r>
              <a:rPr lang="ru-RU" sz="1900" dirty="0">
                <a:solidFill>
                  <a:srgbClr val="1B2733"/>
                </a:solidFill>
                <a:latin typeface="Times New Roman" pitchFamily="34" charset="0"/>
                <a:ea typeface="Times New Roman" pitchFamily="34" charset="-122"/>
                <a:cs typeface="Times New Roman" pitchFamily="34" charset="-120"/>
              </a:rPr>
              <a:t>67</a:t>
            </a:r>
            <a:endParaRPr lang="ru-RU" sz="1900" dirty="0"/>
          </a:p>
        </p:txBody>
      </p:sp>
      <p:sp>
        <p:nvSpPr>
          <p:cNvPr id="15" name="Text 12"/>
          <p:cNvSpPr/>
          <p:nvPr/>
        </p:nvSpPr>
        <p:spPr>
          <a:xfrm>
            <a:off x="656590" y="2327910"/>
            <a:ext cx="1155700" cy="289560"/>
          </a:xfrm>
          <a:prstGeom prst="rect">
            <a:avLst/>
          </a:prstGeom>
          <a:noFill/>
          <a:ln/>
        </p:spPr>
        <p:txBody>
          <a:bodyPr wrap="square" lIns="0" tIns="0" rIns="0" bIns="0" rtlCol="0" anchor="ctr"/>
          <a:lstStyle/>
          <a:p>
            <a:pPr algn="ctr" indent="0" marL="0">
              <a:buNone/>
            </a:pPr>
            <a:r>
              <a:rPr lang="ru-RU" sz="1900" dirty="0">
                <a:solidFill>
                  <a:srgbClr val="1B2733"/>
                </a:solidFill>
                <a:latin typeface="Times New Roman" pitchFamily="34" charset="0"/>
                <a:ea typeface="Times New Roman" pitchFamily="34" charset="-122"/>
                <a:cs typeface="Times New Roman" pitchFamily="34" charset="-120"/>
              </a:rPr>
              <a:t>29</a:t>
            </a:r>
            <a:endParaRPr lang="ru-RU" sz="1900" dirty="0"/>
          </a:p>
        </p:txBody>
      </p:sp>
      <p:sp>
        <p:nvSpPr>
          <p:cNvPr id="16" name="Text 13"/>
          <p:cNvSpPr/>
          <p:nvPr/>
        </p:nvSpPr>
        <p:spPr>
          <a:xfrm>
            <a:off x="1988820" y="1993392"/>
            <a:ext cx="2514600" cy="640080"/>
          </a:xfrm>
          <a:prstGeom prst="rect">
            <a:avLst/>
          </a:prstGeom>
          <a:noFill/>
          <a:ln/>
        </p:spPr>
        <p:txBody>
          <a:bodyPr wrap="square" lIns="0" tIns="0" rIns="0" bIns="0" rtlCol="0" anchor="ctr"/>
          <a:lstStyle/>
          <a:p>
            <a:pPr algn="ctr" indent="0" marL="0">
              <a:buNone/>
            </a:pPr>
            <a:r>
              <a:rPr lang="ru-RU" sz="1600" dirty="0">
                <a:solidFill>
                  <a:srgbClr val="2A2F36"/>
                </a:solidFill>
                <a:latin typeface="Arial" pitchFamily="34" charset="0"/>
                <a:ea typeface="Arial" pitchFamily="34" charset="-122"/>
                <a:cs typeface="Arial" pitchFamily="34" charset="-120"/>
              </a:rPr>
              <a:t>2, 3, 4, 2</a:t>
            </a:r>
            <a:endParaRPr lang="ru-RU" sz="1600" dirty="0"/>
          </a:p>
        </p:txBody>
      </p:sp>
      <p:sp>
        <p:nvSpPr>
          <p:cNvPr id="17" name="Text 14"/>
          <p:cNvSpPr/>
          <p:nvPr/>
        </p:nvSpPr>
        <p:spPr>
          <a:xfrm>
            <a:off x="4640580" y="1993392"/>
            <a:ext cx="4434840" cy="640080"/>
          </a:xfrm>
          <a:prstGeom prst="rect">
            <a:avLst/>
          </a:prstGeom>
          <a:noFill/>
          <a:ln/>
        </p:spPr>
        <p:txBody>
          <a:bodyPr wrap="square" lIns="0" tIns="0" rIns="0" bIns="0" rtlCol="0" anchor="ctr"/>
          <a:lstStyle/>
          <a:p>
            <a:pPr algn="ctr" indent="0" marL="0">
              <a:buNone/>
            </a:pPr>
            <a:r>
              <a:rPr lang="ru-RU" sz="1600" b="1" dirty="0">
                <a:solidFill>
                  <a:srgbClr val="2A2F36"/>
                </a:solidFill>
                <a:latin typeface="Arial" pitchFamily="34" charset="0"/>
                <a:ea typeface="Arial" pitchFamily="34" charset="-122"/>
                <a:cs typeface="Arial" pitchFamily="34" charset="-120"/>
              </a:rPr>
              <a:t>конечная</a:t>
            </a:r>
            <a:r>
              <a:rPr lang="ru-RU" sz="1600" dirty="0">
                <a:solidFill>
                  <a:srgbClr val="2A2F36"/>
                </a:solidFill>
                <a:latin typeface="Arial" pitchFamily="34" charset="0"/>
                <a:ea typeface="Arial" pitchFamily="34" charset="-122"/>
                <a:cs typeface="Arial" pitchFamily="34" charset="-120"/>
              </a:rPr>
              <a:t> — алгоритм Евклида</a:t>
            </a:r>
            <a:endParaRPr lang="ru-RU" sz="1600" dirty="0"/>
          </a:p>
        </p:txBody>
      </p:sp>
      <p:sp>
        <p:nvSpPr>
          <p:cNvPr id="18" name="Text 15"/>
          <p:cNvSpPr/>
          <p:nvPr/>
        </p:nvSpPr>
        <p:spPr>
          <a:xfrm>
            <a:off x="9212580" y="1993392"/>
            <a:ext cx="2359152" cy="640080"/>
          </a:xfrm>
          <a:prstGeom prst="rect">
            <a:avLst/>
          </a:prstGeom>
          <a:noFill/>
          <a:ln/>
        </p:spPr>
        <p:txBody>
          <a:bodyPr wrap="square" lIns="0" tIns="0" rIns="0" bIns="0" rtlCol="0" anchor="ctr"/>
          <a:lstStyle/>
          <a:p>
            <a:pPr algn="ctr" indent="0" marL="0">
              <a:buNone/>
            </a:pPr>
            <a:r>
              <a:rPr lang="ru-RU" sz="1600" dirty="0">
                <a:solidFill>
                  <a:srgbClr val="6A7682"/>
                </a:solidFill>
                <a:latin typeface="Arial" pitchFamily="34" charset="0"/>
                <a:ea typeface="Arial" pitchFamily="34" charset="-122"/>
                <a:cs typeface="Arial" pitchFamily="34" charset="-120"/>
              </a:rPr>
              <a:t>—</a:t>
            </a:r>
            <a:endParaRPr lang="ru-RU" sz="1600" dirty="0"/>
          </a:p>
        </p:txBody>
      </p:sp>
      <p:sp>
        <p:nvSpPr>
          <p:cNvPr id="19" name="Shape 16"/>
          <p:cNvSpPr/>
          <p:nvPr/>
        </p:nvSpPr>
        <p:spPr>
          <a:xfrm>
            <a:off x="548640" y="2670048"/>
            <a:ext cx="11091672" cy="713232"/>
          </a:xfrm>
          <a:prstGeom prst="rect">
            <a:avLst/>
          </a:prstGeom>
          <a:solidFill>
            <a:srgbClr val="EEF3F8"/>
          </a:solidFill>
          <a:ln w="12700">
            <a:solidFill>
              <a:srgbClr val="C3CFDB"/>
            </a:solidFill>
            <a:prstDash val="solid"/>
          </a:ln>
        </p:spPr>
      </p:sp>
      <p:sp>
        <p:nvSpPr>
          <p:cNvPr id="20" name="Text 17"/>
          <p:cNvSpPr/>
          <p:nvPr/>
        </p:nvSpPr>
        <p:spPr>
          <a:xfrm>
            <a:off x="617220" y="2706624"/>
            <a:ext cx="1234440" cy="640080"/>
          </a:xfrm>
          <a:prstGeom prst="rect">
            <a:avLst/>
          </a:prstGeom>
          <a:noFill/>
          <a:ln/>
        </p:spPr>
        <p:txBody>
          <a:bodyPr wrap="square" lIns="0" tIns="0" rIns="0" bIns="0" rtlCol="0" anchor="ctr"/>
          <a:lstStyle/>
          <a:p>
            <a:pPr algn="ctr" indent="0" marL="0">
              <a:buNone/>
            </a:pPr>
            <a:r>
              <a:rPr lang="ru-RU" sz="2100" dirty="0">
                <a:solidFill>
                  <a:srgbClr val="1B2733"/>
                </a:solidFill>
                <a:latin typeface="Times New Roman" pitchFamily="34" charset="0"/>
                <a:ea typeface="Times New Roman" pitchFamily="34" charset="-122"/>
                <a:cs typeface="Times New Roman" pitchFamily="34" charset="-120"/>
              </a:rPr>
              <a:t>√2</a:t>
            </a:r>
            <a:endParaRPr lang="ru-RU" sz="2100" dirty="0"/>
          </a:p>
        </p:txBody>
      </p:sp>
      <p:sp>
        <p:nvSpPr>
          <p:cNvPr id="21" name="Text 18"/>
          <p:cNvSpPr/>
          <p:nvPr/>
        </p:nvSpPr>
        <p:spPr>
          <a:xfrm>
            <a:off x="1988820" y="2706624"/>
            <a:ext cx="2514600" cy="640080"/>
          </a:xfrm>
          <a:prstGeom prst="rect">
            <a:avLst/>
          </a:prstGeom>
          <a:noFill/>
          <a:ln/>
        </p:spPr>
        <p:txBody>
          <a:bodyPr wrap="square" lIns="0" tIns="0" rIns="0" bIns="0" rtlCol="0" anchor="ctr"/>
          <a:lstStyle/>
          <a:p>
            <a:pPr algn="ctr" indent="0" marL="0">
              <a:buNone/>
            </a:pPr>
            <a:r>
              <a:rPr lang="ru-RU" sz="1600" dirty="0">
                <a:solidFill>
                  <a:srgbClr val="2A2F36"/>
                </a:solidFill>
                <a:latin typeface="Arial" pitchFamily="34" charset="0"/>
                <a:ea typeface="Arial" pitchFamily="34" charset="-122"/>
                <a:cs typeface="Arial" pitchFamily="34" charset="-120"/>
              </a:rPr>
              <a:t>1, 2, 2, 2, …</a:t>
            </a:r>
            <a:endParaRPr lang="ru-RU" sz="1600" dirty="0"/>
          </a:p>
        </p:txBody>
      </p:sp>
      <p:sp>
        <p:nvSpPr>
          <p:cNvPr id="22" name="Text 19"/>
          <p:cNvSpPr/>
          <p:nvPr/>
        </p:nvSpPr>
        <p:spPr>
          <a:xfrm>
            <a:off x="4640580" y="2706624"/>
            <a:ext cx="4434840" cy="640080"/>
          </a:xfrm>
          <a:prstGeom prst="rect">
            <a:avLst/>
          </a:prstGeom>
          <a:noFill/>
          <a:ln/>
        </p:spPr>
        <p:txBody>
          <a:bodyPr wrap="square" lIns="0" tIns="0" rIns="0" bIns="0" rtlCol="0" anchor="ctr"/>
          <a:lstStyle/>
          <a:p>
            <a:pPr algn="ctr" indent="0" marL="0">
              <a:buNone/>
            </a:pPr>
            <a:r>
              <a:rPr lang="ru-RU" sz="1600" b="1" dirty="0">
                <a:solidFill>
                  <a:srgbClr val="2A2F36"/>
                </a:solidFill>
                <a:latin typeface="Arial" pitchFamily="34" charset="0"/>
                <a:ea typeface="Arial" pitchFamily="34" charset="-122"/>
                <a:cs typeface="Arial" pitchFamily="34" charset="-120"/>
              </a:rPr>
              <a:t>бесконечная</a:t>
            </a:r>
            <a:r>
              <a:rPr lang="ru-RU" sz="1600" dirty="0">
                <a:solidFill>
                  <a:srgbClr val="2A2F36"/>
                </a:solidFill>
                <a:latin typeface="Arial" pitchFamily="34" charset="0"/>
                <a:ea typeface="Arial" pitchFamily="34" charset="-122"/>
                <a:cs typeface="Arial" pitchFamily="34" charset="-120"/>
              </a:rPr>
              <a:t>, неполные частные повторяются</a:t>
            </a:r>
            <a:endParaRPr lang="ru-RU" sz="1600" dirty="0"/>
          </a:p>
        </p:txBody>
      </p:sp>
      <p:sp>
        <p:nvSpPr>
          <p:cNvPr id="23" name="Shape 20"/>
          <p:cNvSpPr/>
          <p:nvPr/>
        </p:nvSpPr>
        <p:spPr>
          <a:xfrm>
            <a:off x="10207498" y="3026664"/>
            <a:ext cx="369316" cy="91"/>
          </a:xfrm>
          <a:prstGeom prst="line">
            <a:avLst/>
          </a:prstGeom>
          <a:noFill/>
          <a:ln w="20638">
            <a:solidFill>
              <a:srgbClr val="2E7D32"/>
            </a:solidFill>
            <a:prstDash val="solid"/>
          </a:ln>
        </p:spPr>
      </p:sp>
      <p:sp>
        <p:nvSpPr>
          <p:cNvPr id="24" name="Text 21"/>
          <p:cNvSpPr/>
          <p:nvPr/>
        </p:nvSpPr>
        <p:spPr>
          <a:xfrm>
            <a:off x="9814306" y="2737104"/>
            <a:ext cx="1155700" cy="289560"/>
          </a:xfrm>
          <a:prstGeom prst="rect">
            <a:avLst/>
          </a:prstGeom>
          <a:noFill/>
          <a:ln/>
        </p:spPr>
        <p:txBody>
          <a:bodyPr wrap="square" lIns="0" tIns="0" rIns="0" bIns="0" rtlCol="0" anchor="ctr"/>
          <a:lstStyle/>
          <a:p>
            <a:pPr algn="ctr" indent="0" marL="0">
              <a:buNone/>
            </a:pPr>
            <a:r>
              <a:rPr lang="ru-RU" sz="1900" b="1" dirty="0">
                <a:solidFill>
                  <a:srgbClr val="2E7D32"/>
                </a:solidFill>
                <a:latin typeface="Times New Roman" pitchFamily="34" charset="0"/>
                <a:ea typeface="Times New Roman" pitchFamily="34" charset="-122"/>
                <a:cs typeface="Times New Roman" pitchFamily="34" charset="-120"/>
              </a:rPr>
              <a:t>99</a:t>
            </a:r>
            <a:endParaRPr lang="ru-RU" sz="1900" dirty="0"/>
          </a:p>
        </p:txBody>
      </p:sp>
      <p:sp>
        <p:nvSpPr>
          <p:cNvPr id="25" name="Text 22"/>
          <p:cNvSpPr/>
          <p:nvPr/>
        </p:nvSpPr>
        <p:spPr>
          <a:xfrm>
            <a:off x="9814306" y="3041142"/>
            <a:ext cx="1155700" cy="289560"/>
          </a:xfrm>
          <a:prstGeom prst="rect">
            <a:avLst/>
          </a:prstGeom>
          <a:noFill/>
          <a:ln/>
        </p:spPr>
        <p:txBody>
          <a:bodyPr wrap="square" lIns="0" tIns="0" rIns="0" bIns="0" rtlCol="0" anchor="ctr"/>
          <a:lstStyle/>
          <a:p>
            <a:pPr algn="ctr" indent="0" marL="0">
              <a:buNone/>
            </a:pPr>
            <a:r>
              <a:rPr lang="ru-RU" sz="1900" b="1" dirty="0">
                <a:solidFill>
                  <a:srgbClr val="2E7D32"/>
                </a:solidFill>
                <a:latin typeface="Times New Roman" pitchFamily="34" charset="0"/>
                <a:ea typeface="Times New Roman" pitchFamily="34" charset="-122"/>
                <a:cs typeface="Times New Roman" pitchFamily="34" charset="-120"/>
              </a:rPr>
              <a:t>70</a:t>
            </a:r>
            <a:endParaRPr lang="ru-RU" sz="1900" dirty="0"/>
          </a:p>
        </p:txBody>
      </p:sp>
      <p:sp>
        <p:nvSpPr>
          <p:cNvPr id="26" name="Shape 23"/>
          <p:cNvSpPr/>
          <p:nvPr/>
        </p:nvSpPr>
        <p:spPr>
          <a:xfrm>
            <a:off x="548640" y="3383280"/>
            <a:ext cx="11091672" cy="713232"/>
          </a:xfrm>
          <a:prstGeom prst="rect">
            <a:avLst/>
          </a:prstGeom>
          <a:solidFill>
            <a:srgbClr val="FFFFFF"/>
          </a:solidFill>
          <a:ln w="12700">
            <a:solidFill>
              <a:srgbClr val="C3CFDB"/>
            </a:solidFill>
            <a:prstDash val="solid"/>
          </a:ln>
        </p:spPr>
      </p:sp>
      <p:sp>
        <p:nvSpPr>
          <p:cNvPr id="27" name="Text 24"/>
          <p:cNvSpPr/>
          <p:nvPr/>
        </p:nvSpPr>
        <p:spPr>
          <a:xfrm>
            <a:off x="617220" y="3419856"/>
            <a:ext cx="1234440" cy="640080"/>
          </a:xfrm>
          <a:prstGeom prst="rect">
            <a:avLst/>
          </a:prstGeom>
          <a:noFill/>
          <a:ln/>
        </p:spPr>
        <p:txBody>
          <a:bodyPr wrap="square" lIns="0" tIns="0" rIns="0" bIns="0" rtlCol="0" anchor="ctr"/>
          <a:lstStyle/>
          <a:p>
            <a:pPr algn="ctr" indent="0" marL="0">
              <a:buNone/>
            </a:pPr>
            <a:r>
              <a:rPr lang="ru-RU" sz="2100" dirty="0">
                <a:solidFill>
                  <a:srgbClr val="1B2733"/>
                </a:solidFill>
                <a:latin typeface="Times New Roman" pitchFamily="34" charset="0"/>
                <a:ea typeface="Times New Roman" pitchFamily="34" charset="-122"/>
                <a:cs typeface="Times New Roman" pitchFamily="34" charset="-120"/>
              </a:rPr>
              <a:t>π</a:t>
            </a:r>
            <a:endParaRPr lang="ru-RU" sz="2100" dirty="0"/>
          </a:p>
        </p:txBody>
      </p:sp>
      <p:sp>
        <p:nvSpPr>
          <p:cNvPr id="28" name="Text 25"/>
          <p:cNvSpPr/>
          <p:nvPr/>
        </p:nvSpPr>
        <p:spPr>
          <a:xfrm>
            <a:off x="1988820" y="3419856"/>
            <a:ext cx="2514600" cy="640080"/>
          </a:xfrm>
          <a:prstGeom prst="rect">
            <a:avLst/>
          </a:prstGeom>
          <a:noFill/>
          <a:ln/>
        </p:spPr>
        <p:txBody>
          <a:bodyPr wrap="square" lIns="0" tIns="0" rIns="0" bIns="0" rtlCol="0" anchor="ctr"/>
          <a:lstStyle/>
          <a:p>
            <a:pPr algn="ctr" indent="0" marL="0">
              <a:buNone/>
            </a:pPr>
            <a:r>
              <a:rPr lang="ru-RU" sz="1600" dirty="0">
                <a:solidFill>
                  <a:srgbClr val="2A2F36"/>
                </a:solidFill>
                <a:latin typeface="Arial" pitchFamily="34" charset="0"/>
                <a:ea typeface="Arial" pitchFamily="34" charset="-122"/>
                <a:cs typeface="Arial" pitchFamily="34" charset="-120"/>
              </a:rPr>
              <a:t>3, 7, 15, 1, 292, …</a:t>
            </a:r>
            <a:endParaRPr lang="ru-RU" sz="1600" dirty="0"/>
          </a:p>
        </p:txBody>
      </p:sp>
      <p:sp>
        <p:nvSpPr>
          <p:cNvPr id="29" name="Text 26"/>
          <p:cNvSpPr/>
          <p:nvPr/>
        </p:nvSpPr>
        <p:spPr>
          <a:xfrm>
            <a:off x="4640580" y="3419856"/>
            <a:ext cx="4434840" cy="640080"/>
          </a:xfrm>
          <a:prstGeom prst="rect">
            <a:avLst/>
          </a:prstGeom>
          <a:noFill/>
          <a:ln/>
        </p:spPr>
        <p:txBody>
          <a:bodyPr wrap="square" lIns="0" tIns="0" rIns="0" bIns="0" rtlCol="0" anchor="ctr"/>
          <a:lstStyle/>
          <a:p>
            <a:pPr algn="ctr" indent="0" marL="0">
              <a:buNone/>
            </a:pPr>
            <a:r>
              <a:rPr lang="ru-RU" sz="1600" b="1" dirty="0">
                <a:solidFill>
                  <a:srgbClr val="2A2F36"/>
                </a:solidFill>
                <a:latin typeface="Arial" pitchFamily="34" charset="0"/>
                <a:ea typeface="Arial" pitchFamily="34" charset="-122"/>
                <a:cs typeface="Arial" pitchFamily="34" charset="-120"/>
              </a:rPr>
              <a:t>бесконечная</a:t>
            </a:r>
            <a:r>
              <a:rPr lang="ru-RU" sz="1600" dirty="0">
                <a:solidFill>
                  <a:srgbClr val="2A2F36"/>
                </a:solidFill>
                <a:latin typeface="Arial" pitchFamily="34" charset="0"/>
                <a:ea typeface="Arial" pitchFamily="34" charset="-122"/>
                <a:cs typeface="Arial" pitchFamily="34" charset="-120"/>
              </a:rPr>
              <a:t>, закономерность в неполных частных неизвестна</a:t>
            </a:r>
            <a:endParaRPr lang="ru-RU" sz="1600" dirty="0"/>
          </a:p>
        </p:txBody>
      </p:sp>
      <p:sp>
        <p:nvSpPr>
          <p:cNvPr id="30" name="Shape 27"/>
          <p:cNvSpPr/>
          <p:nvPr/>
        </p:nvSpPr>
        <p:spPr>
          <a:xfrm>
            <a:off x="10147173" y="3739896"/>
            <a:ext cx="489966" cy="91"/>
          </a:xfrm>
          <a:prstGeom prst="line">
            <a:avLst/>
          </a:prstGeom>
          <a:noFill/>
          <a:ln w="20638">
            <a:solidFill>
              <a:srgbClr val="2E7D32"/>
            </a:solidFill>
            <a:prstDash val="solid"/>
          </a:ln>
        </p:spPr>
      </p:sp>
      <p:sp>
        <p:nvSpPr>
          <p:cNvPr id="31" name="Text 28"/>
          <p:cNvSpPr/>
          <p:nvPr/>
        </p:nvSpPr>
        <p:spPr>
          <a:xfrm>
            <a:off x="9753981" y="3450336"/>
            <a:ext cx="1276350" cy="289560"/>
          </a:xfrm>
          <a:prstGeom prst="rect">
            <a:avLst/>
          </a:prstGeom>
          <a:noFill/>
          <a:ln/>
        </p:spPr>
        <p:txBody>
          <a:bodyPr wrap="square" lIns="0" tIns="0" rIns="0" bIns="0" rtlCol="0" anchor="ctr"/>
          <a:lstStyle/>
          <a:p>
            <a:pPr algn="ctr" indent="0" marL="0">
              <a:buNone/>
            </a:pPr>
            <a:r>
              <a:rPr lang="ru-RU" sz="1900" b="1" dirty="0">
                <a:solidFill>
                  <a:srgbClr val="2E7D32"/>
                </a:solidFill>
                <a:latin typeface="Times New Roman" pitchFamily="34" charset="0"/>
                <a:ea typeface="Times New Roman" pitchFamily="34" charset="-122"/>
                <a:cs typeface="Times New Roman" pitchFamily="34" charset="-120"/>
              </a:rPr>
              <a:t>355</a:t>
            </a:r>
            <a:endParaRPr lang="ru-RU" sz="1900" dirty="0"/>
          </a:p>
        </p:txBody>
      </p:sp>
      <p:sp>
        <p:nvSpPr>
          <p:cNvPr id="32" name="Text 29"/>
          <p:cNvSpPr/>
          <p:nvPr/>
        </p:nvSpPr>
        <p:spPr>
          <a:xfrm>
            <a:off x="9753981" y="3754374"/>
            <a:ext cx="1276350" cy="289560"/>
          </a:xfrm>
          <a:prstGeom prst="rect">
            <a:avLst/>
          </a:prstGeom>
          <a:noFill/>
          <a:ln/>
        </p:spPr>
        <p:txBody>
          <a:bodyPr wrap="square" lIns="0" tIns="0" rIns="0" bIns="0" rtlCol="0" anchor="ctr"/>
          <a:lstStyle/>
          <a:p>
            <a:pPr algn="ctr" indent="0" marL="0">
              <a:buNone/>
            </a:pPr>
            <a:r>
              <a:rPr lang="ru-RU" sz="1900" b="1" dirty="0">
                <a:solidFill>
                  <a:srgbClr val="2E7D32"/>
                </a:solidFill>
                <a:latin typeface="Times New Roman" pitchFamily="34" charset="0"/>
                <a:ea typeface="Times New Roman" pitchFamily="34" charset="-122"/>
                <a:cs typeface="Times New Roman" pitchFamily="34" charset="-120"/>
              </a:rPr>
              <a:t>113</a:t>
            </a:r>
            <a:endParaRPr lang="ru-RU" sz="1900" dirty="0"/>
          </a:p>
        </p:txBody>
      </p:sp>
      <p:sp>
        <p:nvSpPr>
          <p:cNvPr id="33" name="Shape 30"/>
          <p:cNvSpPr/>
          <p:nvPr/>
        </p:nvSpPr>
        <p:spPr>
          <a:xfrm>
            <a:off x="548640" y="4343400"/>
            <a:ext cx="3557016" cy="1783080"/>
          </a:xfrm>
          <a:prstGeom prst="roundRect">
            <a:avLst>
              <a:gd name="adj" fmla="val 6154"/>
            </a:avLst>
          </a:prstGeom>
          <a:solidFill>
            <a:srgbClr val="EEF3F8"/>
          </a:solidFill>
          <a:ln w="12700">
            <a:solidFill>
              <a:srgbClr val="1F4E79"/>
            </a:solidFill>
            <a:prstDash val="solid"/>
          </a:ln>
        </p:spPr>
      </p:sp>
      <p:sp>
        <p:nvSpPr>
          <p:cNvPr id="34" name="Text 31"/>
          <p:cNvSpPr/>
          <p:nvPr/>
        </p:nvSpPr>
        <p:spPr>
          <a:xfrm>
            <a:off x="658368" y="4407408"/>
            <a:ext cx="3337560" cy="1655064"/>
          </a:xfrm>
          <a:prstGeom prst="rect">
            <a:avLst/>
          </a:prstGeom>
          <a:noFill/>
          <a:ln/>
        </p:spPr>
        <p:txBody>
          <a:bodyPr wrap="square" lIns="25400" tIns="50800" rIns="50800" bIns="25400" rtlCol="0" anchor="ctr"/>
          <a:lstStyle/>
          <a:p>
            <a:pPr algn="ctr" indent="0" marL="0">
              <a:spcAft>
                <a:spcPts val="800"/>
              </a:spcAft>
              <a:buNone/>
            </a:pPr>
            <a:r>
              <a:rPr lang="ru-RU" sz="1500" dirty="0">
                <a:solidFill>
                  <a:srgbClr val="2A2F36"/>
                </a:solidFill>
                <a:latin typeface="Arial" pitchFamily="34" charset="0"/>
                <a:ea typeface="Arial" pitchFamily="34" charset="-122"/>
                <a:cs typeface="Arial" pitchFamily="34" charset="-120"/>
              </a:rPr>
              <a:t>Цепная дробь записывает число </a:t>
            </a:r>
            <a:r>
              <a:rPr lang="ru-RU" sz="1500" b="1" dirty="0">
                <a:solidFill>
                  <a:srgbClr val="2A2F36"/>
                </a:solidFill>
                <a:latin typeface="Arial" pitchFamily="34" charset="0"/>
                <a:ea typeface="Arial" pitchFamily="34" charset="-122"/>
                <a:cs typeface="Arial" pitchFamily="34" charset="-120"/>
              </a:rPr>
              <a:t>последовательностью неполных частных</a:t>
            </a:r>
            <a:r>
              <a:rPr lang="ru-RU" sz="1500" dirty="0">
                <a:solidFill>
                  <a:srgbClr val="2A2F36"/>
                </a:solidFill>
                <a:latin typeface="Arial" pitchFamily="34" charset="0"/>
                <a:ea typeface="Arial" pitchFamily="34" charset="-122"/>
                <a:cs typeface="Arial" pitchFamily="34" charset="-120"/>
              </a:rPr>
              <a:t>; их находят повторным выделением целой части</a:t>
            </a:r>
            <a:endParaRPr lang="ru-RU" sz="1500" dirty="0"/>
          </a:p>
        </p:txBody>
      </p:sp>
      <p:sp>
        <p:nvSpPr>
          <p:cNvPr id="35" name="Shape 32"/>
          <p:cNvSpPr/>
          <p:nvPr/>
        </p:nvSpPr>
        <p:spPr>
          <a:xfrm>
            <a:off x="4315968" y="4343400"/>
            <a:ext cx="3557016" cy="1783080"/>
          </a:xfrm>
          <a:prstGeom prst="roundRect">
            <a:avLst>
              <a:gd name="adj" fmla="val 6154"/>
            </a:avLst>
          </a:prstGeom>
          <a:solidFill>
            <a:srgbClr val="FCEBDD"/>
          </a:solidFill>
          <a:ln w="12700">
            <a:solidFill>
              <a:srgbClr val="D9711C"/>
            </a:solidFill>
            <a:prstDash val="solid"/>
          </a:ln>
        </p:spPr>
      </p:sp>
      <p:sp>
        <p:nvSpPr>
          <p:cNvPr id="36" name="Text 33"/>
          <p:cNvSpPr/>
          <p:nvPr/>
        </p:nvSpPr>
        <p:spPr>
          <a:xfrm>
            <a:off x="4425696" y="4407408"/>
            <a:ext cx="3337560" cy="1655064"/>
          </a:xfrm>
          <a:prstGeom prst="rect">
            <a:avLst/>
          </a:prstGeom>
          <a:noFill/>
          <a:ln/>
        </p:spPr>
        <p:txBody>
          <a:bodyPr wrap="square" lIns="25400" tIns="50800" rIns="50800" bIns="25400" rtlCol="0" anchor="ctr"/>
          <a:lstStyle/>
          <a:p>
            <a:pPr algn="ctr" indent="0" marL="0">
              <a:spcAft>
                <a:spcPts val="800"/>
              </a:spcAft>
              <a:buNone/>
            </a:pPr>
            <a:r>
              <a:rPr lang="ru-RU" sz="1500" dirty="0">
                <a:solidFill>
                  <a:srgbClr val="2A2F36"/>
                </a:solidFill>
                <a:latin typeface="Arial" pitchFamily="34" charset="0"/>
                <a:ea typeface="Arial" pitchFamily="34" charset="-122"/>
                <a:cs typeface="Arial" pitchFamily="34" charset="-120"/>
              </a:rPr>
              <a:t>Подходящие дроби </a:t>
            </a:r>
            <a:r>
              <a:rPr lang="ru-RU" sz="1500" b="1" dirty="0">
                <a:solidFill>
                  <a:srgbClr val="2A2F36"/>
                </a:solidFill>
                <a:latin typeface="Arial" pitchFamily="34" charset="0"/>
                <a:ea typeface="Arial" pitchFamily="34" charset="-122"/>
                <a:cs typeface="Arial" pitchFamily="34" charset="-120"/>
              </a:rPr>
              <a:t>несократимы</a:t>
            </a:r>
            <a:r>
              <a:rPr lang="ru-RU" sz="1500" dirty="0">
                <a:solidFill>
                  <a:srgbClr val="2A2F36"/>
                </a:solidFill>
                <a:latin typeface="Arial" pitchFamily="34" charset="0"/>
                <a:ea typeface="Arial" pitchFamily="34" charset="-122"/>
                <a:cs typeface="Arial" pitchFamily="34" charset="-120"/>
              </a:rPr>
              <a:t>, по очереди меньше и больше числа и с каждым шагом </a:t>
            </a:r>
            <a:r>
              <a:rPr lang="ru-RU" sz="1500" b="1" dirty="0">
                <a:solidFill>
                  <a:srgbClr val="2A2F36"/>
                </a:solidFill>
                <a:latin typeface="Arial" pitchFamily="34" charset="0"/>
                <a:ea typeface="Arial" pitchFamily="34" charset="-122"/>
                <a:cs typeface="Arial" pitchFamily="34" charset="-120"/>
              </a:rPr>
              <a:t>приближаются</a:t>
            </a:r>
            <a:r>
              <a:rPr lang="ru-RU" sz="1500" dirty="0">
                <a:solidFill>
                  <a:srgbClr val="2A2F36"/>
                </a:solidFill>
                <a:latin typeface="Arial" pitchFamily="34" charset="0"/>
                <a:ea typeface="Arial" pitchFamily="34" charset="-122"/>
                <a:cs typeface="Arial" pitchFamily="34" charset="-120"/>
              </a:rPr>
              <a:t> к нему</a:t>
            </a:r>
            <a:endParaRPr lang="ru-RU" sz="1500" dirty="0"/>
          </a:p>
        </p:txBody>
      </p:sp>
      <p:sp>
        <p:nvSpPr>
          <p:cNvPr id="37" name="Shape 34"/>
          <p:cNvSpPr/>
          <p:nvPr/>
        </p:nvSpPr>
        <p:spPr>
          <a:xfrm>
            <a:off x="8083296" y="4343400"/>
            <a:ext cx="3557016" cy="1783080"/>
          </a:xfrm>
          <a:prstGeom prst="roundRect">
            <a:avLst>
              <a:gd name="adj" fmla="val 6154"/>
            </a:avLst>
          </a:prstGeom>
          <a:solidFill>
            <a:srgbClr val="E3F1E4"/>
          </a:solidFill>
          <a:ln w="12700">
            <a:solidFill>
              <a:srgbClr val="2E7D32"/>
            </a:solidFill>
            <a:prstDash val="solid"/>
          </a:ln>
        </p:spPr>
      </p:sp>
      <p:sp>
        <p:nvSpPr>
          <p:cNvPr id="38" name="Text 35"/>
          <p:cNvSpPr/>
          <p:nvPr/>
        </p:nvSpPr>
        <p:spPr>
          <a:xfrm>
            <a:off x="8193024" y="4407408"/>
            <a:ext cx="3337560" cy="1655064"/>
          </a:xfrm>
          <a:prstGeom prst="rect">
            <a:avLst/>
          </a:prstGeom>
          <a:noFill/>
          <a:ln/>
        </p:spPr>
        <p:txBody>
          <a:bodyPr wrap="square" lIns="25400" tIns="50800" rIns="50800" bIns="25400" rtlCol="0" anchor="ctr"/>
          <a:lstStyle/>
          <a:p>
            <a:pPr algn="ctr" indent="0" marL="0">
              <a:spcAft>
                <a:spcPts val="800"/>
              </a:spcAft>
              <a:buNone/>
            </a:pPr>
            <a:r>
              <a:rPr lang="ru-RU" sz="1500" dirty="0">
                <a:solidFill>
                  <a:srgbClr val="2A2F36"/>
                </a:solidFill>
                <a:latin typeface="Arial" pitchFamily="34" charset="0"/>
                <a:ea typeface="Arial" pitchFamily="34" charset="-122"/>
                <a:cs typeface="Arial" pitchFamily="34" charset="-120"/>
              </a:rPr>
              <a:t>Точные приближения дробями с небольшими знаменателями нужны везде, где отношение величин надо заменить отношением </a:t>
            </a:r>
            <a:r>
              <a:rPr lang="ru-RU" sz="1500" b="1" dirty="0">
                <a:solidFill>
                  <a:srgbClr val="2A2F36"/>
                </a:solidFill>
                <a:latin typeface="Arial" pitchFamily="34" charset="0"/>
                <a:ea typeface="Arial" pitchFamily="34" charset="-122"/>
                <a:cs typeface="Arial" pitchFamily="34" charset="-120"/>
              </a:rPr>
              <a:t>небольших целых чисел</a:t>
            </a:r>
            <a:r>
              <a:rPr lang="ru-RU" sz="1500" dirty="0">
                <a:solidFill>
                  <a:srgbClr val="2A2F36"/>
                </a:solidFill>
                <a:latin typeface="Arial" pitchFamily="34" charset="0"/>
                <a:ea typeface="Arial" pitchFamily="34" charset="-122"/>
                <a:cs typeface="Arial" pitchFamily="34" charset="-120"/>
              </a:rPr>
              <a:t>, — от зубчатых передач до календарей</a:t>
            </a:r>
            <a:endParaRPr lang="ru-RU"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pomogalka.me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Цепные дроби</dc:title>
  <dc:subject>Алгебра, 8 класс. Тема исследовательской работы к главе 4, № 3</dc:subject>
  <dc:creator>pomogalka.me</dc:creator>
  <cp:lastModifiedBy>pomogalka.me</cp:lastModifiedBy>
  <cp:revision>1</cp:revision>
  <dcterms:created xsi:type="dcterms:W3CDTF">2026-10-08T08:53:16Z</dcterms:created>
  <dcterms:modified xsi:type="dcterms:W3CDTF">2026-10-08T08:53:16Z</dcterms:modified>
</cp:coreProperties>
</file>