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Понятия дроби и алгебраической дроби в книге И. Ньютона „Всеобщая арифметика“.
План доклада:
1. Ньютон и «Всеобщая арифметика».
2. Алгебра — всеобщая арифметика.
3. Число как отношение к единице.
4. Дробь — частное, записанное чертой.
5. Действия с буквенными дробями.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Исаак Ньютон (1643—1727) — английский математик и физик; по старому стилю, действовавшему тогда в Англии, он родился 25 декабря 1642 года. С 1669 года он был профессором Кембриджского университета и читал там лекции, в том числе по алгебре. По записям этих лекций в 1707 году на латинском языке вышла книга «Всеобщая арифметика» (Arithmetica Universalis); издал её Уильям Уистон, преемник Ньютона по кафедре. В 1720 году появился английский перевод, в 1722 году — второе издание, а в XX веке книгу перевели на русский язык. Её не следует путать с главным трудом Ньютона по механике — «Математическими началами натуральной философии» (1687).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Книга открывается мыслью, отражённой в её названии: вычисления ведут либо с числами, как в обычной арифметике, либо с буквами, как у алгебраистов, и в обоих случаях действуют одни и те же правила. Арифметика решает задачу для определённых чисел, алгебра — сразу для всех. Например, равенство a/b + c/d = (ad + cb)/(bd) при b ≠ 0 и d ≠ 0 — одно правило для всех дробей, а вычисление 2/3 + 1/5 = (2 · 5 + 1 · 3)/(3 · 5) = 13/15 — его частный случай при a = 2, b = 3, c = 1, d = 5. Поэтому результат, полученный в буквах, верен для любых чисел, которые можно подставить вместо букв.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Определение числа у Ньютона в русском переводе звучит так: «Под числом мы понимаем не столько множество единиц, сколько отвлечённое отношение какой-нибудь величины к другой величине того же рода, принятой нами за единицу». Числа бывают трёх видов: целые — величина измеряется единицей; дробные — величина измеряется долей единицы, то есть равна кратному этой доли; иррациональные — величина несоизмерима с единицей (Ньютон называет такое число латинским словом surdus — «глухое»). Например, если за единицу принят отрезок длиной 4 см, то отрезок длиной 3 см выражается числом 3/4: он содержит три четверти единицы. Диагональ квадрата, сторона которого принята за единицу, выражается иррациональным числом √2. Значит, дробь у Ньютона — такое же число, как и целое: отношение величины к единице.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Деление Ньютон записывает так же, как мы: делимое над делителем, между ними черта; такое частное он называет дробью. Запись одинакова для чисел и для букв: a/b — величина, которая получается при делении a на b, а числитель и знаменатель могут быть и многочленами, например (a² − b²)/(a + b). Отдельного определения алгебраической дроби Ньютону не нужно: это та же дробь, только с буквенными числителем и знаменателем. Дробную черту Ньютон не придумал: ею пользовались задолго до него, например Леонардо Пизанский (Фибоначчи) в «Книге абака» (1202). В современном определении рациональной дроби явно сказано то, что при делении подразумевается: знаменатель — ненулевой многочлен, а значения букв, при которых он обращается в нуль, недопустимы. Например, дробь (a² − b²)/(a + b) имеет смысл только при b ≠ −a.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Действия с буквенными дробями Ньютон выполняет по тем же правилам, что и с числовыми: для сложения и вычитания дроби приводят к общему знаменателю, при умножении перемножают числители и знаменатели, при делении числитель делимого умножают на знаменатель делителя, а знаменатель делимого — на числитель делителя; сокращают дробь, деля числитель и знаменатель на их общий делитель. Сравним вычисления с числами и с буквами:
• сокращение: 12/18 = (2 · 6)/(3 · 6) = 2/3 и (a² − b²)/(a² + ab) = ((a − b)(a + b))/(a(a + b)) = (a − b)/a;
• деление: 2/3 : 4/9 = 2/3 · 9/4 = 3/2 и a/b : c/d = a/b · d/c = (ad)/(bc).
Отличие одно: числовая дробь сразу даёт число, а буквенная — выражение, значение которого зависит от букв. Поэтому у буквенной дроби надо следить, чтобы знаменатели, а при делении и числитель делителя, не обращались в нуль, и помнить, что после сокращения множество допустимых значений может измениться: дробь (a² − b²)/(a² + ab) при b = −a смысла не имеет, а дробь (a − b)/a при a ≠ 0 имеет его всегда.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во «Всеобщей арифметике», изданной в 1707 году по кембриджским лекциям Ньютона, алгебра понимается как арифметика, которая ведётся сразу для всех чисел с помощью букв. Число Ньютон определяет как отношение величины к единице того же рода и делит числа на целые, дробные и иррациональные; дробь для него — частное, записанное чертой, одинаково для чисел и для буквенных выражений. Поэтому алгебраическая дробь у Ньютона — та же дробь, только с буквами, и действия с ней выполняются по правилам действий с числовыми дробями — так же, как сейчас выполняются действия с рациональными дробями.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4000" i="1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a/b</a:t>
            </a:r>
            <a:endParaRPr lang="ru-RU" sz="14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дроби и алгебраической дроби в книге И. Ньютона „Всеобщая арифметика“</a:t>
            </a:r>
            <a:endParaRPr lang="ru-RU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4 «Рациональные дроби»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 «Всеобщая арифметика»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— всеобщая арифметика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как отношение к единице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— частное, записанное чертой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 буквенными дробями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2</a:t>
            </a:r>
            <a:endParaRPr lang="ru-RU" sz="11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 «Всеобщая арифметика»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54480"/>
            <a:ext cx="5349240" cy="2377440"/>
          </a:xfrm>
          <a:prstGeom prst="roundRect">
            <a:avLst>
              <a:gd name="adj" fmla="val 4615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31520" y="1655064"/>
            <a:ext cx="5029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</a:t>
            </a:r>
            <a:r>
              <a:rPr lang="ru-RU" sz="21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(1643—1727)</a:t>
            </a:r>
            <a:endParaRPr lang="ru-RU" sz="2100" dirty="0"/>
          </a:p>
        </p:txBody>
      </p:sp>
      <p:sp>
        <p:nvSpPr>
          <p:cNvPr id="11" name="Text 8"/>
          <p:cNvSpPr/>
          <p:nvPr/>
        </p:nvSpPr>
        <p:spPr>
          <a:xfrm>
            <a:off x="685800" y="2176272"/>
            <a:ext cx="5120640" cy="169164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математик и физик</a:t>
            </a:r>
            <a:endParaRPr lang="ru-RU" sz="1600" dirty="0"/>
          </a:p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старому стилю, действовавшему тогда в Англии, родился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декабря 1642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года</a:t>
            </a:r>
            <a:endParaRPr lang="ru-RU" sz="1600" dirty="0"/>
          </a:p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1669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года — профессор Кембриджского университета, читал лекции, в том числе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алгебре</a:t>
            </a:r>
            <a:endParaRPr lang="ru-RU" sz="1600" dirty="0"/>
          </a:p>
        </p:txBody>
      </p:sp>
      <p:sp>
        <p:nvSpPr>
          <p:cNvPr id="12" name="Shape 9"/>
          <p:cNvSpPr/>
          <p:nvPr/>
        </p:nvSpPr>
        <p:spPr>
          <a:xfrm>
            <a:off x="6172200" y="1554480"/>
            <a:ext cx="5468112" cy="2377440"/>
          </a:xfrm>
          <a:prstGeom prst="roundRect">
            <a:avLst>
              <a:gd name="adj" fmla="val 4615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55080" y="165506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«Всеобщая арифметика»</a:t>
            </a:r>
            <a:endParaRPr lang="ru-RU" sz="2100" dirty="0"/>
          </a:p>
        </p:txBody>
      </p:sp>
      <p:sp>
        <p:nvSpPr>
          <p:cNvPr id="14" name="Text 11"/>
          <p:cNvSpPr/>
          <p:nvPr/>
        </p:nvSpPr>
        <p:spPr>
          <a:xfrm>
            <a:off x="6355080" y="2039112"/>
            <a:ext cx="5120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Arithmetica Universalis</a:t>
            </a:r>
            <a:endParaRPr lang="ru-RU" sz="1500" dirty="0"/>
          </a:p>
        </p:txBody>
      </p:sp>
      <p:sp>
        <p:nvSpPr>
          <p:cNvPr id="15" name="Text 12"/>
          <p:cNvSpPr/>
          <p:nvPr/>
        </p:nvSpPr>
        <p:spPr>
          <a:xfrm>
            <a:off x="6309360" y="2423160"/>
            <a:ext cx="5212080" cy="141732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вышла в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году на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латинском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языке — по записям лекций Ньютона</a:t>
            </a:r>
            <a:endParaRPr lang="ru-RU" sz="1600" dirty="0"/>
          </a:p>
          <a:p>
            <a:pPr marL="279400" indent="-279400">
              <a:spcAft>
                <a:spcPts val="400"/>
              </a:spcAft>
              <a:buSzPct val="100000"/>
              <a:buChar char="▪"/>
            </a:pP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издал </a:t>
            </a: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Уистон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преемник Ньютона по кафедре</a:t>
            </a:r>
            <a:endParaRPr lang="ru-RU" sz="1600" dirty="0"/>
          </a:p>
        </p:txBody>
      </p:sp>
      <p:sp>
        <p:nvSpPr>
          <p:cNvPr id="16" name="Shape 13"/>
          <p:cNvSpPr/>
          <p:nvPr/>
        </p:nvSpPr>
        <p:spPr>
          <a:xfrm>
            <a:off x="548640" y="4160520"/>
            <a:ext cx="2011680" cy="86868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94360" y="424281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1669</a:t>
            </a:r>
            <a:endParaRPr lang="ru-RU" sz="1700" dirty="0"/>
          </a:p>
        </p:txBody>
      </p:sp>
      <p:sp>
        <p:nvSpPr>
          <p:cNvPr id="18" name="Text 15"/>
          <p:cNvSpPr/>
          <p:nvPr/>
        </p:nvSpPr>
        <p:spPr>
          <a:xfrm>
            <a:off x="594360" y="459028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лекции в Кембридже</a:t>
            </a:r>
            <a:endParaRPr lang="ru-RU" sz="1500" dirty="0"/>
          </a:p>
        </p:txBody>
      </p:sp>
      <p:sp>
        <p:nvSpPr>
          <p:cNvPr id="19" name="Shape 16"/>
          <p:cNvSpPr/>
          <p:nvPr/>
        </p:nvSpPr>
        <p:spPr>
          <a:xfrm>
            <a:off x="2587752" y="4594860"/>
            <a:ext cx="201168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2816352" y="4160520"/>
            <a:ext cx="2011680" cy="868680"/>
          </a:xfrm>
          <a:prstGeom prst="roundRect">
            <a:avLst>
              <a:gd name="adj" fmla="val 15789"/>
            </a:avLst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862072" y="424281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</a:t>
            </a:r>
            <a:endParaRPr lang="ru-RU" sz="1700" dirty="0"/>
          </a:p>
        </p:txBody>
      </p:sp>
      <p:sp>
        <p:nvSpPr>
          <p:cNvPr id="22" name="Text 19"/>
          <p:cNvSpPr/>
          <p:nvPr/>
        </p:nvSpPr>
        <p:spPr>
          <a:xfrm>
            <a:off x="2862072" y="459028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латыни</a:t>
            </a:r>
            <a:endParaRPr lang="ru-RU" sz="1500" dirty="0"/>
          </a:p>
        </p:txBody>
      </p:sp>
      <p:sp>
        <p:nvSpPr>
          <p:cNvPr id="23" name="Shape 20"/>
          <p:cNvSpPr/>
          <p:nvPr/>
        </p:nvSpPr>
        <p:spPr>
          <a:xfrm>
            <a:off x="4855464" y="4594860"/>
            <a:ext cx="201168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24" name="Shape 21"/>
          <p:cNvSpPr/>
          <p:nvPr/>
        </p:nvSpPr>
        <p:spPr>
          <a:xfrm>
            <a:off x="5084064" y="4160520"/>
            <a:ext cx="2011680" cy="86868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129784" y="424281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1720</a:t>
            </a:r>
            <a:endParaRPr lang="ru-RU" sz="1700" dirty="0"/>
          </a:p>
        </p:txBody>
      </p:sp>
      <p:sp>
        <p:nvSpPr>
          <p:cNvPr id="26" name="Text 23"/>
          <p:cNvSpPr/>
          <p:nvPr/>
        </p:nvSpPr>
        <p:spPr>
          <a:xfrm>
            <a:off x="5129784" y="459028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перевод</a:t>
            </a:r>
            <a:endParaRPr lang="ru-RU" sz="1500" dirty="0"/>
          </a:p>
        </p:txBody>
      </p:sp>
      <p:sp>
        <p:nvSpPr>
          <p:cNvPr id="27" name="Shape 24"/>
          <p:cNvSpPr/>
          <p:nvPr/>
        </p:nvSpPr>
        <p:spPr>
          <a:xfrm>
            <a:off x="7123176" y="4594860"/>
            <a:ext cx="201168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28" name="Shape 25"/>
          <p:cNvSpPr/>
          <p:nvPr/>
        </p:nvSpPr>
        <p:spPr>
          <a:xfrm>
            <a:off x="7351776" y="4160520"/>
            <a:ext cx="2011680" cy="86868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7397496" y="424281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1722</a:t>
            </a:r>
            <a:endParaRPr lang="ru-RU" sz="1700" dirty="0"/>
          </a:p>
        </p:txBody>
      </p:sp>
      <p:sp>
        <p:nvSpPr>
          <p:cNvPr id="30" name="Text 27"/>
          <p:cNvSpPr/>
          <p:nvPr/>
        </p:nvSpPr>
        <p:spPr>
          <a:xfrm>
            <a:off x="7397496" y="459028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издание</a:t>
            </a:r>
            <a:endParaRPr lang="ru-RU" sz="1500" dirty="0"/>
          </a:p>
        </p:txBody>
      </p:sp>
      <p:sp>
        <p:nvSpPr>
          <p:cNvPr id="31" name="Shape 28"/>
          <p:cNvSpPr/>
          <p:nvPr/>
        </p:nvSpPr>
        <p:spPr>
          <a:xfrm>
            <a:off x="9390888" y="4594860"/>
            <a:ext cx="201168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32" name="Shape 29"/>
          <p:cNvSpPr/>
          <p:nvPr/>
        </p:nvSpPr>
        <p:spPr>
          <a:xfrm>
            <a:off x="9619488" y="4160520"/>
            <a:ext cx="2011680" cy="868680"/>
          </a:xfrm>
          <a:prstGeom prst="roundRect">
            <a:avLst>
              <a:gd name="adj" fmla="val 15789"/>
            </a:avLst>
          </a:prstGeom>
          <a:solidFill>
            <a:srgbClr val="FFFFFF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9665208" y="4242816"/>
            <a:ext cx="1920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</a:t>
            </a:r>
            <a:endParaRPr lang="ru-RU" sz="1700" dirty="0"/>
          </a:p>
        </p:txBody>
      </p:sp>
      <p:sp>
        <p:nvSpPr>
          <p:cNvPr id="34" name="Text 31"/>
          <p:cNvSpPr/>
          <p:nvPr/>
        </p:nvSpPr>
        <p:spPr>
          <a:xfrm>
            <a:off x="9665208" y="4590288"/>
            <a:ext cx="1920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перевод</a:t>
            </a:r>
            <a:endParaRPr lang="ru-RU" sz="1500" dirty="0"/>
          </a:p>
        </p:txBody>
      </p:sp>
      <p:sp>
        <p:nvSpPr>
          <p:cNvPr id="35" name="Shape 32"/>
          <p:cNvSpPr/>
          <p:nvPr/>
        </p:nvSpPr>
        <p:spPr>
          <a:xfrm>
            <a:off x="548640" y="5303520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85800" y="5376672"/>
            <a:ext cx="10817352" cy="630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главным трудом Ньютона по механике —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«Математическими началами натуральной философии»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(1687)</a:t>
            </a:r>
            <a:endParaRPr lang="ru-RU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— всеобщая арифметика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508760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81912"/>
            <a:ext cx="10817352" cy="7223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ведут либо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числами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как в обычной арифметике, либо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буквами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как у алгебраистов, — в обоих случаях действуют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правила</a:t>
            </a:r>
            <a:endParaRPr lang="ru-RU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2606040"/>
            <a:ext cx="525780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267919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</a:t>
            </a:r>
            <a:r>
              <a:rPr lang="ru-RU" sz="18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сразу для всех чисел</a:t>
            </a:r>
            <a:endParaRPr lang="ru-RU" sz="1800" dirty="0"/>
          </a:p>
        </p:txBody>
      </p:sp>
      <p:sp>
        <p:nvSpPr>
          <p:cNvPr id="13" name="Shape 10"/>
          <p:cNvSpPr/>
          <p:nvPr/>
        </p:nvSpPr>
        <p:spPr>
          <a:xfrm>
            <a:off x="1914525" y="3611880"/>
            <a:ext cx="299466" cy="91"/>
          </a:xfrm>
          <a:prstGeom prst="line">
            <a:avLst/>
          </a:prstGeom>
          <a:noFill/>
          <a:ln w="20638">
            <a:solidFill>
              <a:srgbClr val="1B2733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1521333" y="3200400"/>
            <a:ext cx="108585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2700" dirty="0"/>
          </a:p>
        </p:txBody>
      </p:sp>
      <p:sp>
        <p:nvSpPr>
          <p:cNvPr id="15" name="Text 12"/>
          <p:cNvSpPr/>
          <p:nvPr/>
        </p:nvSpPr>
        <p:spPr>
          <a:xfrm>
            <a:off x="1521333" y="3632454"/>
            <a:ext cx="108585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2700" dirty="0"/>
          </a:p>
        </p:txBody>
      </p:sp>
      <p:sp>
        <p:nvSpPr>
          <p:cNvPr id="16" name="Text 13"/>
          <p:cNvSpPr/>
          <p:nvPr/>
        </p:nvSpPr>
        <p:spPr>
          <a:xfrm>
            <a:off x="2305431" y="3378708"/>
            <a:ext cx="5047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700" dirty="0"/>
          </a:p>
        </p:txBody>
      </p:sp>
      <p:sp>
        <p:nvSpPr>
          <p:cNvPr id="17" name="Shape 14"/>
          <p:cNvSpPr/>
          <p:nvPr/>
        </p:nvSpPr>
        <p:spPr>
          <a:xfrm>
            <a:off x="2588895" y="3611880"/>
            <a:ext cx="299466" cy="91"/>
          </a:xfrm>
          <a:prstGeom prst="line">
            <a:avLst/>
          </a:prstGeom>
          <a:noFill/>
          <a:ln w="20638">
            <a:solidFill>
              <a:srgbClr val="1B27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195703" y="3200400"/>
            <a:ext cx="108585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ru-RU" sz="2700" dirty="0"/>
          </a:p>
        </p:txBody>
      </p:sp>
      <p:sp>
        <p:nvSpPr>
          <p:cNvPr id="19" name="Text 16"/>
          <p:cNvSpPr/>
          <p:nvPr/>
        </p:nvSpPr>
        <p:spPr>
          <a:xfrm>
            <a:off x="2195703" y="3632454"/>
            <a:ext cx="108585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2700" dirty="0"/>
          </a:p>
        </p:txBody>
      </p:sp>
      <p:sp>
        <p:nvSpPr>
          <p:cNvPr id="20" name="Text 17"/>
          <p:cNvSpPr/>
          <p:nvPr/>
        </p:nvSpPr>
        <p:spPr>
          <a:xfrm>
            <a:off x="2979801" y="3378708"/>
            <a:ext cx="5047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700" dirty="0"/>
          </a:p>
        </p:txBody>
      </p:sp>
      <p:sp>
        <p:nvSpPr>
          <p:cNvPr id="21" name="Shape 18"/>
          <p:cNvSpPr/>
          <p:nvPr/>
        </p:nvSpPr>
        <p:spPr>
          <a:xfrm>
            <a:off x="3263265" y="3611880"/>
            <a:ext cx="1177290" cy="91"/>
          </a:xfrm>
          <a:prstGeom prst="line">
            <a:avLst/>
          </a:prstGeom>
          <a:noFill/>
          <a:ln w="20638">
            <a:solidFill>
              <a:srgbClr val="1B273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2870073" y="3200400"/>
            <a:ext cx="196367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</a:t>
            </a:r>
            <a:r>
              <a:rPr lang="ru-RU" sz="2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cb</a:t>
            </a:r>
            <a:endParaRPr lang="ru-RU" sz="2700" dirty="0"/>
          </a:p>
        </p:txBody>
      </p:sp>
      <p:sp>
        <p:nvSpPr>
          <p:cNvPr id="23" name="Text 20"/>
          <p:cNvSpPr/>
          <p:nvPr/>
        </p:nvSpPr>
        <p:spPr>
          <a:xfrm>
            <a:off x="3223260" y="3632454"/>
            <a:ext cx="12573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bd</a:t>
            </a:r>
            <a:endParaRPr lang="ru-RU" sz="2700" dirty="0"/>
          </a:p>
        </p:txBody>
      </p:sp>
      <p:sp>
        <p:nvSpPr>
          <p:cNvPr id="24" name="Text 21"/>
          <p:cNvSpPr/>
          <p:nvPr/>
        </p:nvSpPr>
        <p:spPr>
          <a:xfrm>
            <a:off x="662940" y="417880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0</a:t>
            </a: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6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0</a:t>
            </a: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одно правило </a:t>
            </a:r>
            <a:r>
              <a:rPr lang="ru-RU" sz="1500" b="1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дробей</a:t>
            </a:r>
            <a:endParaRPr lang="ru-RU" sz="1500" dirty="0"/>
          </a:p>
        </p:txBody>
      </p:sp>
      <p:sp>
        <p:nvSpPr>
          <p:cNvPr id="25" name="Shape 22"/>
          <p:cNvSpPr/>
          <p:nvPr/>
        </p:nvSpPr>
        <p:spPr>
          <a:xfrm>
            <a:off x="6382512" y="2606040"/>
            <a:ext cx="5257800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565392" y="2679192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Арифметика</a:t>
            </a:r>
            <a:r>
              <a:rPr lang="ru-RU" sz="18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для определённых чисел</a:t>
            </a:r>
            <a:endParaRPr lang="ru-RU" sz="1800" dirty="0"/>
          </a:p>
        </p:txBody>
      </p:sp>
      <p:sp>
        <p:nvSpPr>
          <p:cNvPr id="27" name="Shape 24"/>
          <p:cNvSpPr/>
          <p:nvPr/>
        </p:nvSpPr>
        <p:spPr>
          <a:xfrm>
            <a:off x="7172960" y="3611880"/>
            <a:ext cx="286766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6779768" y="323088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500" dirty="0"/>
          </a:p>
        </p:txBody>
      </p:sp>
      <p:sp>
        <p:nvSpPr>
          <p:cNvPr id="29" name="Text 26"/>
          <p:cNvSpPr/>
          <p:nvPr/>
        </p:nvSpPr>
        <p:spPr>
          <a:xfrm>
            <a:off x="6779768" y="363093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2500" dirty="0"/>
          </a:p>
        </p:txBody>
      </p:sp>
      <p:sp>
        <p:nvSpPr>
          <p:cNvPr id="30" name="Text 27"/>
          <p:cNvSpPr/>
          <p:nvPr/>
        </p:nvSpPr>
        <p:spPr>
          <a:xfrm>
            <a:off x="7551166" y="3395980"/>
            <a:ext cx="4876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500" dirty="0"/>
          </a:p>
        </p:txBody>
      </p:sp>
      <p:sp>
        <p:nvSpPr>
          <p:cNvPr id="31" name="Shape 28"/>
          <p:cNvSpPr/>
          <p:nvPr/>
        </p:nvSpPr>
        <p:spPr>
          <a:xfrm>
            <a:off x="7820406" y="3611880"/>
            <a:ext cx="286766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427214" y="323088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500" dirty="0"/>
          </a:p>
        </p:txBody>
      </p:sp>
      <p:sp>
        <p:nvSpPr>
          <p:cNvPr id="33" name="Text 30"/>
          <p:cNvSpPr/>
          <p:nvPr/>
        </p:nvSpPr>
        <p:spPr>
          <a:xfrm>
            <a:off x="7427214" y="363093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500" dirty="0"/>
          </a:p>
        </p:txBody>
      </p:sp>
      <p:sp>
        <p:nvSpPr>
          <p:cNvPr id="34" name="Text 31"/>
          <p:cNvSpPr/>
          <p:nvPr/>
        </p:nvSpPr>
        <p:spPr>
          <a:xfrm>
            <a:off x="8198612" y="3395980"/>
            <a:ext cx="4876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500" dirty="0"/>
          </a:p>
        </p:txBody>
      </p:sp>
      <p:sp>
        <p:nvSpPr>
          <p:cNvPr id="35" name="Shape 32"/>
          <p:cNvSpPr/>
          <p:nvPr/>
        </p:nvSpPr>
        <p:spPr>
          <a:xfrm>
            <a:off x="8467852" y="3611880"/>
            <a:ext cx="1575816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8074660" y="3230880"/>
            <a:ext cx="2362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 · 5 + 1 · 3</a:t>
            </a:r>
            <a:endParaRPr lang="ru-RU" sz="2500" dirty="0"/>
          </a:p>
        </p:txBody>
      </p:sp>
      <p:sp>
        <p:nvSpPr>
          <p:cNvPr id="37" name="Text 34"/>
          <p:cNvSpPr/>
          <p:nvPr/>
        </p:nvSpPr>
        <p:spPr>
          <a:xfrm>
            <a:off x="8520748" y="3630930"/>
            <a:ext cx="14700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 · 5</a:t>
            </a:r>
            <a:endParaRPr lang="ru-RU" sz="2500" dirty="0"/>
          </a:p>
        </p:txBody>
      </p:sp>
      <p:sp>
        <p:nvSpPr>
          <p:cNvPr id="38" name="Text 35"/>
          <p:cNvSpPr/>
          <p:nvPr/>
        </p:nvSpPr>
        <p:spPr>
          <a:xfrm>
            <a:off x="10135108" y="3395980"/>
            <a:ext cx="4876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500" dirty="0"/>
          </a:p>
        </p:txBody>
      </p:sp>
      <p:sp>
        <p:nvSpPr>
          <p:cNvPr id="39" name="Shape 36"/>
          <p:cNvSpPr/>
          <p:nvPr/>
        </p:nvSpPr>
        <p:spPr>
          <a:xfrm>
            <a:off x="10404348" y="3611880"/>
            <a:ext cx="445516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10011156" y="3230880"/>
            <a:ext cx="1231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ru-RU" sz="2500" dirty="0"/>
          </a:p>
        </p:txBody>
      </p:sp>
      <p:sp>
        <p:nvSpPr>
          <p:cNvPr id="41" name="Text 38"/>
          <p:cNvSpPr/>
          <p:nvPr/>
        </p:nvSpPr>
        <p:spPr>
          <a:xfrm>
            <a:off x="10011156" y="3630930"/>
            <a:ext cx="12319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15</a:t>
            </a:r>
            <a:endParaRPr lang="ru-RU" sz="2500" dirty="0"/>
          </a:p>
        </p:txBody>
      </p:sp>
      <p:sp>
        <p:nvSpPr>
          <p:cNvPr id="42" name="Text 39"/>
          <p:cNvSpPr/>
          <p:nvPr/>
        </p:nvSpPr>
        <p:spPr>
          <a:xfrm>
            <a:off x="6496812" y="417880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того же правила</a:t>
            </a:r>
            <a:endParaRPr lang="ru-RU" sz="1500" dirty="0"/>
          </a:p>
        </p:txBody>
      </p:sp>
      <p:sp>
        <p:nvSpPr>
          <p:cNvPr id="43" name="Shape 40"/>
          <p:cNvSpPr/>
          <p:nvPr/>
        </p:nvSpPr>
        <p:spPr>
          <a:xfrm>
            <a:off x="5833872" y="3657600"/>
            <a:ext cx="521208" cy="91"/>
          </a:xfrm>
          <a:prstGeom prst="line">
            <a:avLst/>
          </a:prstGeom>
          <a:noFill/>
          <a:ln w="317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4" name="Text 41"/>
          <p:cNvSpPr/>
          <p:nvPr/>
        </p:nvSpPr>
        <p:spPr>
          <a:xfrm>
            <a:off x="1097280" y="48280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6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при</a:t>
            </a:r>
            <a:endParaRPr lang="ru-RU" sz="1600" dirty="0"/>
          </a:p>
        </p:txBody>
      </p:sp>
      <p:sp>
        <p:nvSpPr>
          <p:cNvPr id="45" name="Shape 42"/>
          <p:cNvSpPr/>
          <p:nvPr/>
        </p:nvSpPr>
        <p:spPr>
          <a:xfrm>
            <a:off x="3977640" y="4809744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4050792" y="4846320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endParaRPr lang="ru-RU" sz="1900" dirty="0"/>
          </a:p>
        </p:txBody>
      </p:sp>
      <p:sp>
        <p:nvSpPr>
          <p:cNvPr id="47" name="Shape 44"/>
          <p:cNvSpPr/>
          <p:nvPr/>
        </p:nvSpPr>
        <p:spPr>
          <a:xfrm>
            <a:off x="5303520" y="4809744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5376672" y="4846320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3</a:t>
            </a:r>
            <a:endParaRPr lang="ru-RU" sz="1900" dirty="0"/>
          </a:p>
        </p:txBody>
      </p:sp>
      <p:sp>
        <p:nvSpPr>
          <p:cNvPr id="49" name="Shape 46"/>
          <p:cNvSpPr/>
          <p:nvPr/>
        </p:nvSpPr>
        <p:spPr>
          <a:xfrm>
            <a:off x="6629400" y="4809744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50" name="Text 47"/>
          <p:cNvSpPr/>
          <p:nvPr/>
        </p:nvSpPr>
        <p:spPr>
          <a:xfrm>
            <a:off x="6702552" y="4846320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endParaRPr lang="ru-RU" sz="1900" dirty="0"/>
          </a:p>
        </p:txBody>
      </p:sp>
      <p:sp>
        <p:nvSpPr>
          <p:cNvPr id="51" name="Shape 48"/>
          <p:cNvSpPr/>
          <p:nvPr/>
        </p:nvSpPr>
        <p:spPr>
          <a:xfrm>
            <a:off x="7955280" y="4809744"/>
            <a:ext cx="1188720" cy="411480"/>
          </a:xfrm>
          <a:prstGeom prst="roundRect">
            <a:avLst>
              <a:gd name="adj" fmla="val 44444"/>
            </a:avLst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8028432" y="4846320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5</a:t>
            </a:r>
            <a:endParaRPr lang="ru-RU" sz="1900" dirty="0"/>
          </a:p>
        </p:txBody>
      </p:sp>
      <p:sp>
        <p:nvSpPr>
          <p:cNvPr id="53" name="Shape 50"/>
          <p:cNvSpPr/>
          <p:nvPr/>
        </p:nvSpPr>
        <p:spPr>
          <a:xfrm>
            <a:off x="548640" y="5440680"/>
            <a:ext cx="11091672" cy="685800"/>
          </a:xfrm>
          <a:prstGeom prst="roundRect">
            <a:avLst>
              <a:gd name="adj" fmla="val 16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685800" y="5513832"/>
            <a:ext cx="10817352" cy="5394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результат, полученный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буквах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верен для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любых чисел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которые можно подставить вместо букв</a:t>
            </a:r>
            <a:endParaRPr lang="ru-RU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как отношение к единице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11091672" cy="868680"/>
          </a:xfrm>
          <a:prstGeom prst="roundRect">
            <a:avLst>
              <a:gd name="adj" fmla="val 12632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54480"/>
            <a:ext cx="10817352" cy="7223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 числом мы понимаем не столько множество единиц, сколько отвлечённое отношение какой-нибудь величины к другой величине того же рода, принятой нами за единицу»</a:t>
            </a:r>
            <a:endParaRPr lang="ru-RU" sz="1700" dirty="0"/>
          </a:p>
        </p:txBody>
      </p:sp>
      <p:sp>
        <p:nvSpPr>
          <p:cNvPr id="11" name="Text 8"/>
          <p:cNvSpPr/>
          <p:nvPr/>
        </p:nvSpPr>
        <p:spPr>
          <a:xfrm>
            <a:off x="6153912" y="23774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числа у Ньютона — в русском переводе</a:t>
            </a:r>
            <a:endParaRPr lang="ru-RU" sz="1300" dirty="0"/>
          </a:p>
        </p:txBody>
      </p:sp>
      <p:sp>
        <p:nvSpPr>
          <p:cNvPr id="12" name="Shape 9"/>
          <p:cNvSpPr/>
          <p:nvPr/>
        </p:nvSpPr>
        <p:spPr>
          <a:xfrm>
            <a:off x="548640" y="2743200"/>
            <a:ext cx="3557016" cy="1097280"/>
          </a:xfrm>
          <a:prstGeom prst="roundRect">
            <a:avLst>
              <a:gd name="adj" fmla="val 10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35508" y="280720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</a:t>
            </a:r>
            <a:endParaRPr lang="ru-RU" sz="1700" dirty="0"/>
          </a:p>
        </p:txBody>
      </p:sp>
      <p:sp>
        <p:nvSpPr>
          <p:cNvPr id="14" name="Text 11"/>
          <p:cNvSpPr/>
          <p:nvPr/>
        </p:nvSpPr>
        <p:spPr>
          <a:xfrm>
            <a:off x="635508" y="3127248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измеряется единицей</a:t>
            </a:r>
            <a:endParaRPr lang="ru-RU" sz="1400" dirty="0"/>
          </a:p>
        </p:txBody>
      </p:sp>
      <p:sp>
        <p:nvSpPr>
          <p:cNvPr id="15" name="Shape 12"/>
          <p:cNvSpPr/>
          <p:nvPr/>
        </p:nvSpPr>
        <p:spPr>
          <a:xfrm>
            <a:off x="4315968" y="2743200"/>
            <a:ext cx="3557016" cy="1097280"/>
          </a:xfrm>
          <a:prstGeom prst="roundRect">
            <a:avLst>
              <a:gd name="adj" fmla="val 10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4402836" y="280720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</a:t>
            </a:r>
            <a:endParaRPr lang="ru-RU" sz="1700" dirty="0"/>
          </a:p>
        </p:txBody>
      </p:sp>
      <p:sp>
        <p:nvSpPr>
          <p:cNvPr id="17" name="Text 14"/>
          <p:cNvSpPr/>
          <p:nvPr/>
        </p:nvSpPr>
        <p:spPr>
          <a:xfrm>
            <a:off x="4402836" y="3127248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измеряется долей единицы, то есть равна кратному этой доли</a:t>
            </a:r>
            <a:endParaRPr lang="ru-RU" sz="1400" dirty="0"/>
          </a:p>
        </p:txBody>
      </p:sp>
      <p:sp>
        <p:nvSpPr>
          <p:cNvPr id="18" name="Shape 15"/>
          <p:cNvSpPr/>
          <p:nvPr/>
        </p:nvSpPr>
        <p:spPr>
          <a:xfrm>
            <a:off x="8083296" y="2743200"/>
            <a:ext cx="3557016" cy="1097280"/>
          </a:xfrm>
          <a:prstGeom prst="roundRect">
            <a:avLst>
              <a:gd name="adj" fmla="val 10000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8170164" y="2807208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b="1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</a:t>
            </a:r>
            <a:endParaRPr lang="ru-RU" sz="1700" dirty="0"/>
          </a:p>
        </p:txBody>
      </p:sp>
      <p:sp>
        <p:nvSpPr>
          <p:cNvPr id="20" name="Text 17"/>
          <p:cNvSpPr/>
          <p:nvPr/>
        </p:nvSpPr>
        <p:spPr>
          <a:xfrm>
            <a:off x="8170164" y="3127248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несоизмерима с единицей; Ньютон: surdus — «глухое»</a:t>
            </a:r>
            <a:endParaRPr lang="ru-RU" sz="1400" dirty="0"/>
          </a:p>
        </p:txBody>
      </p:sp>
      <p:sp>
        <p:nvSpPr>
          <p:cNvPr id="21" name="Text 18"/>
          <p:cNvSpPr/>
          <p:nvPr/>
        </p:nvSpPr>
        <p:spPr>
          <a:xfrm>
            <a:off x="685800" y="4014216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— отрезок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см</a:t>
            </a:r>
            <a:endParaRPr lang="ru-RU" sz="1500" dirty="0"/>
          </a:p>
        </p:txBody>
      </p:sp>
      <p:sp>
        <p:nvSpPr>
          <p:cNvPr id="22" name="Shape 19"/>
          <p:cNvSpPr/>
          <p:nvPr/>
        </p:nvSpPr>
        <p:spPr>
          <a:xfrm>
            <a:off x="685800" y="4370832"/>
            <a:ext cx="960120" cy="292608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1645920" y="4370832"/>
            <a:ext cx="960120" cy="292608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2606040" y="4370832"/>
            <a:ext cx="960120" cy="292608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3566160" y="4370832"/>
            <a:ext cx="960120" cy="292608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85800" y="546811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см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три четверти единицы</a:t>
            </a:r>
            <a:endParaRPr lang="ru-RU" sz="1500" dirty="0"/>
          </a:p>
        </p:txBody>
      </p:sp>
      <p:sp>
        <p:nvSpPr>
          <p:cNvPr id="27" name="Shape 24"/>
          <p:cNvSpPr/>
          <p:nvPr/>
        </p:nvSpPr>
        <p:spPr>
          <a:xfrm>
            <a:off x="685800" y="5010912"/>
            <a:ext cx="960120" cy="292608"/>
          </a:xfrm>
          <a:prstGeom prst="rect">
            <a:avLst/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1645920" y="5010912"/>
            <a:ext cx="960120" cy="292608"/>
          </a:xfrm>
          <a:prstGeom prst="rect">
            <a:avLst/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606040" y="5010912"/>
            <a:ext cx="960120" cy="292608"/>
          </a:xfrm>
          <a:prstGeom prst="rect">
            <a:avLst/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85800" y="4681728"/>
            <a:ext cx="91" cy="310896"/>
          </a:xfrm>
          <a:prstGeom prst="line">
            <a:avLst/>
          </a:prstGeom>
          <a:noFill/>
          <a:ln w="12700">
            <a:solidFill>
              <a:srgbClr val="C3CFDB"/>
            </a:solidFill>
            <a:prstDash val="dash"/>
          </a:ln>
        </p:spPr>
      </p:sp>
      <p:sp>
        <p:nvSpPr>
          <p:cNvPr id="31" name="Shape 28"/>
          <p:cNvSpPr/>
          <p:nvPr/>
        </p:nvSpPr>
        <p:spPr>
          <a:xfrm>
            <a:off x="1645920" y="4681728"/>
            <a:ext cx="91" cy="310896"/>
          </a:xfrm>
          <a:prstGeom prst="line">
            <a:avLst/>
          </a:prstGeom>
          <a:noFill/>
          <a:ln w="12700">
            <a:solidFill>
              <a:srgbClr val="C3CFDB"/>
            </a:solidFill>
            <a:prstDash val="dash"/>
          </a:ln>
        </p:spPr>
      </p:sp>
      <p:sp>
        <p:nvSpPr>
          <p:cNvPr id="32" name="Shape 29"/>
          <p:cNvSpPr/>
          <p:nvPr/>
        </p:nvSpPr>
        <p:spPr>
          <a:xfrm>
            <a:off x="2606040" y="4681728"/>
            <a:ext cx="91" cy="310896"/>
          </a:xfrm>
          <a:prstGeom prst="line">
            <a:avLst/>
          </a:prstGeom>
          <a:noFill/>
          <a:ln w="12700">
            <a:solidFill>
              <a:srgbClr val="C3CFDB"/>
            </a:solidFill>
            <a:prstDash val="dash"/>
          </a:ln>
        </p:spPr>
      </p:sp>
      <p:sp>
        <p:nvSpPr>
          <p:cNvPr id="33" name="Shape 30"/>
          <p:cNvSpPr/>
          <p:nvPr/>
        </p:nvSpPr>
        <p:spPr>
          <a:xfrm>
            <a:off x="3566160" y="4681728"/>
            <a:ext cx="91" cy="310896"/>
          </a:xfrm>
          <a:prstGeom prst="line">
            <a:avLst/>
          </a:prstGeom>
          <a:noFill/>
          <a:ln w="12700">
            <a:solidFill>
              <a:srgbClr val="C3CFDB"/>
            </a:solidFill>
            <a:prstDash val="dash"/>
          </a:ln>
        </p:spPr>
      </p:sp>
      <p:sp>
        <p:nvSpPr>
          <p:cNvPr id="34" name="Shape 31"/>
          <p:cNvSpPr/>
          <p:nvPr/>
        </p:nvSpPr>
        <p:spPr>
          <a:xfrm>
            <a:off x="4526280" y="4681728"/>
            <a:ext cx="91" cy="310896"/>
          </a:xfrm>
          <a:prstGeom prst="line">
            <a:avLst/>
          </a:prstGeom>
          <a:noFill/>
          <a:ln w="12700">
            <a:solidFill>
              <a:srgbClr val="C3CFDB"/>
            </a:solidFill>
            <a:prstDash val="dash"/>
          </a:ln>
        </p:spPr>
      </p:sp>
      <p:sp>
        <p:nvSpPr>
          <p:cNvPr id="35" name="Text 32"/>
          <p:cNvSpPr/>
          <p:nvPr/>
        </p:nvSpPr>
        <p:spPr>
          <a:xfrm>
            <a:off x="3794760" y="4941316"/>
            <a:ext cx="4876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5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500" dirty="0"/>
          </a:p>
        </p:txBody>
      </p:sp>
      <p:sp>
        <p:nvSpPr>
          <p:cNvPr id="36" name="Shape 33"/>
          <p:cNvSpPr/>
          <p:nvPr/>
        </p:nvSpPr>
        <p:spPr>
          <a:xfrm>
            <a:off x="4064000" y="5157216"/>
            <a:ext cx="286766" cy="91"/>
          </a:xfrm>
          <a:prstGeom prst="line">
            <a:avLst/>
          </a:prstGeom>
          <a:noFill/>
          <a:ln w="24765">
            <a:solidFill>
              <a:srgbClr val="2E7D32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3670808" y="4776216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2500" dirty="0"/>
          </a:p>
        </p:txBody>
      </p:sp>
      <p:sp>
        <p:nvSpPr>
          <p:cNvPr id="38" name="Text 35"/>
          <p:cNvSpPr/>
          <p:nvPr/>
        </p:nvSpPr>
        <p:spPr>
          <a:xfrm>
            <a:off x="3670808" y="5176266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2500" dirty="0"/>
          </a:p>
        </p:txBody>
      </p:sp>
      <p:sp>
        <p:nvSpPr>
          <p:cNvPr id="39" name="Shape 36"/>
          <p:cNvSpPr/>
          <p:nvPr/>
        </p:nvSpPr>
        <p:spPr>
          <a:xfrm>
            <a:off x="5577840" y="4370832"/>
            <a:ext cx="1508760" cy="1508760"/>
          </a:xfrm>
          <a:prstGeom prst="rect">
            <a:avLst/>
          </a:prstGeom>
          <a:solidFill>
            <a:srgbClr val="EEF3F8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40" name="Shape 37"/>
          <p:cNvSpPr/>
          <p:nvPr/>
        </p:nvSpPr>
        <p:spPr>
          <a:xfrm flipV="1">
            <a:off x="5577840" y="4370832"/>
            <a:ext cx="1508760" cy="1508760"/>
          </a:xfrm>
          <a:prstGeom prst="line">
            <a:avLst/>
          </a:prstGeom>
          <a:noFill/>
          <a:ln w="28575">
            <a:solidFill>
              <a:srgbClr val="C0392B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6149340" y="5907024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700" dirty="0"/>
          </a:p>
        </p:txBody>
      </p:sp>
      <p:sp>
        <p:nvSpPr>
          <p:cNvPr id="42" name="Text 39"/>
          <p:cNvSpPr/>
          <p:nvPr/>
        </p:nvSpPr>
        <p:spPr>
          <a:xfrm>
            <a:off x="5276088" y="49880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700" dirty="0"/>
          </a:p>
        </p:txBody>
      </p:sp>
      <p:sp>
        <p:nvSpPr>
          <p:cNvPr id="43" name="Text 40"/>
          <p:cNvSpPr/>
          <p:nvPr/>
        </p:nvSpPr>
        <p:spPr>
          <a:xfrm>
            <a:off x="5737860" y="4668012"/>
            <a:ext cx="640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C0392B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√2</a:t>
            </a:r>
            <a:endParaRPr lang="ru-RU" sz="2100" dirty="0"/>
          </a:p>
        </p:txBody>
      </p:sp>
      <p:sp>
        <p:nvSpPr>
          <p:cNvPr id="44" name="Text 41"/>
          <p:cNvSpPr/>
          <p:nvPr/>
        </p:nvSpPr>
        <p:spPr>
          <a:xfrm>
            <a:off x="4777740" y="401421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— иррациональное число</a:t>
            </a:r>
            <a:endParaRPr lang="ru-RU" sz="1300" dirty="0"/>
          </a:p>
        </p:txBody>
      </p:sp>
      <p:sp>
        <p:nvSpPr>
          <p:cNvPr id="45" name="Shape 42"/>
          <p:cNvSpPr/>
          <p:nvPr/>
        </p:nvSpPr>
        <p:spPr>
          <a:xfrm>
            <a:off x="7818120" y="4160520"/>
            <a:ext cx="3822192" cy="1920240"/>
          </a:xfrm>
          <a:prstGeom prst="roundRect">
            <a:avLst>
              <a:gd name="adj" fmla="val 5714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7955280" y="4233672"/>
            <a:ext cx="3547872" cy="1773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дробь у Ньютона — 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же число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как и целое: </a:t>
            </a:r>
            <a:r>
              <a:rPr lang="ru-RU" sz="1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величины к единице</a:t>
            </a:r>
            <a:endParaRPr lang="ru-RU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— частное, записанное чертой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8132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Ньютон записывает так же, как мы:</a:t>
            </a:r>
            <a:endParaRPr lang="ru-RU" sz="1700" dirty="0"/>
          </a:p>
        </p:txBody>
      </p:sp>
      <p:sp>
        <p:nvSpPr>
          <p:cNvPr id="10" name="Shape 7"/>
          <p:cNvSpPr/>
          <p:nvPr/>
        </p:nvSpPr>
        <p:spPr>
          <a:xfrm>
            <a:off x="548640" y="1965960"/>
            <a:ext cx="5303520" cy="178308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05840" y="228142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делимое</a:t>
            </a:r>
            <a:endParaRPr lang="ru-RU" sz="2400" dirty="0"/>
          </a:p>
        </p:txBody>
      </p:sp>
      <p:sp>
        <p:nvSpPr>
          <p:cNvPr id="12" name="Shape 9"/>
          <p:cNvSpPr/>
          <p:nvPr/>
        </p:nvSpPr>
        <p:spPr>
          <a:xfrm>
            <a:off x="1143000" y="2743200"/>
            <a:ext cx="2103120" cy="91"/>
          </a:xfrm>
          <a:prstGeom prst="line">
            <a:avLst/>
          </a:prstGeom>
          <a:noFill/>
          <a:ln w="22225">
            <a:solidFill>
              <a:srgbClr val="1B273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05840" y="28117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делитель</a:t>
            </a:r>
            <a:endParaRPr lang="ru-RU" sz="2400" dirty="0"/>
          </a:p>
        </p:txBody>
      </p:sp>
      <p:sp>
        <p:nvSpPr>
          <p:cNvPr id="14" name="Shape 11"/>
          <p:cNvSpPr/>
          <p:nvPr/>
        </p:nvSpPr>
        <p:spPr>
          <a:xfrm>
            <a:off x="3383280" y="2743200"/>
            <a:ext cx="640080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headEnd type="triangle"/>
          </a:ln>
        </p:spPr>
      </p:sp>
      <p:sp>
        <p:nvSpPr>
          <p:cNvPr id="15" name="Text 12"/>
          <p:cNvSpPr/>
          <p:nvPr/>
        </p:nvSpPr>
        <p:spPr>
          <a:xfrm>
            <a:off x="4114800" y="25603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черта</a:t>
            </a:r>
            <a:endParaRPr lang="ru-RU" sz="1800" dirty="0"/>
          </a:p>
        </p:txBody>
      </p:sp>
      <p:sp>
        <p:nvSpPr>
          <p:cNvPr id="16" name="Text 13"/>
          <p:cNvSpPr/>
          <p:nvPr/>
        </p:nvSpPr>
        <p:spPr>
          <a:xfrm>
            <a:off x="640080" y="3328416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частное Ньютон называет </a:t>
            </a:r>
            <a:r>
              <a:rPr lang="ru-RU" sz="17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дробью</a:t>
            </a:r>
            <a:endParaRPr lang="ru-RU" sz="1700" dirty="0"/>
          </a:p>
        </p:txBody>
      </p:sp>
      <p:sp>
        <p:nvSpPr>
          <p:cNvPr id="17" name="Text 14"/>
          <p:cNvSpPr/>
          <p:nvPr/>
        </p:nvSpPr>
        <p:spPr>
          <a:xfrm>
            <a:off x="548640" y="39044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одинакова для чисел и для букв:</a:t>
            </a:r>
            <a:endParaRPr lang="ru-RU" sz="1700" dirty="0"/>
          </a:p>
        </p:txBody>
      </p:sp>
      <p:sp>
        <p:nvSpPr>
          <p:cNvPr id="18" name="Shape 15"/>
          <p:cNvSpPr/>
          <p:nvPr/>
        </p:nvSpPr>
        <p:spPr>
          <a:xfrm>
            <a:off x="1045337" y="4846320"/>
            <a:ext cx="286766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2145" y="446532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2500" dirty="0"/>
          </a:p>
        </p:txBody>
      </p:sp>
      <p:sp>
        <p:nvSpPr>
          <p:cNvPr id="20" name="Text 17"/>
          <p:cNvSpPr/>
          <p:nvPr/>
        </p:nvSpPr>
        <p:spPr>
          <a:xfrm>
            <a:off x="652145" y="486537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2500" dirty="0"/>
          </a:p>
        </p:txBody>
      </p:sp>
      <p:sp>
        <p:nvSpPr>
          <p:cNvPr id="21" name="Text 18"/>
          <p:cNvSpPr/>
          <p:nvPr/>
        </p:nvSpPr>
        <p:spPr>
          <a:xfrm>
            <a:off x="274320" y="5394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</a:t>
            </a:r>
            <a:endParaRPr lang="ru-RU" sz="1400" dirty="0"/>
          </a:p>
        </p:txBody>
      </p:sp>
      <p:sp>
        <p:nvSpPr>
          <p:cNvPr id="22" name="Shape 19"/>
          <p:cNvSpPr/>
          <p:nvPr/>
        </p:nvSpPr>
        <p:spPr>
          <a:xfrm>
            <a:off x="2599817" y="4846320"/>
            <a:ext cx="286766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2206625" y="446532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2500" dirty="0"/>
          </a:p>
        </p:txBody>
      </p:sp>
      <p:sp>
        <p:nvSpPr>
          <p:cNvPr id="24" name="Text 21"/>
          <p:cNvSpPr/>
          <p:nvPr/>
        </p:nvSpPr>
        <p:spPr>
          <a:xfrm>
            <a:off x="2206625" y="4865370"/>
            <a:ext cx="1073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2500" dirty="0"/>
          </a:p>
        </p:txBody>
      </p:sp>
      <p:sp>
        <p:nvSpPr>
          <p:cNvPr id="25" name="Text 22"/>
          <p:cNvSpPr/>
          <p:nvPr/>
        </p:nvSpPr>
        <p:spPr>
          <a:xfrm>
            <a:off x="1828800" y="5394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</a:t>
            </a:r>
            <a:endParaRPr lang="ru-RU" sz="1400" dirty="0"/>
          </a:p>
        </p:txBody>
      </p:sp>
      <p:sp>
        <p:nvSpPr>
          <p:cNvPr id="26" name="Shape 23"/>
          <p:cNvSpPr/>
          <p:nvPr/>
        </p:nvSpPr>
        <p:spPr>
          <a:xfrm>
            <a:off x="4030472" y="4846320"/>
            <a:ext cx="991616" cy="91"/>
          </a:xfrm>
          <a:prstGeom prst="line">
            <a:avLst/>
          </a:prstGeom>
          <a:noFill/>
          <a:ln w="19050">
            <a:solidFill>
              <a:srgbClr val="1B273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3637280" y="4465320"/>
            <a:ext cx="1778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25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500" dirty="0"/>
          </a:p>
        </p:txBody>
      </p:sp>
      <p:sp>
        <p:nvSpPr>
          <p:cNvPr id="28" name="Text 25"/>
          <p:cNvSpPr/>
          <p:nvPr/>
        </p:nvSpPr>
        <p:spPr>
          <a:xfrm>
            <a:off x="3742055" y="4865370"/>
            <a:ext cx="1568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2500" dirty="0"/>
          </a:p>
        </p:txBody>
      </p:sp>
      <p:sp>
        <p:nvSpPr>
          <p:cNvPr id="29" name="Text 26"/>
          <p:cNvSpPr/>
          <p:nvPr/>
        </p:nvSpPr>
        <p:spPr>
          <a:xfrm>
            <a:off x="3611880" y="53949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</a:t>
            </a:r>
            <a:endParaRPr lang="ru-RU" sz="1400" dirty="0"/>
          </a:p>
        </p:txBody>
      </p:sp>
      <p:sp>
        <p:nvSpPr>
          <p:cNvPr id="30" name="Text 27"/>
          <p:cNvSpPr/>
          <p:nvPr/>
        </p:nvSpPr>
        <p:spPr>
          <a:xfrm>
            <a:off x="548640" y="5724144"/>
            <a:ext cx="5669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/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величина, которая получается при делении 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на 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500" dirty="0"/>
          </a:p>
        </p:txBody>
      </p:sp>
      <p:sp>
        <p:nvSpPr>
          <p:cNvPr id="31" name="Shape 28"/>
          <p:cNvSpPr/>
          <p:nvPr/>
        </p:nvSpPr>
        <p:spPr>
          <a:xfrm>
            <a:off x="6172200" y="1600200"/>
            <a:ext cx="5468112" cy="1097280"/>
          </a:xfrm>
          <a:prstGeom prst="roundRect">
            <a:avLst>
              <a:gd name="adj" fmla="val 10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6309360" y="1673352"/>
            <a:ext cx="5193792" cy="95097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Отдельного определения алгебраической дроби Ньютону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это та же дробь, только с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буквенными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числителем и знаменателем</a:t>
            </a:r>
            <a:endParaRPr lang="ru-RU" sz="1700" dirty="0"/>
          </a:p>
        </p:txBody>
      </p:sp>
      <p:sp>
        <p:nvSpPr>
          <p:cNvPr id="33" name="Text 30"/>
          <p:cNvSpPr/>
          <p:nvPr/>
        </p:nvSpPr>
        <p:spPr>
          <a:xfrm>
            <a:off x="6172200" y="2852928"/>
            <a:ext cx="54681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Дробную черту Ньютон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придумал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600" dirty="0"/>
          </a:p>
        </p:txBody>
      </p:sp>
      <p:sp>
        <p:nvSpPr>
          <p:cNvPr id="34" name="Shape 31"/>
          <p:cNvSpPr/>
          <p:nvPr/>
        </p:nvSpPr>
        <p:spPr>
          <a:xfrm>
            <a:off x="6172200" y="3291840"/>
            <a:ext cx="3520440" cy="777240"/>
          </a:xfrm>
          <a:prstGeom prst="roundRect">
            <a:avLst>
              <a:gd name="adj" fmla="val 23529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245352" y="3328416"/>
            <a:ext cx="3374136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1202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Леонардо Пизанский (Фибоначчи), «Книга абака»</a:t>
            </a:r>
            <a:endParaRPr lang="ru-RU" sz="1400" dirty="0"/>
          </a:p>
        </p:txBody>
      </p:sp>
      <p:sp>
        <p:nvSpPr>
          <p:cNvPr id="36" name="Shape 33"/>
          <p:cNvSpPr/>
          <p:nvPr/>
        </p:nvSpPr>
        <p:spPr>
          <a:xfrm>
            <a:off x="9738360" y="3680460"/>
            <a:ext cx="365760" cy="91"/>
          </a:xfrm>
          <a:prstGeom prst="line">
            <a:avLst/>
          </a:prstGeom>
          <a:noFill/>
          <a:ln w="2540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37" name="Shape 34"/>
          <p:cNvSpPr/>
          <p:nvPr/>
        </p:nvSpPr>
        <p:spPr>
          <a:xfrm>
            <a:off x="10149840" y="3291840"/>
            <a:ext cx="1490472" cy="777240"/>
          </a:xfrm>
          <a:prstGeom prst="roundRect">
            <a:avLst>
              <a:gd name="adj" fmla="val 23529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10222992" y="3328416"/>
            <a:ext cx="1344168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«Всеобщая арифметика»</a:t>
            </a:r>
            <a:endParaRPr lang="ru-RU" sz="1300" dirty="0"/>
          </a:p>
        </p:txBody>
      </p:sp>
      <p:sp>
        <p:nvSpPr>
          <p:cNvPr id="39" name="Shape 36"/>
          <p:cNvSpPr/>
          <p:nvPr/>
        </p:nvSpPr>
        <p:spPr>
          <a:xfrm>
            <a:off x="6172200" y="4343400"/>
            <a:ext cx="5468112" cy="1783080"/>
          </a:xfrm>
          <a:prstGeom prst="roundRect">
            <a:avLst>
              <a:gd name="adj" fmla="val 6154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309360" y="4407408"/>
            <a:ext cx="5212080" cy="10972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4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</a:t>
            </a: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 определении рациональной дроби явно сказано то, что при делении подразумевается: знаменатель — </a:t>
            </a:r>
            <a:r>
              <a:rPr lang="ru-RU" sz="14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ненулевой</a:t>
            </a: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многочлен, значения букв, при которых он обращается в нуль, </a:t>
            </a:r>
            <a:r>
              <a:rPr lang="ru-RU" sz="14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недопустимы</a:t>
            </a:r>
            <a:endParaRPr lang="ru-RU" sz="1400" dirty="0"/>
          </a:p>
        </p:txBody>
      </p:sp>
      <p:sp>
        <p:nvSpPr>
          <p:cNvPr id="41" name="Shape 38"/>
          <p:cNvSpPr/>
          <p:nvPr/>
        </p:nvSpPr>
        <p:spPr>
          <a:xfrm>
            <a:off x="7007847" y="5760720"/>
            <a:ext cx="715264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6614655" y="5501640"/>
            <a:ext cx="1501648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700" dirty="0"/>
          </a:p>
        </p:txBody>
      </p:sp>
      <p:sp>
        <p:nvSpPr>
          <p:cNvPr id="43" name="Text 40"/>
          <p:cNvSpPr/>
          <p:nvPr/>
        </p:nvSpPr>
        <p:spPr>
          <a:xfrm>
            <a:off x="6685902" y="5773674"/>
            <a:ext cx="1359154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700" dirty="0"/>
          </a:p>
        </p:txBody>
      </p:sp>
      <p:sp>
        <p:nvSpPr>
          <p:cNvPr id="44" name="Text 41"/>
          <p:cNvSpPr/>
          <p:nvPr/>
        </p:nvSpPr>
        <p:spPr>
          <a:xfrm>
            <a:off x="7814551" y="5613908"/>
            <a:ext cx="3862456" cy="259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смысл только при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−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 буквенными дробями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2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35608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выполняет действия с буквенными дробями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тем же правилам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что и с числовыми:</a:t>
            </a:r>
            <a:endParaRPr lang="ru-RU" sz="1600" dirty="0"/>
          </a:p>
        </p:txBody>
      </p:sp>
      <p:sp>
        <p:nvSpPr>
          <p:cNvPr id="10" name="Shape 7"/>
          <p:cNvSpPr/>
          <p:nvPr/>
        </p:nvSpPr>
        <p:spPr>
          <a:xfrm>
            <a:off x="548640" y="1874520"/>
            <a:ext cx="2377440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1901952"/>
            <a:ext cx="2231136" cy="859536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вычитание:</a:t>
            </a:r>
            <a:r>
              <a:rPr lang="ru-RU" sz="13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 общему знаменателю</a:t>
            </a:r>
            <a:endParaRPr lang="ru-RU" sz="1300" dirty="0"/>
          </a:p>
        </p:txBody>
      </p:sp>
      <p:sp>
        <p:nvSpPr>
          <p:cNvPr id="12" name="Shape 9"/>
          <p:cNvSpPr/>
          <p:nvPr/>
        </p:nvSpPr>
        <p:spPr>
          <a:xfrm>
            <a:off x="3017520" y="1874520"/>
            <a:ext cx="2377440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090672" y="1901952"/>
            <a:ext cx="2231136" cy="859536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умножение:</a:t>
            </a:r>
            <a:r>
              <a:rPr lang="ru-RU" sz="13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перемножают числители и знаменатели</a:t>
            </a:r>
            <a:endParaRPr lang="ru-RU" sz="1300" dirty="0"/>
          </a:p>
        </p:txBody>
      </p:sp>
      <p:sp>
        <p:nvSpPr>
          <p:cNvPr id="14" name="Shape 11"/>
          <p:cNvSpPr/>
          <p:nvPr/>
        </p:nvSpPr>
        <p:spPr>
          <a:xfrm>
            <a:off x="5486400" y="1874520"/>
            <a:ext cx="3685032" cy="914400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559552" y="1901952"/>
            <a:ext cx="3538728" cy="859536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деление:</a:t>
            </a:r>
            <a:r>
              <a:rPr lang="ru-RU" sz="13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числитель делимого умножают на знаменатель делителя, знаменатель делимого — на числитель делителя</a:t>
            </a:r>
            <a:endParaRPr lang="ru-RU" sz="1300" dirty="0"/>
          </a:p>
        </p:txBody>
      </p:sp>
      <p:sp>
        <p:nvSpPr>
          <p:cNvPr id="16" name="Shape 13"/>
          <p:cNvSpPr/>
          <p:nvPr/>
        </p:nvSpPr>
        <p:spPr>
          <a:xfrm>
            <a:off x="9262872" y="1874520"/>
            <a:ext cx="2377440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336024" y="1901952"/>
            <a:ext cx="2231136" cy="859536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сокращение:</a:t>
            </a:r>
            <a:r>
              <a:rPr lang="ru-RU" sz="13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делят числитель и знаменатель на их общий делитель</a:t>
            </a:r>
            <a:endParaRPr lang="ru-RU" sz="1300" dirty="0"/>
          </a:p>
        </p:txBody>
      </p:sp>
      <p:sp>
        <p:nvSpPr>
          <p:cNvPr id="18" name="Shape 15"/>
          <p:cNvSpPr/>
          <p:nvPr/>
        </p:nvSpPr>
        <p:spPr>
          <a:xfrm>
            <a:off x="548640" y="2971800"/>
            <a:ext cx="11091672" cy="36576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874520" y="299008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числами</a:t>
            </a:r>
            <a:endParaRPr lang="ru-RU" sz="1500" dirty="0"/>
          </a:p>
        </p:txBody>
      </p:sp>
      <p:sp>
        <p:nvSpPr>
          <p:cNvPr id="20" name="Text 17"/>
          <p:cNvSpPr/>
          <p:nvPr/>
        </p:nvSpPr>
        <p:spPr>
          <a:xfrm>
            <a:off x="6839712" y="2990088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буквами</a:t>
            </a:r>
            <a:endParaRPr lang="ru-RU" sz="1500" dirty="0"/>
          </a:p>
        </p:txBody>
      </p:sp>
      <p:sp>
        <p:nvSpPr>
          <p:cNvPr id="21" name="Shape 18"/>
          <p:cNvSpPr/>
          <p:nvPr/>
        </p:nvSpPr>
        <p:spPr>
          <a:xfrm>
            <a:off x="548640" y="3337560"/>
            <a:ext cx="11091672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40080" y="3561588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</a:t>
            </a:r>
            <a:endParaRPr lang="ru-RU" sz="1400" dirty="0"/>
          </a:p>
        </p:txBody>
      </p:sp>
      <p:sp>
        <p:nvSpPr>
          <p:cNvPr id="23" name="Shape 20"/>
          <p:cNvSpPr/>
          <p:nvPr/>
        </p:nvSpPr>
        <p:spPr>
          <a:xfrm>
            <a:off x="2801175" y="3726180"/>
            <a:ext cx="3693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2407984" y="3436620"/>
            <a:ext cx="115570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12</a:t>
            </a:r>
            <a:endParaRPr lang="ru-RU" sz="1900" dirty="0"/>
          </a:p>
        </p:txBody>
      </p:sp>
      <p:sp>
        <p:nvSpPr>
          <p:cNvPr id="25" name="Text 22"/>
          <p:cNvSpPr/>
          <p:nvPr/>
        </p:nvSpPr>
        <p:spPr>
          <a:xfrm>
            <a:off x="2407984" y="3740658"/>
            <a:ext cx="115570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18</a:t>
            </a:r>
            <a:endParaRPr lang="ru-RU" sz="1900" dirty="0"/>
          </a:p>
        </p:txBody>
      </p:sp>
      <p:sp>
        <p:nvSpPr>
          <p:cNvPr id="26" name="Text 23"/>
          <p:cNvSpPr/>
          <p:nvPr/>
        </p:nvSpPr>
        <p:spPr>
          <a:xfrm>
            <a:off x="3261931" y="356209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27" name="Shape 24"/>
          <p:cNvSpPr/>
          <p:nvPr/>
        </p:nvSpPr>
        <p:spPr>
          <a:xfrm>
            <a:off x="3488499" y="3726180"/>
            <a:ext cx="550291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3095308" y="3436620"/>
            <a:ext cx="1336675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 · 6</a:t>
            </a:r>
            <a:endParaRPr lang="ru-RU" sz="1900" dirty="0"/>
          </a:p>
        </p:txBody>
      </p:sp>
      <p:sp>
        <p:nvSpPr>
          <p:cNvPr id="29" name="Text 26"/>
          <p:cNvSpPr/>
          <p:nvPr/>
        </p:nvSpPr>
        <p:spPr>
          <a:xfrm>
            <a:off x="3095308" y="3740658"/>
            <a:ext cx="1336675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 · 6</a:t>
            </a:r>
            <a:endParaRPr lang="ru-RU" sz="1900" dirty="0"/>
          </a:p>
        </p:txBody>
      </p:sp>
      <p:sp>
        <p:nvSpPr>
          <p:cNvPr id="30" name="Text 27"/>
          <p:cNvSpPr/>
          <p:nvPr/>
        </p:nvSpPr>
        <p:spPr>
          <a:xfrm>
            <a:off x="4130231" y="356209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31" name="Shape 28"/>
          <p:cNvSpPr/>
          <p:nvPr/>
        </p:nvSpPr>
        <p:spPr>
          <a:xfrm>
            <a:off x="4356798" y="372618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3963606" y="343662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33" name="Text 30"/>
          <p:cNvSpPr/>
          <p:nvPr/>
        </p:nvSpPr>
        <p:spPr>
          <a:xfrm>
            <a:off x="3963606" y="374065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900" dirty="0"/>
          </a:p>
        </p:txBody>
      </p:sp>
      <p:sp>
        <p:nvSpPr>
          <p:cNvPr id="34" name="Shape 31"/>
          <p:cNvSpPr/>
          <p:nvPr/>
        </p:nvSpPr>
        <p:spPr>
          <a:xfrm>
            <a:off x="6904927" y="3726180"/>
            <a:ext cx="825373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532245" y="3436620"/>
            <a:ext cx="1570736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36" name="Text 33"/>
          <p:cNvSpPr/>
          <p:nvPr/>
        </p:nvSpPr>
        <p:spPr>
          <a:xfrm>
            <a:off x="6511735" y="3740658"/>
            <a:ext cx="1611757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endParaRPr lang="ru-RU" sz="1900" dirty="0"/>
          </a:p>
        </p:txBody>
      </p:sp>
      <p:sp>
        <p:nvSpPr>
          <p:cNvPr id="37" name="Text 34"/>
          <p:cNvSpPr/>
          <p:nvPr/>
        </p:nvSpPr>
        <p:spPr>
          <a:xfrm>
            <a:off x="7821740" y="356209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38" name="Shape 35"/>
          <p:cNvSpPr/>
          <p:nvPr/>
        </p:nvSpPr>
        <p:spPr>
          <a:xfrm>
            <a:off x="8048308" y="3726180"/>
            <a:ext cx="1440688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655116" y="3436620"/>
            <a:ext cx="2227072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900" dirty="0"/>
          </a:p>
        </p:txBody>
      </p:sp>
      <p:sp>
        <p:nvSpPr>
          <p:cNvPr id="40" name="Text 37"/>
          <p:cNvSpPr/>
          <p:nvPr/>
        </p:nvSpPr>
        <p:spPr>
          <a:xfrm>
            <a:off x="7922959" y="3740658"/>
            <a:ext cx="1691386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endParaRPr lang="ru-RU" sz="1900" dirty="0"/>
          </a:p>
        </p:txBody>
      </p:sp>
      <p:sp>
        <p:nvSpPr>
          <p:cNvPr id="41" name="Text 38"/>
          <p:cNvSpPr/>
          <p:nvPr/>
        </p:nvSpPr>
        <p:spPr>
          <a:xfrm>
            <a:off x="9580436" y="356209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42" name="Shape 39"/>
          <p:cNvSpPr/>
          <p:nvPr/>
        </p:nvSpPr>
        <p:spPr>
          <a:xfrm>
            <a:off x="9807004" y="3726180"/>
            <a:ext cx="625094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9413812" y="3436620"/>
            <a:ext cx="1411478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900" dirty="0"/>
          </a:p>
        </p:txBody>
      </p:sp>
      <p:sp>
        <p:nvSpPr>
          <p:cNvPr id="44" name="Text 41"/>
          <p:cNvSpPr/>
          <p:nvPr/>
        </p:nvSpPr>
        <p:spPr>
          <a:xfrm>
            <a:off x="9602026" y="374065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45" name="Shape 42"/>
          <p:cNvSpPr/>
          <p:nvPr/>
        </p:nvSpPr>
        <p:spPr>
          <a:xfrm>
            <a:off x="548640" y="4114800"/>
            <a:ext cx="11091672" cy="777240"/>
          </a:xfrm>
          <a:prstGeom prst="rect">
            <a:avLst/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46" name="Text 43"/>
          <p:cNvSpPr/>
          <p:nvPr/>
        </p:nvSpPr>
        <p:spPr>
          <a:xfrm>
            <a:off x="640080" y="4338828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</a:t>
            </a:r>
            <a:endParaRPr lang="ru-RU" sz="1400" dirty="0"/>
          </a:p>
        </p:txBody>
      </p:sp>
      <p:sp>
        <p:nvSpPr>
          <p:cNvPr id="47" name="Shape 44"/>
          <p:cNvSpPr/>
          <p:nvPr/>
        </p:nvSpPr>
        <p:spPr>
          <a:xfrm>
            <a:off x="2484247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8" name="Text 45"/>
          <p:cNvSpPr/>
          <p:nvPr/>
        </p:nvSpPr>
        <p:spPr>
          <a:xfrm>
            <a:off x="2091055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49" name="Text 46"/>
          <p:cNvSpPr/>
          <p:nvPr/>
        </p:nvSpPr>
        <p:spPr>
          <a:xfrm>
            <a:off x="2091055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900" dirty="0"/>
          </a:p>
        </p:txBody>
      </p:sp>
      <p:sp>
        <p:nvSpPr>
          <p:cNvPr id="50" name="Text 47"/>
          <p:cNvSpPr/>
          <p:nvPr/>
        </p:nvSpPr>
        <p:spPr>
          <a:xfrm>
            <a:off x="2824353" y="4339336"/>
            <a:ext cx="433578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</a:t>
            </a:r>
            <a:endParaRPr lang="ru-RU" sz="1900" dirty="0"/>
          </a:p>
        </p:txBody>
      </p:sp>
      <p:sp>
        <p:nvSpPr>
          <p:cNvPr id="51" name="Shape 48"/>
          <p:cNvSpPr/>
          <p:nvPr/>
        </p:nvSpPr>
        <p:spPr>
          <a:xfrm>
            <a:off x="3048508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2" name="Text 49"/>
          <p:cNvSpPr/>
          <p:nvPr/>
        </p:nvSpPr>
        <p:spPr>
          <a:xfrm>
            <a:off x="2655316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900" dirty="0"/>
          </a:p>
        </p:txBody>
      </p:sp>
      <p:sp>
        <p:nvSpPr>
          <p:cNvPr id="53" name="Text 50"/>
          <p:cNvSpPr/>
          <p:nvPr/>
        </p:nvSpPr>
        <p:spPr>
          <a:xfrm>
            <a:off x="2655316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ru-RU" sz="1900" dirty="0"/>
          </a:p>
        </p:txBody>
      </p:sp>
      <p:sp>
        <p:nvSpPr>
          <p:cNvPr id="54" name="Text 51"/>
          <p:cNvSpPr/>
          <p:nvPr/>
        </p:nvSpPr>
        <p:spPr>
          <a:xfrm>
            <a:off x="3388614" y="433933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55" name="Shape 52"/>
          <p:cNvSpPr/>
          <p:nvPr/>
        </p:nvSpPr>
        <p:spPr>
          <a:xfrm>
            <a:off x="3615182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6" name="Text 53"/>
          <p:cNvSpPr/>
          <p:nvPr/>
        </p:nvSpPr>
        <p:spPr>
          <a:xfrm>
            <a:off x="3221990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57" name="Text 54"/>
          <p:cNvSpPr/>
          <p:nvPr/>
        </p:nvSpPr>
        <p:spPr>
          <a:xfrm>
            <a:off x="3221990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900" dirty="0"/>
          </a:p>
        </p:txBody>
      </p:sp>
      <p:sp>
        <p:nvSpPr>
          <p:cNvPr id="58" name="Text 55"/>
          <p:cNvSpPr/>
          <p:nvPr/>
        </p:nvSpPr>
        <p:spPr>
          <a:xfrm>
            <a:off x="3955288" y="4339336"/>
            <a:ext cx="34671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·</a:t>
            </a:r>
            <a:endParaRPr lang="ru-RU" sz="1900" dirty="0"/>
          </a:p>
        </p:txBody>
      </p:sp>
      <p:sp>
        <p:nvSpPr>
          <p:cNvPr id="59" name="Shape 56"/>
          <p:cNvSpPr/>
          <p:nvPr/>
        </p:nvSpPr>
        <p:spPr>
          <a:xfrm>
            <a:off x="4107053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3713861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ru-RU" sz="1900" dirty="0"/>
          </a:p>
        </p:txBody>
      </p:sp>
      <p:sp>
        <p:nvSpPr>
          <p:cNvPr id="61" name="Text 58"/>
          <p:cNvSpPr/>
          <p:nvPr/>
        </p:nvSpPr>
        <p:spPr>
          <a:xfrm>
            <a:off x="3713861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900" dirty="0"/>
          </a:p>
        </p:txBody>
      </p:sp>
      <p:sp>
        <p:nvSpPr>
          <p:cNvPr id="62" name="Text 59"/>
          <p:cNvSpPr/>
          <p:nvPr/>
        </p:nvSpPr>
        <p:spPr>
          <a:xfrm>
            <a:off x="4447159" y="433933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63" name="Shape 60"/>
          <p:cNvSpPr/>
          <p:nvPr/>
        </p:nvSpPr>
        <p:spPr>
          <a:xfrm>
            <a:off x="4673727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64" name="Text 61"/>
          <p:cNvSpPr/>
          <p:nvPr/>
        </p:nvSpPr>
        <p:spPr>
          <a:xfrm>
            <a:off x="4280535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900" dirty="0"/>
          </a:p>
        </p:txBody>
      </p:sp>
      <p:sp>
        <p:nvSpPr>
          <p:cNvPr id="65" name="Text 62"/>
          <p:cNvSpPr/>
          <p:nvPr/>
        </p:nvSpPr>
        <p:spPr>
          <a:xfrm>
            <a:off x="4280535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66" name="Shape 63"/>
          <p:cNvSpPr/>
          <p:nvPr/>
        </p:nvSpPr>
        <p:spPr>
          <a:xfrm>
            <a:off x="7389114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6995922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68" name="Text 65"/>
          <p:cNvSpPr/>
          <p:nvPr/>
        </p:nvSpPr>
        <p:spPr>
          <a:xfrm>
            <a:off x="6995922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900" dirty="0"/>
          </a:p>
        </p:txBody>
      </p:sp>
      <p:sp>
        <p:nvSpPr>
          <p:cNvPr id="69" name="Text 66"/>
          <p:cNvSpPr/>
          <p:nvPr/>
        </p:nvSpPr>
        <p:spPr>
          <a:xfrm>
            <a:off x="7729220" y="4339336"/>
            <a:ext cx="433578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:</a:t>
            </a:r>
            <a:endParaRPr lang="ru-RU" sz="1900" dirty="0"/>
          </a:p>
        </p:txBody>
      </p:sp>
      <p:sp>
        <p:nvSpPr>
          <p:cNvPr id="70" name="Shape 67"/>
          <p:cNvSpPr/>
          <p:nvPr/>
        </p:nvSpPr>
        <p:spPr>
          <a:xfrm>
            <a:off x="7953375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7560183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ru-RU" sz="1900" dirty="0"/>
          </a:p>
        </p:txBody>
      </p:sp>
      <p:sp>
        <p:nvSpPr>
          <p:cNvPr id="72" name="Text 69"/>
          <p:cNvSpPr/>
          <p:nvPr/>
        </p:nvSpPr>
        <p:spPr>
          <a:xfrm>
            <a:off x="7560183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900" dirty="0"/>
          </a:p>
        </p:txBody>
      </p:sp>
      <p:sp>
        <p:nvSpPr>
          <p:cNvPr id="73" name="Text 70"/>
          <p:cNvSpPr/>
          <p:nvPr/>
        </p:nvSpPr>
        <p:spPr>
          <a:xfrm>
            <a:off x="8293481" y="433933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74" name="Shape 71"/>
          <p:cNvSpPr/>
          <p:nvPr/>
        </p:nvSpPr>
        <p:spPr>
          <a:xfrm>
            <a:off x="8520049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8126857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76" name="Text 73"/>
          <p:cNvSpPr/>
          <p:nvPr/>
        </p:nvSpPr>
        <p:spPr>
          <a:xfrm>
            <a:off x="8126857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900" dirty="0"/>
          </a:p>
        </p:txBody>
      </p:sp>
      <p:sp>
        <p:nvSpPr>
          <p:cNvPr id="77" name="Text 74"/>
          <p:cNvSpPr/>
          <p:nvPr/>
        </p:nvSpPr>
        <p:spPr>
          <a:xfrm>
            <a:off x="8860155" y="4339336"/>
            <a:ext cx="34671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·</a:t>
            </a:r>
            <a:endParaRPr lang="ru-RU" sz="1900" dirty="0"/>
          </a:p>
        </p:txBody>
      </p:sp>
      <p:sp>
        <p:nvSpPr>
          <p:cNvPr id="78" name="Shape 75"/>
          <p:cNvSpPr/>
          <p:nvPr/>
        </p:nvSpPr>
        <p:spPr>
          <a:xfrm>
            <a:off x="9011920" y="4503420"/>
            <a:ext cx="24866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79" name="Text 76"/>
          <p:cNvSpPr/>
          <p:nvPr/>
        </p:nvSpPr>
        <p:spPr>
          <a:xfrm>
            <a:off x="8618728" y="4213860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900" dirty="0"/>
          </a:p>
        </p:txBody>
      </p:sp>
      <p:sp>
        <p:nvSpPr>
          <p:cNvPr id="80" name="Text 77"/>
          <p:cNvSpPr/>
          <p:nvPr/>
        </p:nvSpPr>
        <p:spPr>
          <a:xfrm>
            <a:off x="8618728" y="4517898"/>
            <a:ext cx="103505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c</a:t>
            </a:r>
            <a:endParaRPr lang="ru-RU" sz="1900" dirty="0"/>
          </a:p>
        </p:txBody>
      </p:sp>
      <p:sp>
        <p:nvSpPr>
          <p:cNvPr id="81" name="Text 78"/>
          <p:cNvSpPr/>
          <p:nvPr/>
        </p:nvSpPr>
        <p:spPr>
          <a:xfrm>
            <a:off x="9352026" y="4339336"/>
            <a:ext cx="436474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1900" dirty="0"/>
          </a:p>
        </p:txBody>
      </p:sp>
      <p:sp>
        <p:nvSpPr>
          <p:cNvPr id="82" name="Shape 79"/>
          <p:cNvSpPr/>
          <p:nvPr/>
        </p:nvSpPr>
        <p:spPr>
          <a:xfrm>
            <a:off x="9578594" y="4503420"/>
            <a:ext cx="36931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83" name="Text 80"/>
          <p:cNvSpPr/>
          <p:nvPr/>
        </p:nvSpPr>
        <p:spPr>
          <a:xfrm>
            <a:off x="9185402" y="4213860"/>
            <a:ext cx="115570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</a:t>
            </a:r>
            <a:endParaRPr lang="ru-RU" sz="1900" dirty="0"/>
          </a:p>
        </p:txBody>
      </p:sp>
      <p:sp>
        <p:nvSpPr>
          <p:cNvPr id="84" name="Text 81"/>
          <p:cNvSpPr/>
          <p:nvPr/>
        </p:nvSpPr>
        <p:spPr>
          <a:xfrm>
            <a:off x="9185402" y="4517898"/>
            <a:ext cx="1155700" cy="28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bc</a:t>
            </a:r>
            <a:endParaRPr lang="ru-RU" sz="1900" dirty="0"/>
          </a:p>
        </p:txBody>
      </p:sp>
      <p:sp>
        <p:nvSpPr>
          <p:cNvPr id="85" name="Shape 82"/>
          <p:cNvSpPr/>
          <p:nvPr/>
        </p:nvSpPr>
        <p:spPr>
          <a:xfrm>
            <a:off x="2103120" y="3337560"/>
            <a:ext cx="91" cy="155448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86" name="Shape 83"/>
          <p:cNvSpPr/>
          <p:nvPr/>
        </p:nvSpPr>
        <p:spPr>
          <a:xfrm>
            <a:off x="5577840" y="3337560"/>
            <a:ext cx="91" cy="155448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87" name="Shape 84"/>
          <p:cNvSpPr/>
          <p:nvPr/>
        </p:nvSpPr>
        <p:spPr>
          <a:xfrm>
            <a:off x="548640" y="5029200"/>
            <a:ext cx="4160520" cy="1188720"/>
          </a:xfrm>
          <a:prstGeom prst="roundRect">
            <a:avLst>
              <a:gd name="adj" fmla="val 9231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88" name="Text 85"/>
          <p:cNvSpPr/>
          <p:nvPr/>
        </p:nvSpPr>
        <p:spPr>
          <a:xfrm>
            <a:off x="685800" y="5102352"/>
            <a:ext cx="3886200" cy="10424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одно: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числовая дробь сразу даёт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а буквенная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значение которого зависит от букв</a:t>
            </a:r>
            <a:endParaRPr lang="ru-RU" sz="1500" dirty="0"/>
          </a:p>
        </p:txBody>
      </p:sp>
      <p:sp>
        <p:nvSpPr>
          <p:cNvPr id="89" name="Shape 86"/>
          <p:cNvSpPr/>
          <p:nvPr/>
        </p:nvSpPr>
        <p:spPr>
          <a:xfrm>
            <a:off x="4892040" y="5029200"/>
            <a:ext cx="6748272" cy="1188720"/>
          </a:xfrm>
          <a:prstGeom prst="roundRect">
            <a:avLst>
              <a:gd name="adj" fmla="val 9231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90" name="Text 87"/>
          <p:cNvSpPr/>
          <p:nvPr/>
        </p:nvSpPr>
        <p:spPr>
          <a:xfrm>
            <a:off x="5020056" y="5111496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знаменатели, а при делении и числитель делителя, </a:t>
            </a:r>
            <a:r>
              <a:rPr lang="ru-RU" sz="13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должны обращаться в нуль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после сокращения множество допустимых значений </a:t>
            </a:r>
            <a:r>
              <a:rPr lang="ru-RU" sz="13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измениться</a:t>
            </a:r>
            <a:r>
              <a:rPr lang="ru-RU" sz="13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300" dirty="0"/>
          </a:p>
        </p:txBody>
      </p:sp>
      <p:sp>
        <p:nvSpPr>
          <p:cNvPr id="91" name="Shape 88"/>
          <p:cNvSpPr/>
          <p:nvPr/>
        </p:nvSpPr>
        <p:spPr>
          <a:xfrm>
            <a:off x="5114671" y="5879592"/>
            <a:ext cx="678561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92" name="Text 89"/>
          <p:cNvSpPr/>
          <p:nvPr/>
        </p:nvSpPr>
        <p:spPr>
          <a:xfrm>
            <a:off x="4737671" y="5650992"/>
            <a:ext cx="1432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5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93" name="Text 90"/>
          <p:cNvSpPr/>
          <p:nvPr/>
        </p:nvSpPr>
        <p:spPr>
          <a:xfrm>
            <a:off x="4721479" y="5891022"/>
            <a:ext cx="146494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ab</a:t>
            </a:r>
            <a:endParaRPr lang="ru-RU" sz="1500" dirty="0"/>
          </a:p>
        </p:txBody>
      </p:sp>
      <p:sp>
        <p:nvSpPr>
          <p:cNvPr id="94" name="Text 91"/>
          <p:cNvSpPr/>
          <p:nvPr/>
        </p:nvSpPr>
        <p:spPr>
          <a:xfrm>
            <a:off x="5884672" y="5750052"/>
            <a:ext cx="329659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−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смысла не имеет, а</a:t>
            </a:r>
            <a:endParaRPr lang="ru-RU" sz="1400" dirty="0"/>
          </a:p>
        </p:txBody>
      </p:sp>
      <p:sp>
        <p:nvSpPr>
          <p:cNvPr id="95" name="Shape 92"/>
          <p:cNvSpPr/>
          <p:nvPr/>
        </p:nvSpPr>
        <p:spPr>
          <a:xfrm>
            <a:off x="8494674" y="5879592"/>
            <a:ext cx="520446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96" name="Text 93"/>
          <p:cNvSpPr/>
          <p:nvPr/>
        </p:nvSpPr>
        <p:spPr>
          <a:xfrm>
            <a:off x="8101482" y="5650992"/>
            <a:ext cx="130683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1500" dirty="0"/>
          </a:p>
        </p:txBody>
      </p:sp>
      <p:sp>
        <p:nvSpPr>
          <p:cNvPr id="97" name="Text 94"/>
          <p:cNvSpPr/>
          <p:nvPr/>
        </p:nvSpPr>
        <p:spPr>
          <a:xfrm>
            <a:off x="8250072" y="5891022"/>
            <a:ext cx="10096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500" dirty="0"/>
          </a:p>
        </p:txBody>
      </p:sp>
      <p:sp>
        <p:nvSpPr>
          <p:cNvPr id="98" name="Text 95"/>
          <p:cNvSpPr/>
          <p:nvPr/>
        </p:nvSpPr>
        <p:spPr>
          <a:xfrm>
            <a:off x="9106560" y="5750052"/>
            <a:ext cx="304766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</a:t>
            </a:r>
            <a:r>
              <a:rPr lang="ru-RU" sz="15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≠ 0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имеет его всегда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8 класс · глава 4 «Рациональные дроби» · тема № 2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5449824" cy="1143000"/>
          </a:xfrm>
          <a:prstGeom prst="roundRect">
            <a:avLst>
              <a:gd name="adj" fmla="val 96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1664208"/>
            <a:ext cx="5175504" cy="10149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1707: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«Всеобщая арифметика» издана по </a:t>
            </a: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кембриджским лекциям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Ньютона</a:t>
            </a:r>
            <a:endParaRPr lang="ru-RU" sz="1700" dirty="0"/>
          </a:p>
        </p:txBody>
      </p:sp>
      <p:sp>
        <p:nvSpPr>
          <p:cNvPr id="9" name="Shape 6"/>
          <p:cNvSpPr/>
          <p:nvPr/>
        </p:nvSpPr>
        <p:spPr>
          <a:xfrm>
            <a:off x="6190488" y="1600200"/>
            <a:ext cx="5449824" cy="1143000"/>
          </a:xfrm>
          <a:prstGeom prst="roundRect">
            <a:avLst>
              <a:gd name="adj" fmla="val 96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327648" y="1664208"/>
            <a:ext cx="5175504" cy="10149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— арифметика, которая ведётся </a:t>
            </a: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для всех чисел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 помощью букв</a:t>
            </a:r>
            <a:endParaRPr lang="ru-RU" sz="1700" dirty="0"/>
          </a:p>
        </p:txBody>
      </p:sp>
      <p:sp>
        <p:nvSpPr>
          <p:cNvPr id="11" name="Shape 8"/>
          <p:cNvSpPr/>
          <p:nvPr/>
        </p:nvSpPr>
        <p:spPr>
          <a:xfrm>
            <a:off x="548640" y="2926080"/>
            <a:ext cx="5449824" cy="1143000"/>
          </a:xfrm>
          <a:prstGeom prst="roundRect">
            <a:avLst>
              <a:gd name="adj" fmla="val 9600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85800" y="2990088"/>
            <a:ext cx="5175504" cy="10149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— </a:t>
            </a: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величины к единице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того же рода; числа целые, дробные и иррациональные</a:t>
            </a:r>
            <a:endParaRPr lang="ru-RU" sz="1700" dirty="0"/>
          </a:p>
        </p:txBody>
      </p:sp>
      <p:sp>
        <p:nvSpPr>
          <p:cNvPr id="13" name="Shape 10"/>
          <p:cNvSpPr/>
          <p:nvPr/>
        </p:nvSpPr>
        <p:spPr>
          <a:xfrm>
            <a:off x="6190488" y="2926080"/>
            <a:ext cx="5449824" cy="1143000"/>
          </a:xfrm>
          <a:prstGeom prst="roundRect">
            <a:avLst>
              <a:gd name="adj" fmla="val 96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27648" y="2990088"/>
            <a:ext cx="5175504" cy="1014984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— </a:t>
            </a:r>
            <a:r>
              <a:rPr lang="ru-RU" sz="17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частное, записанное чертой</a:t>
            </a:r>
            <a:r>
              <a:rPr lang="ru-RU" sz="17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одинаково для чисел и для буквенных выражений</a:t>
            </a:r>
            <a:endParaRPr lang="ru-RU" sz="1700" dirty="0"/>
          </a:p>
        </p:txBody>
      </p:sp>
      <p:sp>
        <p:nvSpPr>
          <p:cNvPr id="15" name="Shape 12"/>
          <p:cNvSpPr/>
          <p:nvPr/>
        </p:nvSpPr>
        <p:spPr>
          <a:xfrm>
            <a:off x="548640" y="4343400"/>
            <a:ext cx="11091672" cy="1737360"/>
          </a:xfrm>
          <a:prstGeom prst="roundRect">
            <a:avLst>
              <a:gd name="adj" fmla="val 6316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163447" y="5212080"/>
            <a:ext cx="324866" cy="91"/>
          </a:xfrm>
          <a:prstGeom prst="line">
            <a:avLst/>
          </a:prstGeom>
          <a:noFill/>
          <a:ln w="23813">
            <a:solidFill>
              <a:srgbClr val="1B2733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0255" y="4739640"/>
            <a:ext cx="1111250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3100" dirty="0"/>
          </a:p>
        </p:txBody>
      </p:sp>
      <p:sp>
        <p:nvSpPr>
          <p:cNvPr id="18" name="Text 15"/>
          <p:cNvSpPr/>
          <p:nvPr/>
        </p:nvSpPr>
        <p:spPr>
          <a:xfrm>
            <a:off x="770255" y="5235702"/>
            <a:ext cx="1111250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3100" dirty="0"/>
          </a:p>
        </p:txBody>
      </p:sp>
      <p:sp>
        <p:nvSpPr>
          <p:cNvPr id="19" name="Shape 16"/>
          <p:cNvSpPr/>
          <p:nvPr/>
        </p:nvSpPr>
        <p:spPr>
          <a:xfrm>
            <a:off x="1783080" y="5212080"/>
            <a:ext cx="640080" cy="91"/>
          </a:xfrm>
          <a:prstGeom prst="line">
            <a:avLst/>
          </a:prstGeom>
          <a:noFill/>
          <a:ln w="31750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2717927" y="5212080"/>
            <a:ext cx="324866" cy="91"/>
          </a:xfrm>
          <a:prstGeom prst="line">
            <a:avLst/>
          </a:prstGeom>
          <a:noFill/>
          <a:ln w="23813">
            <a:solidFill>
              <a:srgbClr val="1B2733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24735" y="4739640"/>
            <a:ext cx="1111250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3100" dirty="0"/>
          </a:p>
        </p:txBody>
      </p:sp>
      <p:sp>
        <p:nvSpPr>
          <p:cNvPr id="22" name="Text 19"/>
          <p:cNvSpPr/>
          <p:nvPr/>
        </p:nvSpPr>
        <p:spPr>
          <a:xfrm>
            <a:off x="2324735" y="5235702"/>
            <a:ext cx="1111250" cy="472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3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b</a:t>
            </a:r>
            <a:endParaRPr lang="ru-RU" sz="3100" dirty="0"/>
          </a:p>
        </p:txBody>
      </p:sp>
      <p:sp>
        <p:nvSpPr>
          <p:cNvPr id="23" name="Text 20"/>
          <p:cNvSpPr/>
          <p:nvPr/>
        </p:nvSpPr>
        <p:spPr>
          <a:xfrm>
            <a:off x="3474720" y="4434840"/>
            <a:ext cx="8046720" cy="155448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Алгебраическая дробь у Ньютона — </a:t>
            </a:r>
            <a:r>
              <a:rPr lang="ru-RU" sz="18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дробь, только с буквами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действия с ней — по правилам действий с числовыми дробями, </a:t>
            </a:r>
            <a:r>
              <a:rPr lang="ru-RU" sz="18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же, как сейчас</a:t>
            </a:r>
            <a:r>
              <a:rPr lang="ru-RU" sz="18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выполняются действия с рациональными дробями</a:t>
            </a:r>
            <a:endParaRPr lang="ru-RU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Понятия дроби и алгебраической дроби в книге И. Ньютона „Всеобщая арифметика“</dc:title>
  <dc:subject>Алгебра, 8 класс. Тема исследовательской работы к главе 4, № 2</dc:subject>
  <dc:creator>pomogalka.me</dc:creator>
  <cp:lastModifiedBy>pomogalka.me</cp:lastModifiedBy>
  <cp:revision>1</cp:revision>
  <dcterms:created xsi:type="dcterms:W3CDTF">2026-10-08T08:53:15Z</dcterms:created>
  <dcterms:modified xsi:type="dcterms:W3CDTF">2026-10-08T08:53:15Z</dcterms:modified>
</cp:coreProperties>
</file>