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Неравенства в геометрии.
План доклада:
1. Стороны и углы треугольника.
2. Неравенство треугольника.
3. Границы для третьей стороны треугольника.
4. Перпендикуляр и наклонная.
5. Прямоугольник наибольшей площади.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треугольнике против большей стороны лежит больший угол, и обратно: против большего угла лежит бо́льшая сторона. Например, в треугольнике со сторонами 5 см, 7 см и 9 см наибольший угол лежит против стороны 9 см, а наименьший — против стороны 5 см. Отсюда следует, что в прямоугольном треугольнике гипотенуза больше каждого из катетов: прямой угол — наибольший угол такого треугольника, так как два других угла в сумме составляют 90^° и каждый из них меньше 90^°.
Неравенства даёт и теорема о сумме углов треугольника: наименьший угол треугольника не больше 60^°, а наибольший — не меньше 60^°. Если бы все три угла были больше 60^°, то, сложив три таких неравенства, мы получили бы, что сумма углов больше 180^°, — противоречие. Так же рассуждают, если все три угла меньше 60^°.
Внешний угол треугольника равен сумме двух внутренних углов, не смежных с ним, поэтому он больше каждого из этих углов. Например, если внешний угол треугольника ABC при вершине C равен 120^°, то каждый из углов A и B меньше 120^°, а в сумме они составляют 120^°.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Каждая сторона треугольника меньше суммы двух других сторон: если a, b, c — длины сторон треугольника, то a &lt; b + c, b &lt; a + c и c &lt; a + b. Если же одна из трёх длин не меньше суммы двух других, то треугольника с такими сторонами не существует. Так, из отрезков 3 см, 4 см и 8 см треугольник не составить, потому что 8 &gt; 3 + 4. Из отрезков 3 см, 4 см и 7 см — тоже: 7 = 3 + 4, и три точки оказываются на одной прямой.
Следствия. Каждая сторона треугольника меньше его полупериметра: прибавив к обеим частям неравенства a &lt; b + c число a, получаем 2a &lt; a + b + c, то есть 2a &lt; P, где P — периметр, откуда a &lt; P/2. Длина отрезка не больше длины ломаной, соединяющей его концы: для любых точек A, B, C верно AC ≤ AB + BC, причём равенство выполняется, только если точка B лежит на отрезке AC.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 неравенств a &lt; b + c и b &lt; a + c получаем a − b &lt; c и b − a &lt; c, то есть −c &lt; a − b &lt; c. Длина c положительна, поэтому двойное неравенство −c &lt; a − b &lt; c равносильно неравенству |a − b| &lt; c. Вместе с неравенством c &lt; a + b получаем двойное неравенство
|a − b| &lt; c &lt; a + b.
Значит, каждая сторона треугольника больше модуля разности двух других сторон и меньше их суммы.
Пример 1. Две стороны треугольника равны 3 см и 8 см. Тогда длина c третьей стороны удовлетворяет неравенству |3 − 8| &lt; c &lt; 3 + 8, то есть 5 &lt; c &lt; 11. Если c выражается целым числом сантиметров, то это одно из чисел 6, 7, 8, 9, 10: целых чисел в интервале (5; 11) ровно 11 − 5 − 1 = 5. Если к тому же периметр треугольника не больше 20 см, то 3 + 8 + c ≤ 20, то есть c ≤ 9, и из системы неравенств 5 &lt; c &lt; 11 и c ≤ 9 получаем 5 &lt; c ≤ 9: подходят длины 6, 7, 8 и 9 см.
Пример 2. Две стороны равнобедренного треугольника равны 4 см и 9 см. Третья сторона равна одной из них. Если она равна 4 см, то должно выполняться неравенство 9 &lt; 4 + 4, а оно неверно, поэтому такого треугольника нет. Значит, третья сторона равна 9 см, и периметр треугольника равен 9 + 9 + 4 = 22 (см).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Пусть из точки M, не лежащей на прямой, проведены к этой прямой перпендикуляр MH и наклонная MK. Треугольник MHK прямоугольный, его прямой угол — при вершине H. Наклонная MK — гипотенуза этого треугольника, а перпендикуляр MH — катет, поэтому MH &lt; MK. Значит, перпендикуляр короче любой наклонной, проведённой из той же точки к той же прямой, и поэтому расстояние от точки до прямой измеряют длиной перпендикуляра.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 всех прямоугольников с данным периметром наибольшую площадь имеет квадрат. Пусть стороны прямоугольника равны a и b, тогда его площадь равна ab. Квадрат с тем же периметром имеет сторону (a + b)/2 и площадь (a + b)²/4. Сравним через разность числа (a + b)² и 4ab: (a + b)² − 4ab = a² − 2ab + b² = (a − b)², а (a − b)² ≥ 0. Значит, 4ab ≤ (a + b)², и после умножения обеих частей на положительное число 1/4 получаем ab ≤ (a + b)²/4. Равенство выполняется только при a = b, то есть когда прямоугольник является квадратом.
Пример. Периметр равен 20 см. У квадрата со стороной 5 см площадь равна 25 см², а у прямоугольников со сторонами 6 см и 4 см, 7 см и 3 см, 9 см и 1 см площади равны 24 см², 21 см² и 9 см².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Таким образом, неравенства в геометрии связывают стороны и углы треугольника (против большей стороны лежит больший угол, внешний угол больше каждого внутреннего угла, не смежного с ним), длины отрезков (неравенство треугольника, перпендикуляр короче наклонной) и площади фигур (из прямоугольников данного периметра наибольшую площадь имеет квадрат). Неравенство треугольника с помощью модуля записывается одним двойным неравенством |a − b| &lt; c &lt; a + b, а задачи о возможных длинах сторон сводятся к системам неравенств, которые решаются методами алгебры.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9000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△</a:t>
            </a:r>
            <a:endParaRPr lang="ru-RU" sz="19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 геометрии</a:t>
            </a:r>
            <a:endParaRPr lang="ru-RU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«Неравенства»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 углы треугольника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для третьей стороны треугольника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 наклонная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наибольшей площади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2</a:t>
            </a:r>
            <a:endParaRPr lang="ru-RU" sz="11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 углы треугольника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554480"/>
            <a:ext cx="5943600" cy="448056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1200"/>
              </a:spcAft>
              <a:buSzPct val="100000"/>
              <a:buChar char="▪"/>
            </a:pP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большей стороны лежит больший угол, и обратно</a:t>
            </a:r>
            <a:endParaRPr lang="ru-RU" sz="2000" dirty="0"/>
          </a:p>
          <a:p>
            <a:pPr marL="279400" indent="-279400">
              <a:spcAft>
                <a:spcPts val="1200"/>
              </a:spcAft>
              <a:buSzPct val="100000"/>
              <a:buChar char="▪"/>
            </a:pP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больше каждого катета: прямой угол — наибольший</a:t>
            </a:r>
            <a:endParaRPr lang="ru-RU" sz="2000" dirty="0"/>
          </a:p>
          <a:p>
            <a:pPr marL="279400" indent="-279400">
              <a:spcAft>
                <a:spcPts val="1200"/>
              </a:spcAft>
              <a:buSzPct val="100000"/>
              <a:buChar char="▪"/>
            </a:pP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Наименьший угол 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60</a:t>
            </a:r>
            <a:r>
              <a:rPr lang="ru-RU" sz="22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°</a:t>
            </a: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наибольший 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≥ 60</a:t>
            </a:r>
            <a:r>
              <a:rPr lang="ru-RU" sz="22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°</a:t>
            </a: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иначе сумма углов не 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180</a:t>
            </a:r>
            <a:r>
              <a:rPr lang="ru-RU" sz="22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°</a:t>
            </a:r>
            <a:endParaRPr lang="ru-RU" sz="2000" dirty="0"/>
          </a:p>
          <a:p>
            <a:pPr marL="279400" indent="-279400">
              <a:spcAft>
                <a:spcPts val="1200"/>
              </a:spcAft>
              <a:buSzPct val="100000"/>
              <a:buChar char="▪"/>
            </a:pP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больше каждого внутреннего угла, не смежного с ним</a:t>
            </a:r>
            <a:endParaRPr lang="ru-RU" sz="2000" dirty="0"/>
          </a:p>
        </p:txBody>
      </p:sp>
      <p:sp>
        <p:nvSpPr>
          <p:cNvPr id="10" name="Shape 7"/>
          <p:cNvSpPr/>
          <p:nvPr/>
        </p:nvSpPr>
        <p:spPr>
          <a:xfrm>
            <a:off x="6903720" y="2732149"/>
            <a:ext cx="4279392" cy="1839851"/>
          </a:xfrm>
          <a:custGeom>
            <a:avLst/>
            <a:gdLst/>
            <a:ahLst/>
            <a:cxnLst/>
            <a:rect l="l" t="t" r="r" b="b"/>
            <a:pathLst>
              <a:path w="4279392" h="1839851">
                <a:moveTo>
                  <a:pt x="1505712" y="0"/>
                </a:moveTo>
                <a:lnTo>
                  <a:pt x="0" y="1839851"/>
                </a:lnTo>
                <a:lnTo>
                  <a:pt x="4279392" y="1839851"/>
                </a:lnTo>
                <a:close/>
              </a:path>
            </a:pathLst>
          </a:custGeom>
          <a:solidFill>
            <a:srgbClr val="EEF3F8"/>
          </a:solidFill>
          <a:ln w="31750">
            <a:solidFill>
              <a:srgbClr val="1F4E7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66202" y="2944439"/>
            <a:ext cx="563270" cy="171737"/>
          </a:xfrm>
          <a:custGeom>
            <a:avLst/>
            <a:gdLst/>
            <a:ahLst/>
            <a:cxnLst/>
            <a:rect l="l" t="t" r="r" b="b"/>
            <a:pathLst>
              <a:path w="563270" h="171737">
                <a:moveTo>
                  <a:pt x="0" y="84916"/>
                </a:moveTo>
                <a:lnTo>
                  <a:pt x="21265" y="101117"/>
                </a:lnTo>
                <a:lnTo>
                  <a:pt x="43606" y="115799"/>
                </a:lnTo>
                <a:lnTo>
                  <a:pt x="66914" y="128892"/>
                </a:lnTo>
                <a:lnTo>
                  <a:pt x="91076" y="140331"/>
                </a:lnTo>
                <a:lnTo>
                  <a:pt x="115976" y="150062"/>
                </a:lnTo>
                <a:lnTo>
                  <a:pt x="141492" y="158037"/>
                </a:lnTo>
                <a:lnTo>
                  <a:pt x="167501" y="164217"/>
                </a:lnTo>
                <a:lnTo>
                  <a:pt x="193877" y="168573"/>
                </a:lnTo>
                <a:lnTo>
                  <a:pt x="220492" y="171084"/>
                </a:lnTo>
                <a:lnTo>
                  <a:pt x="247217" y="171737"/>
                </a:lnTo>
                <a:lnTo>
                  <a:pt x="273924" y="170529"/>
                </a:lnTo>
                <a:lnTo>
                  <a:pt x="300481" y="167466"/>
                </a:lnTo>
                <a:lnTo>
                  <a:pt x="326761" y="162563"/>
                </a:lnTo>
                <a:lnTo>
                  <a:pt x="352636" y="155844"/>
                </a:lnTo>
                <a:lnTo>
                  <a:pt x="377981" y="147341"/>
                </a:lnTo>
                <a:lnTo>
                  <a:pt x="402673" y="137096"/>
                </a:lnTo>
                <a:lnTo>
                  <a:pt x="426593" y="125157"/>
                </a:lnTo>
                <a:lnTo>
                  <a:pt x="449624" y="111584"/>
                </a:lnTo>
                <a:lnTo>
                  <a:pt x="471655" y="96441"/>
                </a:lnTo>
                <a:lnTo>
                  <a:pt x="492579" y="79802"/>
                </a:lnTo>
                <a:lnTo>
                  <a:pt x="512295" y="61748"/>
                </a:lnTo>
                <a:lnTo>
                  <a:pt x="530707" y="42366"/>
                </a:lnTo>
                <a:lnTo>
                  <a:pt x="547727" y="21750"/>
                </a:lnTo>
                <a:lnTo>
                  <a:pt x="563270" y="0"/>
                </a:lnTo>
              </a:path>
            </a:pathLst>
          </a:custGeom>
          <a:ln w="38100">
            <a:solidFill>
              <a:srgbClr val="D9711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543032" y="4218182"/>
            <a:ext cx="106680" cy="353818"/>
          </a:xfrm>
          <a:custGeom>
            <a:avLst/>
            <a:gdLst/>
            <a:ahLst/>
            <a:cxnLst/>
            <a:rect l="l" t="t" r="r" b="b"/>
            <a:pathLst>
              <a:path w="106680" h="353818">
                <a:moveTo>
                  <a:pt x="106680" y="0"/>
                </a:moveTo>
                <a:lnTo>
                  <a:pt x="98205" y="13121"/>
                </a:lnTo>
                <a:lnTo>
                  <a:pt x="90053" y="26445"/>
                </a:lnTo>
                <a:lnTo>
                  <a:pt x="82229" y="39963"/>
                </a:lnTo>
                <a:lnTo>
                  <a:pt x="74736" y="53669"/>
                </a:lnTo>
                <a:lnTo>
                  <a:pt x="67581" y="67554"/>
                </a:lnTo>
                <a:lnTo>
                  <a:pt x="60766" y="81608"/>
                </a:lnTo>
                <a:lnTo>
                  <a:pt x="54296" y="95825"/>
                </a:lnTo>
                <a:lnTo>
                  <a:pt x="48175" y="110196"/>
                </a:lnTo>
                <a:lnTo>
                  <a:pt x="42407" y="124712"/>
                </a:lnTo>
                <a:lnTo>
                  <a:pt x="36995" y="139364"/>
                </a:lnTo>
                <a:lnTo>
                  <a:pt x="31941" y="154144"/>
                </a:lnTo>
                <a:lnTo>
                  <a:pt x="27250" y="169042"/>
                </a:lnTo>
                <a:lnTo>
                  <a:pt x="22924" y="184051"/>
                </a:lnTo>
                <a:lnTo>
                  <a:pt x="18965" y="199161"/>
                </a:lnTo>
                <a:lnTo>
                  <a:pt x="15376" y="214363"/>
                </a:lnTo>
                <a:lnTo>
                  <a:pt x="12159" y="229648"/>
                </a:lnTo>
                <a:lnTo>
                  <a:pt x="9316" y="245007"/>
                </a:lnTo>
                <a:lnTo>
                  <a:pt x="6849" y="260431"/>
                </a:lnTo>
                <a:lnTo>
                  <a:pt x="4759" y="275910"/>
                </a:lnTo>
                <a:lnTo>
                  <a:pt x="3047" y="291436"/>
                </a:lnTo>
                <a:lnTo>
                  <a:pt x="1715" y="306999"/>
                </a:lnTo>
                <a:lnTo>
                  <a:pt x="762" y="322589"/>
                </a:lnTo>
                <a:lnTo>
                  <a:pt x="191" y="338199"/>
                </a:lnTo>
                <a:lnTo>
                  <a:pt x="0" y="353818"/>
                </a:lnTo>
              </a:path>
            </a:pathLst>
          </a:custGeom>
          <a:ln w="38100">
            <a:solidFill>
              <a:srgbClr val="2E7D3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80832" y="2274949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900" dirty="0"/>
          </a:p>
        </p:txBody>
      </p:sp>
      <p:sp>
        <p:nvSpPr>
          <p:cNvPr id="14" name="Text 11"/>
          <p:cNvSpPr/>
          <p:nvPr/>
        </p:nvSpPr>
        <p:spPr>
          <a:xfrm>
            <a:off x="6446520" y="45720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900" dirty="0"/>
          </a:p>
        </p:txBody>
      </p:sp>
      <p:sp>
        <p:nvSpPr>
          <p:cNvPr id="15" name="Text 12"/>
          <p:cNvSpPr/>
          <p:nvPr/>
        </p:nvSpPr>
        <p:spPr>
          <a:xfrm>
            <a:off x="11183112" y="45720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ru-RU" sz="1900" dirty="0"/>
          </a:p>
        </p:txBody>
      </p:sp>
      <p:sp>
        <p:nvSpPr>
          <p:cNvPr id="16" name="Text 13"/>
          <p:cNvSpPr/>
          <p:nvPr/>
        </p:nvSpPr>
        <p:spPr>
          <a:xfrm>
            <a:off x="6833616" y="3377754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см</a:t>
            </a:r>
            <a:endParaRPr lang="ru-RU" sz="1600" dirty="0"/>
          </a:p>
        </p:txBody>
      </p:sp>
      <p:sp>
        <p:nvSpPr>
          <p:cNvPr id="17" name="Text 14"/>
          <p:cNvSpPr/>
          <p:nvPr/>
        </p:nvSpPr>
        <p:spPr>
          <a:xfrm>
            <a:off x="9841992" y="3359466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см</a:t>
            </a:r>
            <a:endParaRPr lang="ru-RU" sz="1600" dirty="0"/>
          </a:p>
        </p:txBody>
      </p:sp>
      <p:sp>
        <p:nvSpPr>
          <p:cNvPr id="18" name="Text 15"/>
          <p:cNvSpPr/>
          <p:nvPr/>
        </p:nvSpPr>
        <p:spPr>
          <a:xfrm>
            <a:off x="8631936" y="466344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см</a:t>
            </a:r>
            <a:endParaRPr lang="ru-RU" sz="1600" dirty="0"/>
          </a:p>
        </p:txBody>
      </p:sp>
      <p:sp>
        <p:nvSpPr>
          <p:cNvPr id="19" name="Text 16"/>
          <p:cNvSpPr/>
          <p:nvPr/>
        </p:nvSpPr>
        <p:spPr>
          <a:xfrm>
            <a:off x="6720840" y="51663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угол </a:t>
            </a:r>
            <a:r>
              <a:rPr lang="ru-RU" sz="16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против стороны 9 см</a:t>
            </a:r>
            <a:endParaRPr lang="ru-RU" sz="1500" dirty="0"/>
          </a:p>
        </p:txBody>
      </p:sp>
      <p:sp>
        <p:nvSpPr>
          <p:cNvPr id="20" name="Text 17"/>
          <p:cNvSpPr/>
          <p:nvPr/>
        </p:nvSpPr>
        <p:spPr>
          <a:xfrm>
            <a:off x="6720840" y="55778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наименьший угол </a:t>
            </a:r>
            <a:r>
              <a:rPr lang="ru-RU" sz="1600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50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против стороны 5 см</a:t>
            </a:r>
            <a:endParaRPr lang="ru-RU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54480"/>
            <a:ext cx="6400800" cy="868680"/>
          </a:xfrm>
          <a:prstGeom prst="roundRect">
            <a:avLst>
              <a:gd name="adj" fmla="val 12632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627632"/>
            <a:ext cx="6126480" cy="7223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97480"/>
          <a:ext cx="640080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828800"/>
                <a:gridCol w="297180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Отрезки, см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Сравнение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Треугольник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3, 4, 5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5 &lt; 3 + 4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есть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3, 4, 7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7 = 3 + 4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нет: точки на одной прямой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3, 4, 8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8 &gt; 3 + 4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8"/>
          <p:cNvSpPr/>
          <p:nvPr/>
        </p:nvSpPr>
        <p:spPr>
          <a:xfrm>
            <a:off x="548640" y="4800600"/>
            <a:ext cx="6583680" cy="13716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ru-RU" sz="18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</a:t>
            </a:r>
            <a:endParaRPr lang="ru-RU" sz="1800" dirty="0"/>
          </a:p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меньше полупериметра: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/2</a:t>
            </a:r>
            <a:endParaRPr lang="ru-RU" sz="1800" dirty="0"/>
          </a:p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не длиннее ломаной: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BC</a:t>
            </a:r>
            <a:endParaRPr lang="ru-RU" sz="1800" dirty="0"/>
          </a:p>
        </p:txBody>
      </p:sp>
      <p:sp>
        <p:nvSpPr>
          <p:cNvPr id="13" name="Shape 9"/>
          <p:cNvSpPr/>
          <p:nvPr/>
        </p:nvSpPr>
        <p:spPr>
          <a:xfrm>
            <a:off x="7680960" y="4480560"/>
            <a:ext cx="3657600" cy="91"/>
          </a:xfrm>
          <a:prstGeom prst="line">
            <a:avLst/>
          </a:prstGeom>
          <a:noFill/>
          <a:ln w="38100">
            <a:solidFill>
              <a:srgbClr val="1F4E7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680960" y="2194560"/>
            <a:ext cx="3657600" cy="2286000"/>
          </a:xfrm>
          <a:custGeom>
            <a:avLst/>
            <a:gdLst/>
            <a:ahLst/>
            <a:cxnLst/>
            <a:rect l="l" t="t" r="r" b="b"/>
            <a:pathLst>
              <a:path w="3657600" h="2286000">
                <a:moveTo>
                  <a:pt x="0" y="2286000"/>
                </a:moveTo>
                <a:lnTo>
                  <a:pt x="1645920" y="0"/>
                </a:lnTo>
                <a:lnTo>
                  <a:pt x="3657600" y="2286000"/>
                </a:lnTo>
              </a:path>
            </a:pathLst>
          </a:custGeom>
          <a:ln w="38100">
            <a:solidFill>
              <a:srgbClr val="D9711C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7607808" y="4407408"/>
            <a:ext cx="146304" cy="146304"/>
          </a:xfrm>
          <a:prstGeom prst="ellipse">
            <a:avLst/>
          </a:prstGeom>
          <a:solidFill>
            <a:srgbClr val="1B2733"/>
          </a:solidFill>
          <a:ln w="19050">
            <a:solidFill>
              <a:srgbClr val="1B2733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452360" y="45902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900" dirty="0"/>
          </a:p>
        </p:txBody>
      </p:sp>
      <p:sp>
        <p:nvSpPr>
          <p:cNvPr id="17" name="Shape 13"/>
          <p:cNvSpPr/>
          <p:nvPr/>
        </p:nvSpPr>
        <p:spPr>
          <a:xfrm>
            <a:off x="9253728" y="2121408"/>
            <a:ext cx="146304" cy="146304"/>
          </a:xfrm>
          <a:prstGeom prst="ellipse">
            <a:avLst/>
          </a:prstGeom>
          <a:solidFill>
            <a:srgbClr val="1B2733"/>
          </a:solidFill>
          <a:ln w="19050">
            <a:solidFill>
              <a:srgbClr val="1B2733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9098280" y="17190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900" dirty="0"/>
          </a:p>
        </p:txBody>
      </p:sp>
      <p:sp>
        <p:nvSpPr>
          <p:cNvPr id="19" name="Shape 15"/>
          <p:cNvSpPr/>
          <p:nvPr/>
        </p:nvSpPr>
        <p:spPr>
          <a:xfrm>
            <a:off x="11265408" y="4407408"/>
            <a:ext cx="146304" cy="146304"/>
          </a:xfrm>
          <a:prstGeom prst="ellipse">
            <a:avLst/>
          </a:prstGeom>
          <a:solidFill>
            <a:srgbClr val="1B2733"/>
          </a:solidFill>
          <a:ln w="19050">
            <a:solidFill>
              <a:srgbClr val="1B2733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1109960" y="45902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ru-RU" sz="1900" dirty="0"/>
          </a:p>
        </p:txBody>
      </p:sp>
      <p:sp>
        <p:nvSpPr>
          <p:cNvPr id="21" name="Text 17"/>
          <p:cNvSpPr/>
          <p:nvPr/>
        </p:nvSpPr>
        <p:spPr>
          <a:xfrm>
            <a:off x="7863840" y="5074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BC</a:t>
            </a:r>
            <a:endParaRPr lang="ru-RU" sz="2100" dirty="0"/>
          </a:p>
        </p:txBody>
      </p:sp>
      <p:sp>
        <p:nvSpPr>
          <p:cNvPr id="22" name="Text 18"/>
          <p:cNvSpPr/>
          <p:nvPr/>
        </p:nvSpPr>
        <p:spPr>
          <a:xfrm>
            <a:off x="7315200" y="55778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— только если 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лежит на отрезке 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</a:t>
            </a:r>
            <a:endParaRPr lang="ru-RU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для третьей стороны треугольника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54480"/>
            <a:ext cx="5120640" cy="914400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627632"/>
            <a:ext cx="4846320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3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3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3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3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3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&lt; </a:t>
            </a:r>
            <a:r>
              <a:rPr lang="ru-RU" sz="3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3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3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3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3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3000" dirty="0"/>
          </a:p>
        </p:txBody>
      </p:sp>
      <p:sp>
        <p:nvSpPr>
          <p:cNvPr id="11" name="Text 8"/>
          <p:cNvSpPr/>
          <p:nvPr/>
        </p:nvSpPr>
        <p:spPr>
          <a:xfrm>
            <a:off x="5943600" y="1572768"/>
            <a:ext cx="5715000" cy="9144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получаем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endParaRPr lang="ru-RU" sz="1700" dirty="0"/>
          </a:p>
          <a:p>
            <a:pPr indent="0" marL="0">
              <a:spcAft>
                <a:spcPts val="2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есть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&lt;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так как длина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700" dirty="0"/>
          </a:p>
        </p:txBody>
      </p:sp>
      <p:sp>
        <p:nvSpPr>
          <p:cNvPr id="12" name="Text 9"/>
          <p:cNvSpPr/>
          <p:nvPr/>
        </p:nvSpPr>
        <p:spPr>
          <a:xfrm>
            <a:off x="548640" y="26517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1.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Стороны 3 см и 8 см: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|3 − 8| &lt; 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3 + 8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то есть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 &lt; 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11</a:t>
            </a:r>
            <a:endParaRPr lang="ru-RU" sz="1900" dirty="0"/>
          </a:p>
        </p:txBody>
      </p:sp>
      <p:sp>
        <p:nvSpPr>
          <p:cNvPr id="13" name="Shape 10"/>
          <p:cNvSpPr/>
          <p:nvPr/>
        </p:nvSpPr>
        <p:spPr>
          <a:xfrm>
            <a:off x="1097280" y="3794760"/>
            <a:ext cx="10245852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331720" y="3685032"/>
            <a:ext cx="7406640" cy="219456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09728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868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600" dirty="0"/>
          </a:p>
        </p:txBody>
      </p:sp>
      <p:sp>
        <p:nvSpPr>
          <p:cNvPr id="17" name="Shape 14"/>
          <p:cNvSpPr/>
          <p:nvPr/>
        </p:nvSpPr>
        <p:spPr>
          <a:xfrm>
            <a:off x="233172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10312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600" dirty="0"/>
          </a:p>
        </p:txBody>
      </p:sp>
      <p:sp>
        <p:nvSpPr>
          <p:cNvPr id="19" name="Shape 16"/>
          <p:cNvSpPr/>
          <p:nvPr/>
        </p:nvSpPr>
        <p:spPr>
          <a:xfrm>
            <a:off x="356616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33756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ru-RU" sz="1600" dirty="0"/>
          </a:p>
        </p:txBody>
      </p:sp>
      <p:sp>
        <p:nvSpPr>
          <p:cNvPr id="21" name="Shape 18"/>
          <p:cNvSpPr/>
          <p:nvPr/>
        </p:nvSpPr>
        <p:spPr>
          <a:xfrm>
            <a:off x="480060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ru-RU" sz="1600" dirty="0"/>
          </a:p>
        </p:txBody>
      </p:sp>
      <p:sp>
        <p:nvSpPr>
          <p:cNvPr id="23" name="Shape 20"/>
          <p:cNvSpPr/>
          <p:nvPr/>
        </p:nvSpPr>
        <p:spPr>
          <a:xfrm>
            <a:off x="603504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80644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ru-RU" sz="1600" dirty="0"/>
          </a:p>
        </p:txBody>
      </p:sp>
      <p:sp>
        <p:nvSpPr>
          <p:cNvPr id="25" name="Shape 22"/>
          <p:cNvSpPr/>
          <p:nvPr/>
        </p:nvSpPr>
        <p:spPr>
          <a:xfrm>
            <a:off x="726948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04088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ru-RU" sz="1600" dirty="0"/>
          </a:p>
        </p:txBody>
      </p:sp>
      <p:sp>
        <p:nvSpPr>
          <p:cNvPr id="27" name="Shape 24"/>
          <p:cNvSpPr/>
          <p:nvPr/>
        </p:nvSpPr>
        <p:spPr>
          <a:xfrm>
            <a:off x="850392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27532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ru-RU" sz="1600" dirty="0"/>
          </a:p>
        </p:txBody>
      </p:sp>
      <p:sp>
        <p:nvSpPr>
          <p:cNvPr id="29" name="Shape 26"/>
          <p:cNvSpPr/>
          <p:nvPr/>
        </p:nvSpPr>
        <p:spPr>
          <a:xfrm>
            <a:off x="973836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950976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ru-RU" sz="1600" dirty="0"/>
          </a:p>
        </p:txBody>
      </p:sp>
      <p:sp>
        <p:nvSpPr>
          <p:cNvPr id="31" name="Shape 28"/>
          <p:cNvSpPr/>
          <p:nvPr/>
        </p:nvSpPr>
        <p:spPr>
          <a:xfrm>
            <a:off x="10972800" y="3703320"/>
            <a:ext cx="91" cy="182880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0744200" y="3995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ru-RU" sz="1600" dirty="0"/>
          </a:p>
        </p:txBody>
      </p:sp>
      <p:sp>
        <p:nvSpPr>
          <p:cNvPr id="33" name="Shape 30"/>
          <p:cNvSpPr/>
          <p:nvPr/>
        </p:nvSpPr>
        <p:spPr>
          <a:xfrm>
            <a:off x="2249424" y="3712464"/>
            <a:ext cx="164592" cy="16459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9656064" y="3712464"/>
            <a:ext cx="164592" cy="16459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3493008" y="3721608"/>
            <a:ext cx="146304" cy="146304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727448" y="3721608"/>
            <a:ext cx="146304" cy="146304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961888" y="3721608"/>
            <a:ext cx="146304" cy="146304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7196328" y="3721608"/>
            <a:ext cx="146304" cy="146304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8430768" y="3721608"/>
            <a:ext cx="146304" cy="146304"/>
          </a:xfrm>
          <a:prstGeom prst="ellipse">
            <a:avLst/>
          </a:prstGeom>
          <a:solidFill>
            <a:srgbClr val="6A7682"/>
          </a:solidFill>
          <a:ln w="19050">
            <a:solidFill>
              <a:srgbClr val="6A7682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548640" y="43891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длины: 6, 7, 8, 9, 10; если периметр не больше 20 см, то </a:t>
            </a:r>
            <a:r>
              <a:rPr lang="ru-RU" sz="17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7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9</a:t>
            </a:r>
            <a:r>
              <a:rPr lang="ru-RU" sz="16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подходят 6, 7, 8, 9</a:t>
            </a:r>
            <a:endParaRPr lang="ru-RU" sz="1600" dirty="0"/>
          </a:p>
        </p:txBody>
      </p:sp>
      <p:sp>
        <p:nvSpPr>
          <p:cNvPr id="41" name="Shape 38"/>
          <p:cNvSpPr/>
          <p:nvPr/>
        </p:nvSpPr>
        <p:spPr>
          <a:xfrm>
            <a:off x="548640" y="5029200"/>
            <a:ext cx="11091672" cy="1051560"/>
          </a:xfrm>
          <a:prstGeom prst="roundRect">
            <a:avLst>
              <a:gd name="adj" fmla="val 10435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85800" y="5102352"/>
            <a:ext cx="10817352" cy="9052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2.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Равнобедренный треугольник со сторонами 4 см и 9 см: третья сторона 4 см невозможна,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 &lt; 4 + 4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неверно; значит, она равна 9 см, и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9 + 9 + 4 = 22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(см)</a:t>
            </a:r>
            <a:endParaRPr lang="ru-RU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 наклонная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554480"/>
            <a:ext cx="5989320" cy="448056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12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точки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 прямой проведены перпендикуляр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MH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наклонная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MK</a:t>
            </a:r>
            <a:endParaRPr lang="ru-RU" sz="1900" dirty="0"/>
          </a:p>
          <a:p>
            <a:pPr marL="279400" indent="-279400">
              <a:spcAft>
                <a:spcPts val="1200"/>
              </a:spcAft>
              <a:buSzPct val="100000"/>
              <a:buChar char="▪"/>
            </a:pP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△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MHK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прямоугольный, прямой угол — при вершине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ru-RU" sz="1900" dirty="0"/>
          </a:p>
          <a:p>
            <a:pPr marL="279400" indent="-279400">
              <a:spcAft>
                <a:spcPts val="1200"/>
              </a:spcAft>
              <a:buSzPct val="100000"/>
              <a:buChar char="▪"/>
            </a:pP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MK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гипотенуза,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MH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катет, поэтому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MH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MK</a:t>
            </a:r>
            <a:endParaRPr lang="ru-RU" sz="1900" dirty="0"/>
          </a:p>
          <a:p>
            <a:pPr marL="279400" indent="-279400">
              <a:spcAft>
                <a:spcPts val="12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короче любой наклонной, поэтому расстояние от точки до прямой — длина перпендикуляра</a:t>
            </a:r>
            <a:endParaRPr lang="ru-RU" sz="1900" dirty="0"/>
          </a:p>
        </p:txBody>
      </p:sp>
      <p:sp>
        <p:nvSpPr>
          <p:cNvPr id="10" name="Shape 7"/>
          <p:cNvSpPr/>
          <p:nvPr/>
        </p:nvSpPr>
        <p:spPr>
          <a:xfrm>
            <a:off x="6675120" y="4846320"/>
            <a:ext cx="4937760" cy="91"/>
          </a:xfrm>
          <a:prstGeom prst="line">
            <a:avLst/>
          </a:prstGeom>
          <a:noFill/>
          <a:ln w="25400">
            <a:solidFill>
              <a:srgbClr val="1B273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29600" y="457200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0" y="0"/>
                </a:moveTo>
                <a:lnTo>
                  <a:pt x="274320" y="0"/>
                </a:lnTo>
                <a:lnTo>
                  <a:pt x="274320" y="274320"/>
                </a:lnTo>
              </a:path>
            </a:pathLst>
          </a:custGeom>
          <a:ln w="19050">
            <a:solidFill>
              <a:srgbClr val="1B27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229600" y="2011680"/>
            <a:ext cx="91" cy="2834640"/>
          </a:xfrm>
          <a:prstGeom prst="line">
            <a:avLst/>
          </a:prstGeom>
          <a:noFill/>
          <a:ln w="44450">
            <a:solidFill>
              <a:srgbClr val="1F4E7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229600" y="2011680"/>
            <a:ext cx="2651760" cy="2834640"/>
          </a:xfrm>
          <a:prstGeom prst="line">
            <a:avLst/>
          </a:prstGeom>
          <a:noFill/>
          <a:ln w="44450">
            <a:solidFill>
              <a:srgbClr val="D9711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165592" y="1947672"/>
            <a:ext cx="128016" cy="128016"/>
          </a:xfrm>
          <a:prstGeom prst="ellipse">
            <a:avLst/>
          </a:prstGeom>
          <a:solidFill>
            <a:srgbClr val="1B2733"/>
          </a:solidFill>
          <a:ln w="19050">
            <a:solidFill>
              <a:srgbClr val="1B27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165592" y="4782312"/>
            <a:ext cx="128016" cy="128016"/>
          </a:xfrm>
          <a:prstGeom prst="ellipse">
            <a:avLst/>
          </a:prstGeom>
          <a:solidFill>
            <a:srgbClr val="1B2733"/>
          </a:solidFill>
          <a:ln w="19050">
            <a:solidFill>
              <a:srgbClr val="1B27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0817352" y="4782312"/>
            <a:ext cx="128016" cy="128016"/>
          </a:xfrm>
          <a:prstGeom prst="ellipse">
            <a:avLst/>
          </a:prstGeom>
          <a:solidFill>
            <a:srgbClr val="1B2733"/>
          </a:solidFill>
          <a:ln w="19050">
            <a:solidFill>
              <a:srgbClr val="1B273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001000" y="153619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endParaRPr lang="ru-RU" sz="2100" dirty="0"/>
          </a:p>
        </p:txBody>
      </p:sp>
      <p:sp>
        <p:nvSpPr>
          <p:cNvPr id="18" name="Text 15"/>
          <p:cNvSpPr/>
          <p:nvPr/>
        </p:nvSpPr>
        <p:spPr>
          <a:xfrm>
            <a:off x="8001000" y="49560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ru-RU" sz="2100" dirty="0"/>
          </a:p>
        </p:txBody>
      </p:sp>
      <p:sp>
        <p:nvSpPr>
          <p:cNvPr id="19" name="Text 16"/>
          <p:cNvSpPr/>
          <p:nvPr/>
        </p:nvSpPr>
        <p:spPr>
          <a:xfrm>
            <a:off x="10652760" y="49560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ru-RU" sz="2100" dirty="0"/>
          </a:p>
        </p:txBody>
      </p:sp>
      <p:sp>
        <p:nvSpPr>
          <p:cNvPr id="20" name="Text 17"/>
          <p:cNvSpPr/>
          <p:nvPr/>
        </p:nvSpPr>
        <p:spPr>
          <a:xfrm>
            <a:off x="6537960" y="32004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</a:t>
            </a:r>
            <a:endParaRPr lang="ru-RU" sz="1500" dirty="0"/>
          </a:p>
        </p:txBody>
      </p:sp>
      <p:sp>
        <p:nvSpPr>
          <p:cNvPr id="21" name="Text 18"/>
          <p:cNvSpPr/>
          <p:nvPr/>
        </p:nvSpPr>
        <p:spPr>
          <a:xfrm>
            <a:off x="9372600" y="29260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</a:t>
            </a:r>
            <a:endParaRPr lang="ru-RU" sz="1500" dirty="0"/>
          </a:p>
        </p:txBody>
      </p:sp>
      <p:sp>
        <p:nvSpPr>
          <p:cNvPr id="22" name="Text 19"/>
          <p:cNvSpPr/>
          <p:nvPr/>
        </p:nvSpPr>
        <p:spPr>
          <a:xfrm>
            <a:off x="7955280" y="55321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MH</a:t>
            </a:r>
            <a:r>
              <a:rPr lang="ru-RU" sz="23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3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MK</a:t>
            </a:r>
            <a:endParaRPr lang="ru-RU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наибольшей площади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54480"/>
            <a:ext cx="5394960" cy="1417320"/>
          </a:xfrm>
          <a:prstGeom prst="roundRect">
            <a:avLst>
              <a:gd name="adj" fmla="val 7742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627632"/>
            <a:ext cx="5120640" cy="12710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24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(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24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endParaRPr lang="ru-RU" sz="24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(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24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/4</a:t>
            </a:r>
            <a:endParaRPr lang="ru-RU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3154680"/>
            <a:ext cx="5394960" cy="29260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площадь прямоугольника, 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20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/4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площадь квадрата с тем же периметром</a:t>
            </a:r>
            <a:endParaRPr lang="ru-RU" sz="20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— только при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20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прямоугольников данного периметра </a:t>
            </a:r>
            <a:r>
              <a:rPr lang="ru-RU" sz="18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площадь имеет квадрат</a:t>
            </a:r>
            <a:endParaRPr lang="ru-RU" sz="2000" dirty="0"/>
          </a:p>
        </p:txBody>
      </p:sp>
      <p:sp>
        <p:nvSpPr>
          <p:cNvPr id="12" name="Text 9"/>
          <p:cNvSpPr/>
          <p:nvPr/>
        </p:nvSpPr>
        <p:spPr>
          <a:xfrm>
            <a:off x="6812280" y="14630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20 см</a:t>
            </a:r>
            <a:endParaRPr lang="ru-RU" sz="1800" dirty="0"/>
          </a:p>
        </p:txBody>
      </p:sp>
      <p:sp>
        <p:nvSpPr>
          <p:cNvPr id="13" name="Shape 10"/>
          <p:cNvSpPr/>
          <p:nvPr/>
        </p:nvSpPr>
        <p:spPr>
          <a:xfrm>
            <a:off x="6400800" y="2057400"/>
            <a:ext cx="1371600" cy="1371600"/>
          </a:xfrm>
          <a:prstGeom prst="rect">
            <a:avLst/>
          </a:prstGeom>
          <a:solidFill>
            <a:srgbClr val="FCEBDD"/>
          </a:solidFill>
          <a:ln w="25400">
            <a:solidFill>
              <a:srgbClr val="D9711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46520" y="240487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5</a:t>
            </a:r>
            <a:endParaRPr lang="ru-RU" sz="1400" dirty="0"/>
          </a:p>
        </p:txBody>
      </p:sp>
      <p:sp>
        <p:nvSpPr>
          <p:cNvPr id="15" name="Text 12"/>
          <p:cNvSpPr/>
          <p:nvPr/>
        </p:nvSpPr>
        <p:spPr>
          <a:xfrm>
            <a:off x="6446520" y="274320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см²</a:t>
            </a:r>
            <a:endParaRPr lang="ru-RU" sz="1700" dirty="0"/>
          </a:p>
        </p:txBody>
      </p:sp>
      <p:sp>
        <p:nvSpPr>
          <p:cNvPr id="16" name="Shape 13"/>
          <p:cNvSpPr/>
          <p:nvPr/>
        </p:nvSpPr>
        <p:spPr>
          <a:xfrm>
            <a:off x="9052560" y="2057400"/>
            <a:ext cx="1645920" cy="1097280"/>
          </a:xfrm>
          <a:prstGeom prst="rect">
            <a:avLst/>
          </a:prstGeom>
          <a:solidFill>
            <a:srgbClr val="EEF3F8"/>
          </a:solidFill>
          <a:ln w="25400">
            <a:solidFill>
              <a:srgbClr val="1F4E7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235440" y="226771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× 4</a:t>
            </a:r>
            <a:endParaRPr lang="ru-RU" sz="1400" dirty="0"/>
          </a:p>
        </p:txBody>
      </p:sp>
      <p:sp>
        <p:nvSpPr>
          <p:cNvPr id="18" name="Text 15"/>
          <p:cNvSpPr/>
          <p:nvPr/>
        </p:nvSpPr>
        <p:spPr>
          <a:xfrm>
            <a:off x="9235440" y="26060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см²</a:t>
            </a:r>
            <a:endParaRPr lang="ru-RU" sz="1700" dirty="0"/>
          </a:p>
        </p:txBody>
      </p:sp>
      <p:sp>
        <p:nvSpPr>
          <p:cNvPr id="19" name="Shape 16"/>
          <p:cNvSpPr/>
          <p:nvPr/>
        </p:nvSpPr>
        <p:spPr>
          <a:xfrm>
            <a:off x="6400800" y="3977640"/>
            <a:ext cx="1920240" cy="822960"/>
          </a:xfrm>
          <a:prstGeom prst="rect">
            <a:avLst/>
          </a:prstGeom>
          <a:solidFill>
            <a:srgbClr val="EEF3F8"/>
          </a:solidFill>
          <a:ln w="25400">
            <a:solidFill>
              <a:srgbClr val="1F4E7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720840" y="4050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× 3</a:t>
            </a:r>
            <a:endParaRPr lang="ru-RU" sz="1400" dirty="0"/>
          </a:p>
        </p:txBody>
      </p:sp>
      <p:sp>
        <p:nvSpPr>
          <p:cNvPr id="21" name="Text 18"/>
          <p:cNvSpPr/>
          <p:nvPr/>
        </p:nvSpPr>
        <p:spPr>
          <a:xfrm>
            <a:off x="6720840" y="43891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см²</a:t>
            </a:r>
            <a:endParaRPr lang="ru-RU" sz="1700" dirty="0"/>
          </a:p>
        </p:txBody>
      </p:sp>
      <p:sp>
        <p:nvSpPr>
          <p:cNvPr id="22" name="Shape 19"/>
          <p:cNvSpPr/>
          <p:nvPr/>
        </p:nvSpPr>
        <p:spPr>
          <a:xfrm>
            <a:off x="8686800" y="4617720"/>
            <a:ext cx="2468880" cy="274320"/>
          </a:xfrm>
          <a:prstGeom prst="rect">
            <a:avLst/>
          </a:prstGeom>
          <a:solidFill>
            <a:srgbClr val="EEF3F8"/>
          </a:solidFill>
          <a:ln w="25400">
            <a:solidFill>
              <a:srgbClr val="1F4E7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281160" y="457200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× 1</a:t>
            </a:r>
            <a:endParaRPr lang="ru-RU" sz="1400" dirty="0"/>
          </a:p>
        </p:txBody>
      </p:sp>
      <p:sp>
        <p:nvSpPr>
          <p:cNvPr id="24" name="Text 21"/>
          <p:cNvSpPr/>
          <p:nvPr/>
        </p:nvSpPr>
        <p:spPr>
          <a:xfrm>
            <a:off x="9281160" y="49377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см²</a:t>
            </a:r>
            <a:endParaRPr lang="ru-RU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2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38728" cy="2788920"/>
          </a:xfrm>
          <a:prstGeom prst="roundRect">
            <a:avLst>
              <a:gd name="adj" fmla="val 3934"/>
            </a:avLst>
          </a:prstGeom>
          <a:solidFill>
            <a:srgbClr val="EEF3F8"/>
          </a:solidFill>
          <a:ln w="15875">
            <a:solidFill>
              <a:srgbClr val="C3CFD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1874520"/>
            <a:ext cx="3172968" cy="24688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 углы</a:t>
            </a:r>
            <a:endParaRPr lang="ru-RU" sz="2000" dirty="0"/>
          </a:p>
          <a:p>
            <a:pPr indent="0" marL="0">
              <a:spcAft>
                <a:spcPts val="800"/>
              </a:spcAft>
              <a:buNone/>
            </a:pP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большей стороны — больший угол; внешний угол больше каждого внутреннего, не смежного с ним</a:t>
            </a:r>
            <a:endParaRPr lang="ru-RU" sz="2000" dirty="0"/>
          </a:p>
        </p:txBody>
      </p:sp>
      <p:sp>
        <p:nvSpPr>
          <p:cNvPr id="9" name="Shape 6"/>
          <p:cNvSpPr/>
          <p:nvPr/>
        </p:nvSpPr>
        <p:spPr>
          <a:xfrm>
            <a:off x="4325112" y="1691640"/>
            <a:ext cx="3538728" cy="2788920"/>
          </a:xfrm>
          <a:prstGeom prst="roundRect">
            <a:avLst>
              <a:gd name="adj" fmla="val 3934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07992" y="1874520"/>
            <a:ext cx="3172968" cy="24688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отрезков</a:t>
            </a:r>
            <a:endParaRPr lang="ru-RU" sz="2000" dirty="0"/>
          </a:p>
          <a:p>
            <a:pPr indent="0" marL="0">
              <a:spcAft>
                <a:spcPts val="800"/>
              </a:spcAft>
              <a:buNone/>
            </a:pP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треугольника:</a:t>
            </a:r>
            <a:endParaRPr lang="ru-RU" sz="2000" dirty="0"/>
          </a:p>
          <a:p>
            <a:pPr indent="0" marL="0">
              <a:spcAft>
                <a:spcPts val="800"/>
              </a:spcAft>
              <a:buNone/>
            </a:pP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</a:t>
            </a:r>
            <a:endParaRPr lang="ru-RU" sz="2000" dirty="0"/>
          </a:p>
          <a:p>
            <a:pPr indent="0" marL="0">
              <a:spcAft>
                <a:spcPts val="800"/>
              </a:spcAft>
              <a:buNone/>
            </a:pP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короче наклонной</a:t>
            </a:r>
            <a:endParaRPr lang="ru-RU" sz="2000" dirty="0"/>
          </a:p>
        </p:txBody>
      </p:sp>
      <p:sp>
        <p:nvSpPr>
          <p:cNvPr id="11" name="Shape 8"/>
          <p:cNvSpPr/>
          <p:nvPr/>
        </p:nvSpPr>
        <p:spPr>
          <a:xfrm>
            <a:off x="8101584" y="1691640"/>
            <a:ext cx="3538728" cy="2788920"/>
          </a:xfrm>
          <a:prstGeom prst="roundRect">
            <a:avLst>
              <a:gd name="adj" fmla="val 3934"/>
            </a:avLst>
          </a:prstGeom>
          <a:solidFill>
            <a:srgbClr val="EEF3F8"/>
          </a:solidFill>
          <a:ln w="15875">
            <a:solidFill>
              <a:srgbClr val="C3CFD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84464" y="1874520"/>
            <a:ext cx="3172968" cy="24688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</a:t>
            </a:r>
            <a:endParaRPr lang="ru-RU" sz="2000" dirty="0"/>
          </a:p>
          <a:p>
            <a:pPr indent="0" marL="0">
              <a:spcAft>
                <a:spcPts val="800"/>
              </a:spcAft>
              <a:buNone/>
            </a:pP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прямоугольников данного периметра наибольшую площадь имеет квадрат</a:t>
            </a:r>
            <a:endParaRPr lang="ru-RU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498348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85800" y="5056632"/>
            <a:ext cx="10817352" cy="8595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о возможных длинах сторон сводятся к системам неравенств, которые решаются методами алгебры</a:t>
            </a:r>
            <a:endParaRPr lang="ru-RU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Неравенства в геометрии</dc:title>
  <dc:subject>Алгебра, 8 класс. Тема исследовательской работы к главе 1, № 2</dc:subject>
  <dc:creator>pomogalka.me</dc:creator>
  <cp:lastModifiedBy>pomogalka.me</cp:lastModifiedBy>
  <cp:revision>1</cp:revision>
  <dcterms:created xsi:type="dcterms:W3CDTF">2026-09-27T14:28:15Z</dcterms:created>
  <dcterms:modified xsi:type="dcterms:W3CDTF">2026-09-27T14:28:15Z</dcterms:modified>
</cp:coreProperties>
</file>