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ru-RU"/>
              <a:t>7/23/19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Методы доказательств неравенств.
План доклада:
1. Что значит доказать неравенство. Сравнение через разность.
2. Свойства числовых неравенств и метод разделяющего числа.
3. Неотрицательность квадрата.
4. Разбор случаев и доказательство от противного.
5. Оценки.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Доказать неравенство с переменными — значит показать, что оно верно при всех значениях переменных, о которых идёт речь: например, при всех a или при всех положительных a. Проверка на отдельных числах доказательством не является — она может только опровергнуть неравенство: a² &gt; a верно при a = 2 и при a = −1, но неверно при a = ½, так как 1/4 &lt; ½.
Основной приём — сравнение через разность: чтобы доказать неравенство A &gt; B, достаточно доказать, что A − B &gt; 0; прибавив к обеим частям выражение B, получаем A &gt; B. Так же из A − B ≥ 0 следует A ≥ B. Например, (a + 2)² − a(a + 4) = a² + 4a + 4 − a² − 4a = 4, а число 4 положительно, поэтому (a + 2)² &gt; a(a + 4) при любом значении a.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Новые верные неравенства получают из известных по свойствам:
• к обеим частям неравенства можно прибавить одно и то же число;
• обе части можно умножить на положительное число, сохранив знак неравенства, или на отрицательное, изменив знак на противоположный;
• неравенства одного знака можно почленно складывать, а если их части неотрицательны — и почленно перемножать;
• если a &lt; c и c &lt; b, то a &lt; b.
Условия свойств существенны. Неравенства −3 &lt; 1 и −2 &lt; 1 верны, но их левые части отрицательны, и перемножать их нельзя: (−3) · (−2) = 6, а 1 · 1 = 1. Почленно вычитать неравенства тоже нельзя: из верных неравенств 5 &gt; 2 и 4 &gt; 0 вычитание дало бы неверное неравенство 1 &gt; 2.
Последнее свойство даёт метод разделяющего числа: чтобы сравнить два числа, подбирают число, которое больше одного из них и меньше другого. Сравним 31¹¹ и 17¹⁴. Части неравенств 31 &lt; 32 и 16 &lt; 17 положительны, поэтому эти неравенства можно возвести в натуральную степень: 31¹¹ &lt; 32¹¹ = 2⁵⁵ и 2⁵⁶ = 16¹⁴ &lt; 17¹⁴. Так как 2⁵⁵ &lt; 2⁵⁶, получаем 31¹¹ &lt; 17¹⁴.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Квадрат любого числа неотрицателен: a² ≥ 0, причём a² = 0 только при a = 0. Вместе со сравнением через разность это даёт много важных неравенств.
Пример 1. При любых значениях a и b верно неравенство a² + b² ≥ 2ab, так как a² + b² − 2ab = (a − b)², а (a − b)² ≥ 0. Равенство выполняется только при a = b.
Пример 2. При любом положительном значении a верно неравенство a + 1/a ≥ 2. Из неравенства (a − 1)² ≥ 0 получаем a² + 1 ≥ 2a. Умножим обе части на положительное число 1/a, знак неравенства сохранится: a + 1/a ≥ 2. Равенство выполняется только при a = 1.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Если заранее неизвестен знак множителя или выражения под знаком модуля, рассматривают несколько случаев и в каждом доказывают неравенство отдельно. Докажем, что |x − 1| + |x − 3| ≥ 2 при любом значении x.
• Если x &lt; 1, то выражения x − 1 и x − 3 отрицательны, и сумма модулей равна (1 − x) + (3 − x) = 4 − 2x, причём 4 − 2x &gt; 2, так как 2x &lt; 2.
• Если 1 ≤ x ≤ 3, то x − 1 ≥ 0 и x − 3 ≤ 0, и сумма модулей равна (x − 1) + (3 − x) = 2.
• Если x &gt; 3, то оба выражения положительны, и сумма модулей равна (x − 1) + (x − 3) = 2x − 4, причём 2x − 4 &gt; 2, так как 2x &gt; 6.
Геометрически |x − 1| + |x − 3| — сумма расстояний от точки x до точек 1 и 3, и она не может быть меньше расстояния между этими точками, равного 2.
При доказательстве от противного предполагают, что утверждение неверно, и приходят к противоречию с условием или с известным фактом. Пример: если a + b &gt; 10, то хотя бы одно из чисел a и b больше 5. Предположим противное: a ≤ 5 и b ≤ 5. Сложив эти неравенства одного знака, получим a + b ≤ 10, что противоречит условию a + b &gt; 10.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Оценить выражение — значит найти промежуток, как можно точнее показывающий, какие значения принимает это выражение. Для этого оценивают части выражения по отдельности и применяют свойства неравенств, следя за знаками. Пусть 2 &lt; a &lt; 3 и 1 &lt; b &lt; 2. Умножив все части второго неравенства на −1, получаем −2 &lt; −b &lt; −1, а сложив это неравенство с первым, получаем 0 &lt; a − b &lt; 2. Почленное вычитание дало бы «оценку» 1 &lt; a − b &lt; 1, которая не выполняется ни при каких значениях a и b.
Оценки помогают и доказывать неравенства. В сумме 1/11 + 1/12 + … + 1/20 десять слагаемых: каждое из первых девяти больше 1/20 (если 0 &lt; k &lt; 20, то 1/k &gt; 1/20), а последнее равно 1/20. Поэтому сумма больше, чем 10 · 1/20 = ½.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Подводя итоги, можно сказать, что доказательство неравенства — это цепочка переходов от уже известных верных неравенств к нужному. Основные методы доказательства: сравнение через разность, применение свойств числовых неравенств и метод разделяющего числа, неотрицательность квадрата, разбор случаев, доказательство от противного и оценки. В каждом из методов важно следить за знаками множителей и за строгостью неравенств, а проверка на отдельных числах может только опровергнуть неравенство, но не доказать его.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892040" cy="685800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25880" y="3017520"/>
            <a:ext cx="32461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ru-RU" sz="19000" dirty="0">
                <a:solidFill>
                  <a:srgbClr val="2D649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≥</a:t>
            </a:r>
            <a:endParaRPr lang="ru-RU" sz="190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300" b="1" spc="200" kern="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ИССЛЕДОВАТЕЛЬСКАЯ РАБОТА</a:t>
            </a:r>
            <a:endParaRPr lang="ru-RU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1097280"/>
            <a:ext cx="40690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ru-RU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доказательств неравенств</a:t>
            </a:r>
            <a:endParaRPr lang="ru-RU" sz="34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sz="15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</a:t>
            </a:r>
            <a:endParaRPr lang="ru-RU" sz="1500" dirty="0"/>
          </a:p>
          <a:p>
            <a:pPr indent="0" marL="0">
              <a:buNone/>
            </a:pPr>
            <a:r>
              <a:rPr lang="ru-RU" sz="15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1 «Неравенства»</a:t>
            </a:r>
            <a:endParaRPr lang="ru-RU" sz="1500" dirty="0"/>
          </a:p>
        </p:txBody>
      </p:sp>
      <p:sp>
        <p:nvSpPr>
          <p:cNvPr id="7" name="Text 5"/>
          <p:cNvSpPr/>
          <p:nvPr/>
        </p:nvSpPr>
        <p:spPr>
          <a:xfrm>
            <a:off x="5486400" y="640080"/>
            <a:ext cx="6126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2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доклада</a:t>
            </a:r>
            <a:endParaRPr lang="ru-RU" sz="2600" dirty="0"/>
          </a:p>
        </p:txBody>
      </p:sp>
      <p:sp>
        <p:nvSpPr>
          <p:cNvPr id="8" name="Shape 6"/>
          <p:cNvSpPr/>
          <p:nvPr/>
        </p:nvSpPr>
        <p:spPr>
          <a:xfrm>
            <a:off x="5486400" y="1517904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0" y="151790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ru-RU" sz="1800" dirty="0"/>
          </a:p>
        </p:txBody>
      </p:sp>
      <p:sp>
        <p:nvSpPr>
          <p:cNvPr id="10" name="Text 8"/>
          <p:cNvSpPr/>
          <p:nvPr/>
        </p:nvSpPr>
        <p:spPr>
          <a:xfrm>
            <a:off x="6172200" y="1463040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доказать неравенство. Сравнение через разность</a:t>
            </a:r>
            <a:endParaRPr lang="ru-RU" sz="1900" dirty="0"/>
          </a:p>
        </p:txBody>
      </p:sp>
      <p:sp>
        <p:nvSpPr>
          <p:cNvPr id="11" name="Shape 9"/>
          <p:cNvSpPr/>
          <p:nvPr/>
        </p:nvSpPr>
        <p:spPr>
          <a:xfrm>
            <a:off x="5486400" y="2414016"/>
            <a:ext cx="475488" cy="475488"/>
          </a:xfrm>
          <a:prstGeom prst="ellipse">
            <a:avLst/>
          </a:prstGeom>
          <a:solidFill>
            <a:srgbClr val="2D649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0" y="241401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ru-RU" sz="1800" dirty="0"/>
          </a:p>
        </p:txBody>
      </p:sp>
      <p:sp>
        <p:nvSpPr>
          <p:cNvPr id="13" name="Text 11"/>
          <p:cNvSpPr/>
          <p:nvPr/>
        </p:nvSpPr>
        <p:spPr>
          <a:xfrm>
            <a:off x="6172200" y="2359152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числовых неравенств и метод разделяющего числа</a:t>
            </a:r>
            <a:endParaRPr lang="ru-RU" sz="1900" dirty="0"/>
          </a:p>
        </p:txBody>
      </p:sp>
      <p:sp>
        <p:nvSpPr>
          <p:cNvPr id="14" name="Shape 12"/>
          <p:cNvSpPr/>
          <p:nvPr/>
        </p:nvSpPr>
        <p:spPr>
          <a:xfrm>
            <a:off x="5486400" y="3310128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0" y="331012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ru-RU" sz="1800" dirty="0"/>
          </a:p>
        </p:txBody>
      </p:sp>
      <p:sp>
        <p:nvSpPr>
          <p:cNvPr id="16" name="Text 14"/>
          <p:cNvSpPr/>
          <p:nvPr/>
        </p:nvSpPr>
        <p:spPr>
          <a:xfrm>
            <a:off x="6172200" y="3255264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Неотрицательность квадрата</a:t>
            </a:r>
            <a:endParaRPr lang="ru-RU" sz="1900" dirty="0"/>
          </a:p>
        </p:txBody>
      </p:sp>
      <p:sp>
        <p:nvSpPr>
          <p:cNvPr id="17" name="Shape 15"/>
          <p:cNvSpPr/>
          <p:nvPr/>
        </p:nvSpPr>
        <p:spPr>
          <a:xfrm>
            <a:off x="5486400" y="4206240"/>
            <a:ext cx="475488" cy="475488"/>
          </a:xfrm>
          <a:prstGeom prst="ellipse">
            <a:avLst/>
          </a:prstGeom>
          <a:solidFill>
            <a:srgbClr val="2D649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486400" y="42062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ru-RU" sz="1800" dirty="0"/>
          </a:p>
        </p:txBody>
      </p:sp>
      <p:sp>
        <p:nvSpPr>
          <p:cNvPr id="19" name="Text 17"/>
          <p:cNvSpPr/>
          <p:nvPr/>
        </p:nvSpPr>
        <p:spPr>
          <a:xfrm>
            <a:off x="6172200" y="4151376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случаев и доказательство от противного</a:t>
            </a:r>
            <a:endParaRPr lang="ru-RU" sz="1900" dirty="0"/>
          </a:p>
        </p:txBody>
      </p:sp>
      <p:sp>
        <p:nvSpPr>
          <p:cNvPr id="20" name="Shape 18"/>
          <p:cNvSpPr/>
          <p:nvPr/>
        </p:nvSpPr>
        <p:spPr>
          <a:xfrm>
            <a:off x="5486400" y="5102352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0" y="510235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ru-RU" sz="1800" dirty="0"/>
          </a:p>
        </p:txBody>
      </p:sp>
      <p:sp>
        <p:nvSpPr>
          <p:cNvPr id="22" name="Text 20"/>
          <p:cNvSpPr/>
          <p:nvPr/>
        </p:nvSpPr>
        <p:spPr>
          <a:xfrm>
            <a:off x="6172200" y="5047488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</a:t>
            </a:r>
            <a:endParaRPr lang="ru-RU" sz="1900" dirty="0"/>
          </a:p>
        </p:txBody>
      </p:sp>
      <p:sp>
        <p:nvSpPr>
          <p:cNvPr id="23" name="Text 21"/>
          <p:cNvSpPr/>
          <p:nvPr/>
        </p:nvSpPr>
        <p:spPr>
          <a:xfrm>
            <a:off x="548640" y="6382512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1 «Неравенства» · тема № 1</a:t>
            </a:r>
            <a:endParaRPr lang="ru-RU" sz="1100" dirty="0"/>
          </a:p>
        </p:txBody>
      </p:sp>
      <p:sp>
        <p:nvSpPr>
          <p:cNvPr id="24" name="Text 22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7</a:t>
            </a:r>
            <a:endParaRPr lang="ru-RU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4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доказать неравенство. Сравнение через разность</a:t>
            </a:r>
            <a:endParaRPr lang="ru-RU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1 «Неравенства» · тема № 1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7</a:t>
            </a:r>
            <a:endParaRPr lang="ru-RU" sz="1100" dirty="0"/>
          </a:p>
        </p:txBody>
      </p:sp>
      <p:sp>
        <p:nvSpPr>
          <p:cNvPr id="9" name="Text 6"/>
          <p:cNvSpPr/>
          <p:nvPr/>
        </p:nvSpPr>
        <p:spPr>
          <a:xfrm>
            <a:off x="548640" y="1554480"/>
            <a:ext cx="6126480" cy="301752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marL="279400" indent="-279400">
              <a:spcAft>
                <a:spcPts val="800"/>
              </a:spcAft>
              <a:buSzPct val="100000"/>
              <a:buChar char="▪"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Доказать неравенство с переменными — показать, что оно верно </a:t>
            </a:r>
            <a:r>
              <a:rPr lang="ru-RU" sz="19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всех</a:t>
            </a: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значениях переменных, о которых идёт речь</a:t>
            </a:r>
            <a:endParaRPr lang="ru-RU" sz="1900" dirty="0"/>
          </a:p>
          <a:p>
            <a:pPr marL="279400" indent="-279400">
              <a:spcAft>
                <a:spcPts val="800"/>
              </a:spcAft>
              <a:buSzPct val="100000"/>
              <a:buChar char="▪"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отдельных числах может только </a:t>
            </a:r>
            <a:r>
              <a:rPr lang="ru-RU" sz="19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опровергнуть</a:t>
            </a: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неравенство</a:t>
            </a:r>
            <a:endParaRPr lang="ru-RU" sz="1900" dirty="0"/>
          </a:p>
          <a:p>
            <a:pPr marL="279400" indent="-279400">
              <a:spcAft>
                <a:spcPts val="800"/>
              </a:spcAft>
              <a:buSzPct val="100000"/>
              <a:buChar char="▪"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приём — </a:t>
            </a:r>
            <a:r>
              <a:rPr lang="ru-RU" sz="19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через разность</a:t>
            </a: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если 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1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21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0</a:t>
            </a: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то 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1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endParaRPr lang="ru-RU" sz="1900" dirty="0"/>
          </a:p>
        </p:txBody>
      </p:sp>
      <p:sp>
        <p:nvSpPr>
          <p:cNvPr id="10" name="Text 7"/>
          <p:cNvSpPr/>
          <p:nvPr/>
        </p:nvSpPr>
        <p:spPr>
          <a:xfrm>
            <a:off x="7040880" y="160020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неравенства </a:t>
            </a:r>
            <a:r>
              <a:rPr lang="ru-RU" sz="18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800" b="1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</a:t>
            </a:r>
            <a:r>
              <a:rPr lang="ru-RU" sz="18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ru-RU" sz="17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040880" y="2103120"/>
          <a:ext cx="4480560" cy="914400"/>
        </p:xfrm>
        <a:graphic>
          <a:graphicData uri="http://schemas.openxmlformats.org/drawingml/2006/table">
            <a:tbl>
              <a:tblPr/>
              <a:tblGrid>
                <a:gridCol w="1188720"/>
                <a:gridCol w="1188720"/>
                <a:gridCol w="2103120"/>
              </a:tblGrid>
              <a:tr h="4754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2000" b="1" i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a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2000" b="1" i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a</a:t>
                      </a:r>
                      <a:r>
                        <a:rPr lang="ru-RU" sz="2000" b="1" baseline="30000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8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Верно ли?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2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2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4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8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да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2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−1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2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8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да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20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</a:t>
                      </a:r>
                      <a:r>
                        <a:rPr lang="ru-RU" sz="2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⁄</a:t>
                      </a:r>
                      <a:r>
                        <a:rPr lang="ru-RU" sz="2000" baseline="-4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20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</a:t>
                      </a:r>
                      <a:r>
                        <a:rPr lang="ru-RU" sz="2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⁄</a:t>
                      </a:r>
                      <a:r>
                        <a:rPr lang="ru-RU" sz="2000" baseline="-4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4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800" b="1" dirty="0">
                          <a:solidFill>
                            <a:srgbClr val="C039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нет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 8"/>
          <p:cNvSpPr/>
          <p:nvPr/>
        </p:nvSpPr>
        <p:spPr>
          <a:xfrm>
            <a:off x="6903720" y="400050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Одного числа хватает, чтобы опровергнуть,</a:t>
            </a:r>
            <a:endParaRPr lang="ru-RU" sz="1400" dirty="0"/>
          </a:p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никакие проверки не доказывают</a:t>
            </a:r>
            <a:endParaRPr lang="ru-RU" sz="1400" dirty="0"/>
          </a:p>
        </p:txBody>
      </p:sp>
      <p:sp>
        <p:nvSpPr>
          <p:cNvPr id="13" name="Shape 9"/>
          <p:cNvSpPr/>
          <p:nvPr/>
        </p:nvSpPr>
        <p:spPr>
          <a:xfrm>
            <a:off x="548640" y="4892040"/>
            <a:ext cx="11091672" cy="1188720"/>
          </a:xfrm>
          <a:prstGeom prst="roundRect">
            <a:avLst>
              <a:gd name="adj" fmla="val 9231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685800" y="4965192"/>
            <a:ext cx="10817352" cy="10424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20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</a:t>
            </a:r>
            <a:r>
              <a:rPr lang="ru-RU" sz="22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22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2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+ 2)</a:t>
            </a:r>
            <a:r>
              <a:rPr lang="ru-RU" sz="22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2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22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2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22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2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+ 4) = </a:t>
            </a:r>
            <a:r>
              <a:rPr lang="ru-RU" sz="22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2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2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+ 4</a:t>
            </a:r>
            <a:r>
              <a:rPr lang="ru-RU" sz="22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2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+ 4 − </a:t>
            </a:r>
            <a:r>
              <a:rPr lang="ru-RU" sz="22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2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2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− 4</a:t>
            </a:r>
            <a:r>
              <a:rPr lang="ru-RU" sz="22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2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4 &gt; 0</a:t>
            </a:r>
            <a:endParaRPr lang="ru-RU" sz="20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20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значит, </a:t>
            </a:r>
            <a:r>
              <a:rPr lang="ru-RU" sz="22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22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2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+ 2)</a:t>
            </a:r>
            <a:r>
              <a:rPr lang="ru-RU" sz="22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2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</a:t>
            </a:r>
            <a:r>
              <a:rPr lang="ru-RU" sz="22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2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22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2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+ 4)</a:t>
            </a:r>
            <a:r>
              <a:rPr lang="ru-RU" sz="20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при любом </a:t>
            </a:r>
            <a:r>
              <a:rPr lang="ru-RU" sz="22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ru-RU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4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числовых неравенств и метод разделяющего числа</a:t>
            </a:r>
            <a:endParaRPr lang="ru-RU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1 «Неравенства» · тема № 1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7</a:t>
            </a:r>
            <a:endParaRPr lang="ru-RU" sz="1100" dirty="0"/>
          </a:p>
        </p:txBody>
      </p:sp>
      <p:sp>
        <p:nvSpPr>
          <p:cNvPr id="9" name="Text 6"/>
          <p:cNvSpPr/>
          <p:nvPr/>
        </p:nvSpPr>
        <p:spPr>
          <a:xfrm>
            <a:off x="548640" y="1508760"/>
            <a:ext cx="6309360" cy="320040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marL="279400" indent="-279400">
              <a:spcAft>
                <a:spcPts val="1000"/>
              </a:spcAft>
              <a:buSzPct val="100000"/>
              <a:buChar char="▪"/>
            </a:pP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⇒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endParaRPr lang="ru-RU" sz="2200" dirty="0"/>
          </a:p>
          <a:p>
            <a:pPr marL="279400" indent="-279400">
              <a:spcAft>
                <a:spcPts val="1000"/>
              </a:spcAft>
              <a:buSzPct val="100000"/>
              <a:buChar char="▪"/>
            </a:pP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,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0 ⇒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ac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bc</a:t>
            </a:r>
            <a:r>
              <a:rPr lang="ru-RU" sz="20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 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0 ⇒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ac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bc</a:t>
            </a:r>
            <a:endParaRPr lang="ru-RU" sz="2200" dirty="0"/>
          </a:p>
          <a:p>
            <a:pPr marL="279400" indent="-279400">
              <a:spcAft>
                <a:spcPts val="1000"/>
              </a:spcAft>
              <a:buSzPct val="100000"/>
              <a:buChar char="▪"/>
            </a:pP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,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⇒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endParaRPr lang="ru-RU" sz="2200" dirty="0"/>
          </a:p>
          <a:p>
            <a:pPr marL="279400" indent="-279400">
              <a:spcAft>
                <a:spcPts val="1000"/>
              </a:spcAft>
              <a:buSzPct val="100000"/>
              <a:buChar char="▪"/>
            </a:pP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 ≤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, 0 ≤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⇒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ac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bd</a:t>
            </a:r>
            <a:endParaRPr lang="ru-RU" sz="2200" dirty="0"/>
          </a:p>
          <a:p>
            <a:pPr marL="279400" indent="-279400">
              <a:spcAft>
                <a:spcPts val="1000"/>
              </a:spcAft>
              <a:buSzPct val="100000"/>
              <a:buChar char="▪"/>
            </a:pP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,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⇒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2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</a:t>
            </a:r>
            <a:r>
              <a:rPr lang="ru-RU" sz="22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20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(транзитивность)</a:t>
            </a:r>
            <a:endParaRPr lang="ru-RU" sz="2200" dirty="0"/>
          </a:p>
        </p:txBody>
      </p:sp>
      <p:sp>
        <p:nvSpPr>
          <p:cNvPr id="10" name="Shape 7"/>
          <p:cNvSpPr/>
          <p:nvPr/>
        </p:nvSpPr>
        <p:spPr>
          <a:xfrm>
            <a:off x="7086600" y="1600200"/>
            <a:ext cx="4553712" cy="2514600"/>
          </a:xfrm>
          <a:prstGeom prst="roundRect">
            <a:avLst>
              <a:gd name="adj" fmla="val 4364"/>
            </a:avLst>
          </a:prstGeom>
          <a:solidFill>
            <a:srgbClr val="F9E1DE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223760" y="1673352"/>
            <a:ext cx="4279392" cy="23682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7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</a:t>
            </a:r>
            <a:endParaRPr lang="ru-RU" sz="17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вычитать неравенства почленно:</a:t>
            </a:r>
            <a:endParaRPr lang="ru-RU" sz="17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 &gt; 2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 &gt; 0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но 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5 − 4 &gt; 2 − 0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неверно</a:t>
            </a:r>
            <a:endParaRPr lang="ru-RU" sz="17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перемножать при отрицательных частях:</a:t>
            </a:r>
            <a:endParaRPr lang="ru-RU" sz="17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−3 &lt; 1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−2 &lt; 1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но 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 &gt; 1</a:t>
            </a:r>
            <a:endParaRPr lang="ru-RU" sz="1700" dirty="0"/>
          </a:p>
        </p:txBody>
      </p:sp>
      <p:sp>
        <p:nvSpPr>
          <p:cNvPr id="12" name="Shape 9"/>
          <p:cNvSpPr/>
          <p:nvPr/>
        </p:nvSpPr>
        <p:spPr>
          <a:xfrm>
            <a:off x="548640" y="4892040"/>
            <a:ext cx="11091672" cy="1143000"/>
          </a:xfrm>
          <a:prstGeom prst="roundRect">
            <a:avLst>
              <a:gd name="adj" fmla="val 9600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85800" y="4965192"/>
            <a:ext cx="10817352" cy="9966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21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разделяющего числа:</a:t>
            </a:r>
            <a:r>
              <a:rPr lang="ru-RU" sz="21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31</a:t>
            </a:r>
            <a:r>
              <a:rPr lang="ru-RU" sz="23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11</a:t>
            </a: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32</a:t>
            </a:r>
            <a:r>
              <a:rPr lang="ru-RU" sz="23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11</a:t>
            </a: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2</a:t>
            </a:r>
            <a:r>
              <a:rPr lang="ru-RU" sz="23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55</a:t>
            </a: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2</a:t>
            </a:r>
            <a:r>
              <a:rPr lang="ru-RU" sz="23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56</a:t>
            </a: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16</a:t>
            </a:r>
            <a:r>
              <a:rPr lang="ru-RU" sz="23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14</a:t>
            </a: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17</a:t>
            </a:r>
            <a:r>
              <a:rPr lang="ru-RU" sz="23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14</a:t>
            </a:r>
            <a:endParaRPr lang="ru-RU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Неотрицательность квадрата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1 «Неравенства» · тема № 1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7</a:t>
            </a:r>
            <a:endParaRPr lang="ru-RU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554480"/>
            <a:ext cx="5394960" cy="1234440"/>
          </a:xfrm>
          <a:prstGeom prst="roundRect">
            <a:avLst>
              <a:gd name="adj" fmla="val 8889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85800" y="1627632"/>
            <a:ext cx="5120640" cy="10881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2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≥ 0</a:t>
            </a:r>
            <a:endParaRPr lang="ru-RU" sz="28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2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— только при </a:t>
            </a:r>
            <a:r>
              <a:rPr lang="ru-RU" sz="2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0</a:t>
            </a:r>
            <a:endParaRPr lang="ru-RU" sz="2800" dirty="0"/>
          </a:p>
        </p:txBody>
      </p:sp>
      <p:sp>
        <p:nvSpPr>
          <p:cNvPr id="11" name="Text 8"/>
          <p:cNvSpPr/>
          <p:nvPr/>
        </p:nvSpPr>
        <p:spPr>
          <a:xfrm>
            <a:off x="548640" y="3017520"/>
            <a:ext cx="5669280" cy="310896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ru-RU" sz="19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1.</a:t>
            </a: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1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1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21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1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≥ 2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ab</a:t>
            </a: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при любых 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</a:t>
            </a:r>
            <a:endParaRPr lang="ru-RU" sz="1900" dirty="0"/>
          </a:p>
          <a:p>
            <a:pPr lvl="1" marL="558800" indent="-279400">
              <a:spcAft>
                <a:spcPts val="600"/>
              </a:spcAft>
              <a:buSzPct val="100000"/>
              <a:buChar char="–"/>
            </a:pP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19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− 2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ab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(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19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≥ 0</a:t>
            </a:r>
            <a:endParaRPr lang="ru-RU" sz="1900" dirty="0"/>
          </a:p>
          <a:p>
            <a:pPr indent="0" marL="0">
              <a:spcAft>
                <a:spcPts val="600"/>
              </a:spcAft>
              <a:buNone/>
            </a:pPr>
            <a:r>
              <a:rPr lang="ru-RU" sz="19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2.</a:t>
            </a: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1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+ 1/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1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≥ 2</a:t>
            </a: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при 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1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0</a:t>
            </a: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</a:t>
            </a:r>
            <a:endParaRPr lang="ru-RU" sz="1900" dirty="0"/>
          </a:p>
          <a:p>
            <a:pPr lvl="1" marL="558800" indent="-279400">
              <a:spcAft>
                <a:spcPts val="600"/>
              </a:spcAft>
              <a:buSzPct val="100000"/>
              <a:buChar char="–"/>
            </a:pP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− 1)</a:t>
            </a:r>
            <a:r>
              <a:rPr lang="ru-RU" sz="19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≥ 0 ⇒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 ≥ 2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делим на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0</a:t>
            </a:r>
            <a:endParaRPr lang="ru-RU" sz="1900" dirty="0"/>
          </a:p>
          <a:p>
            <a:pPr indent="0" marL="0">
              <a:spcAft>
                <a:spcPts val="600"/>
              </a:spcAft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— только при 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1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при 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1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1</a:t>
            </a:r>
            <a:endParaRPr lang="ru-RU" sz="1900" dirty="0"/>
          </a:p>
        </p:txBody>
      </p:sp>
      <p:sp>
        <p:nvSpPr>
          <p:cNvPr id="12" name="Shape 9"/>
          <p:cNvSpPr/>
          <p:nvPr/>
        </p:nvSpPr>
        <p:spPr>
          <a:xfrm>
            <a:off x="8001000" y="5760720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098280" y="5760720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10195560" y="5760720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11292840" y="5760720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858000" y="4983480"/>
            <a:ext cx="91440" cy="91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858000" y="4160520"/>
            <a:ext cx="91440" cy="91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858000" y="3337560"/>
            <a:ext cx="91440" cy="91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858000" y="2514600"/>
            <a:ext cx="91440" cy="91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858000" y="1691640"/>
            <a:ext cx="91440" cy="91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903720" y="5806440"/>
            <a:ext cx="4526280" cy="91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tailEnd type="triangle"/>
          </a:ln>
        </p:spPr>
      </p:sp>
      <p:sp>
        <p:nvSpPr>
          <p:cNvPr id="22" name="Shape 19"/>
          <p:cNvSpPr/>
          <p:nvPr/>
        </p:nvSpPr>
        <p:spPr>
          <a:xfrm>
            <a:off x="6903720" y="1463040"/>
            <a:ext cx="91" cy="4343400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headEnd type="triangle"/>
          </a:ln>
        </p:spPr>
      </p:sp>
      <p:sp>
        <p:nvSpPr>
          <p:cNvPr id="23" name="Text 20"/>
          <p:cNvSpPr/>
          <p:nvPr/>
        </p:nvSpPr>
        <p:spPr>
          <a:xfrm>
            <a:off x="11430000" y="56052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ru-RU" sz="1700" dirty="0"/>
          </a:p>
        </p:txBody>
      </p:sp>
      <p:sp>
        <p:nvSpPr>
          <p:cNvPr id="24" name="Text 21"/>
          <p:cNvSpPr/>
          <p:nvPr/>
        </p:nvSpPr>
        <p:spPr>
          <a:xfrm>
            <a:off x="6976872" y="13075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endParaRPr lang="ru-RU" sz="1700" dirty="0"/>
          </a:p>
        </p:txBody>
      </p:sp>
      <p:sp>
        <p:nvSpPr>
          <p:cNvPr id="25" name="Text 22"/>
          <p:cNvSpPr/>
          <p:nvPr/>
        </p:nvSpPr>
        <p:spPr>
          <a:xfrm>
            <a:off x="7818120" y="58795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ru-RU" sz="1300" dirty="0"/>
          </a:p>
        </p:txBody>
      </p:sp>
      <p:sp>
        <p:nvSpPr>
          <p:cNvPr id="26" name="Text 23"/>
          <p:cNvSpPr/>
          <p:nvPr/>
        </p:nvSpPr>
        <p:spPr>
          <a:xfrm>
            <a:off x="8915400" y="58795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ru-RU" sz="1300" dirty="0"/>
          </a:p>
        </p:txBody>
      </p:sp>
      <p:sp>
        <p:nvSpPr>
          <p:cNvPr id="27" name="Text 24"/>
          <p:cNvSpPr/>
          <p:nvPr/>
        </p:nvSpPr>
        <p:spPr>
          <a:xfrm>
            <a:off x="10012680" y="58795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ru-RU" sz="1300" dirty="0"/>
          </a:p>
        </p:txBody>
      </p:sp>
      <p:sp>
        <p:nvSpPr>
          <p:cNvPr id="28" name="Text 25"/>
          <p:cNvSpPr/>
          <p:nvPr/>
        </p:nvSpPr>
        <p:spPr>
          <a:xfrm>
            <a:off x="11109960" y="58795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ru-RU" sz="1300" dirty="0"/>
          </a:p>
        </p:txBody>
      </p:sp>
      <p:sp>
        <p:nvSpPr>
          <p:cNvPr id="29" name="Text 26"/>
          <p:cNvSpPr/>
          <p:nvPr/>
        </p:nvSpPr>
        <p:spPr>
          <a:xfrm>
            <a:off x="6492240" y="48006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ru-RU" sz="1300" dirty="0"/>
          </a:p>
        </p:txBody>
      </p:sp>
      <p:sp>
        <p:nvSpPr>
          <p:cNvPr id="30" name="Text 27"/>
          <p:cNvSpPr/>
          <p:nvPr/>
        </p:nvSpPr>
        <p:spPr>
          <a:xfrm>
            <a:off x="6492240" y="39776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ru-RU" sz="1300" dirty="0"/>
          </a:p>
        </p:txBody>
      </p:sp>
      <p:sp>
        <p:nvSpPr>
          <p:cNvPr id="31" name="Text 28"/>
          <p:cNvSpPr/>
          <p:nvPr/>
        </p:nvSpPr>
        <p:spPr>
          <a:xfrm>
            <a:off x="6492240" y="3154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ru-RU" sz="1300" dirty="0"/>
          </a:p>
        </p:txBody>
      </p:sp>
      <p:sp>
        <p:nvSpPr>
          <p:cNvPr id="32" name="Text 29"/>
          <p:cNvSpPr/>
          <p:nvPr/>
        </p:nvSpPr>
        <p:spPr>
          <a:xfrm>
            <a:off x="6492240" y="23317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ru-RU" sz="1300" dirty="0"/>
          </a:p>
        </p:txBody>
      </p:sp>
      <p:sp>
        <p:nvSpPr>
          <p:cNvPr id="33" name="Text 30"/>
          <p:cNvSpPr/>
          <p:nvPr/>
        </p:nvSpPr>
        <p:spPr>
          <a:xfrm>
            <a:off x="6492240" y="15087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ru-RU" sz="1300" dirty="0"/>
          </a:p>
        </p:txBody>
      </p:sp>
      <p:sp>
        <p:nvSpPr>
          <p:cNvPr id="34" name="Shape 31"/>
          <p:cNvSpPr/>
          <p:nvPr/>
        </p:nvSpPr>
        <p:spPr>
          <a:xfrm>
            <a:off x="6903720" y="4160520"/>
            <a:ext cx="4389120" cy="91"/>
          </a:xfrm>
          <a:prstGeom prst="line">
            <a:avLst/>
          </a:prstGeom>
          <a:noFill/>
          <a:ln w="22225">
            <a:solidFill>
              <a:srgbClr val="1F4E79"/>
            </a:solidFill>
            <a:prstDash val="dash"/>
          </a:ln>
        </p:spPr>
      </p:sp>
      <p:sp>
        <p:nvSpPr>
          <p:cNvPr id="35" name="Shape 32"/>
          <p:cNvSpPr/>
          <p:nvPr/>
        </p:nvSpPr>
        <p:spPr>
          <a:xfrm>
            <a:off x="7145122" y="1884662"/>
            <a:ext cx="4147718" cy="2275858"/>
          </a:xfrm>
          <a:custGeom>
            <a:avLst/>
            <a:gdLst/>
            <a:ahLst/>
            <a:cxnLst/>
            <a:rect l="l" t="t" r="r" b="b"/>
            <a:pathLst>
              <a:path w="4147718" h="2275858">
                <a:moveTo>
                  <a:pt x="0" y="0"/>
                </a:moveTo>
                <a:lnTo>
                  <a:pt x="21946" y="295268"/>
                </a:lnTo>
                <a:lnTo>
                  <a:pt x="43891" y="542578"/>
                </a:lnTo>
                <a:lnTo>
                  <a:pt x="65837" y="752207"/>
                </a:lnTo>
                <a:lnTo>
                  <a:pt x="87782" y="931690"/>
                </a:lnTo>
                <a:lnTo>
                  <a:pt x="109728" y="1086681"/>
                </a:lnTo>
                <a:lnTo>
                  <a:pt x="131674" y="1221501"/>
                </a:lnTo>
                <a:lnTo>
                  <a:pt x="153619" y="1339513"/>
                </a:lnTo>
                <a:lnTo>
                  <a:pt x="175565" y="1443369"/>
                </a:lnTo>
                <a:lnTo>
                  <a:pt x="197510" y="1535194"/>
                </a:lnTo>
                <a:lnTo>
                  <a:pt x="219456" y="1616707"/>
                </a:lnTo>
                <a:lnTo>
                  <a:pt x="241402" y="1689312"/>
                </a:lnTo>
                <a:lnTo>
                  <a:pt x="263347" y="1754173"/>
                </a:lnTo>
                <a:lnTo>
                  <a:pt x="285293" y="1812258"/>
                </a:lnTo>
                <a:lnTo>
                  <a:pt x="307238" y="1864378"/>
                </a:lnTo>
                <a:lnTo>
                  <a:pt x="329184" y="1911224"/>
                </a:lnTo>
                <a:lnTo>
                  <a:pt x="351130" y="1953380"/>
                </a:lnTo>
                <a:lnTo>
                  <a:pt x="373075" y="1991349"/>
                </a:lnTo>
                <a:lnTo>
                  <a:pt x="395021" y="2025565"/>
                </a:lnTo>
                <a:lnTo>
                  <a:pt x="416966" y="2056402"/>
                </a:lnTo>
                <a:lnTo>
                  <a:pt x="438912" y="2084188"/>
                </a:lnTo>
                <a:lnTo>
                  <a:pt x="460858" y="2109209"/>
                </a:lnTo>
                <a:lnTo>
                  <a:pt x="482803" y="2131716"/>
                </a:lnTo>
                <a:lnTo>
                  <a:pt x="504749" y="2151930"/>
                </a:lnTo>
                <a:lnTo>
                  <a:pt x="526694" y="2170049"/>
                </a:lnTo>
                <a:lnTo>
                  <a:pt x="548640" y="2186247"/>
                </a:lnTo>
                <a:lnTo>
                  <a:pt x="570586" y="2200680"/>
                </a:lnTo>
                <a:lnTo>
                  <a:pt x="592531" y="2213487"/>
                </a:lnTo>
                <a:lnTo>
                  <a:pt x="614477" y="2224793"/>
                </a:lnTo>
                <a:lnTo>
                  <a:pt x="636422" y="2234710"/>
                </a:lnTo>
                <a:lnTo>
                  <a:pt x="658368" y="2243342"/>
                </a:lnTo>
                <a:lnTo>
                  <a:pt x="680314" y="2250778"/>
                </a:lnTo>
                <a:lnTo>
                  <a:pt x="702259" y="2257103"/>
                </a:lnTo>
                <a:lnTo>
                  <a:pt x="724205" y="2262392"/>
                </a:lnTo>
                <a:lnTo>
                  <a:pt x="746150" y="2266714"/>
                </a:lnTo>
                <a:lnTo>
                  <a:pt x="768096" y="2270134"/>
                </a:lnTo>
                <a:lnTo>
                  <a:pt x="790042" y="2272707"/>
                </a:lnTo>
                <a:lnTo>
                  <a:pt x="811987" y="2274487"/>
                </a:lnTo>
                <a:lnTo>
                  <a:pt x="833933" y="2275523"/>
                </a:lnTo>
                <a:lnTo>
                  <a:pt x="855878" y="2275858"/>
                </a:lnTo>
                <a:lnTo>
                  <a:pt x="877824" y="2275536"/>
                </a:lnTo>
                <a:lnTo>
                  <a:pt x="899770" y="2274592"/>
                </a:lnTo>
                <a:lnTo>
                  <a:pt x="921715" y="2273064"/>
                </a:lnTo>
                <a:lnTo>
                  <a:pt x="943661" y="2270982"/>
                </a:lnTo>
                <a:lnTo>
                  <a:pt x="965606" y="2268377"/>
                </a:lnTo>
                <a:lnTo>
                  <a:pt x="987552" y="2265278"/>
                </a:lnTo>
                <a:lnTo>
                  <a:pt x="1009498" y="2261709"/>
                </a:lnTo>
                <a:lnTo>
                  <a:pt x="1031443" y="2257697"/>
                </a:lnTo>
                <a:lnTo>
                  <a:pt x="1053389" y="2253262"/>
                </a:lnTo>
                <a:lnTo>
                  <a:pt x="1075334" y="2248426"/>
                </a:lnTo>
                <a:lnTo>
                  <a:pt x="1097280" y="2243210"/>
                </a:lnTo>
                <a:lnTo>
                  <a:pt x="1119226" y="2237631"/>
                </a:lnTo>
                <a:lnTo>
                  <a:pt x="1141171" y="2231706"/>
                </a:lnTo>
                <a:lnTo>
                  <a:pt x="1163117" y="2225452"/>
                </a:lnTo>
                <a:lnTo>
                  <a:pt x="1185062" y="2218884"/>
                </a:lnTo>
                <a:lnTo>
                  <a:pt x="1207008" y="2212017"/>
                </a:lnTo>
                <a:lnTo>
                  <a:pt x="1228954" y="2204863"/>
                </a:lnTo>
                <a:lnTo>
                  <a:pt x="1250899" y="2197435"/>
                </a:lnTo>
                <a:lnTo>
                  <a:pt x="1272845" y="2189746"/>
                </a:lnTo>
                <a:lnTo>
                  <a:pt x="1294790" y="2181806"/>
                </a:lnTo>
                <a:lnTo>
                  <a:pt x="1316736" y="2173626"/>
                </a:lnTo>
                <a:lnTo>
                  <a:pt x="1338682" y="2165216"/>
                </a:lnTo>
                <a:lnTo>
                  <a:pt x="1360627" y="2156586"/>
                </a:lnTo>
                <a:lnTo>
                  <a:pt x="1382573" y="2147744"/>
                </a:lnTo>
                <a:lnTo>
                  <a:pt x="1404518" y="2138698"/>
                </a:lnTo>
                <a:lnTo>
                  <a:pt x="1426464" y="2129458"/>
                </a:lnTo>
                <a:lnTo>
                  <a:pt x="1448410" y="2120030"/>
                </a:lnTo>
                <a:lnTo>
                  <a:pt x="1470355" y="2110422"/>
                </a:lnTo>
                <a:lnTo>
                  <a:pt x="1492301" y="2100641"/>
                </a:lnTo>
                <a:lnTo>
                  <a:pt x="1514246" y="2090692"/>
                </a:lnTo>
                <a:lnTo>
                  <a:pt x="1536192" y="2080583"/>
                </a:lnTo>
                <a:lnTo>
                  <a:pt x="1558138" y="2070319"/>
                </a:lnTo>
                <a:lnTo>
                  <a:pt x="1580083" y="2059906"/>
                </a:lnTo>
                <a:lnTo>
                  <a:pt x="1602029" y="2049349"/>
                </a:lnTo>
                <a:lnTo>
                  <a:pt x="1623974" y="2038652"/>
                </a:lnTo>
                <a:lnTo>
                  <a:pt x="1645920" y="2027822"/>
                </a:lnTo>
                <a:lnTo>
                  <a:pt x="1667866" y="2016863"/>
                </a:lnTo>
                <a:lnTo>
                  <a:pt x="1689811" y="2005778"/>
                </a:lnTo>
                <a:lnTo>
                  <a:pt x="1711757" y="1994573"/>
                </a:lnTo>
                <a:lnTo>
                  <a:pt x="1733702" y="1983250"/>
                </a:lnTo>
                <a:lnTo>
                  <a:pt x="1755648" y="1971815"/>
                </a:lnTo>
                <a:lnTo>
                  <a:pt x="1777594" y="1960271"/>
                </a:lnTo>
                <a:lnTo>
                  <a:pt x="1799539" y="1948621"/>
                </a:lnTo>
                <a:lnTo>
                  <a:pt x="1821485" y="1936869"/>
                </a:lnTo>
                <a:lnTo>
                  <a:pt x="1843430" y="1925018"/>
                </a:lnTo>
                <a:lnTo>
                  <a:pt x="1865376" y="1913070"/>
                </a:lnTo>
                <a:lnTo>
                  <a:pt x="1887322" y="1901030"/>
                </a:lnTo>
                <a:lnTo>
                  <a:pt x="1909267" y="1888899"/>
                </a:lnTo>
                <a:lnTo>
                  <a:pt x="1931213" y="1876681"/>
                </a:lnTo>
                <a:lnTo>
                  <a:pt x="1953158" y="1864378"/>
                </a:lnTo>
                <a:lnTo>
                  <a:pt x="1975104" y="1851993"/>
                </a:lnTo>
                <a:lnTo>
                  <a:pt x="1997050" y="1839528"/>
                </a:lnTo>
                <a:lnTo>
                  <a:pt x="2018995" y="1826986"/>
                </a:lnTo>
                <a:lnTo>
                  <a:pt x="2040941" y="1814368"/>
                </a:lnTo>
                <a:lnTo>
                  <a:pt x="2062886" y="1801677"/>
                </a:lnTo>
                <a:lnTo>
                  <a:pt x="2084832" y="1788915"/>
                </a:lnTo>
                <a:lnTo>
                  <a:pt x="2106778" y="1776083"/>
                </a:lnTo>
                <a:lnTo>
                  <a:pt x="2128723" y="1763185"/>
                </a:lnTo>
                <a:lnTo>
                  <a:pt x="2150669" y="1750221"/>
                </a:lnTo>
                <a:lnTo>
                  <a:pt x="2172614" y="1737194"/>
                </a:lnTo>
                <a:lnTo>
                  <a:pt x="2194560" y="1724105"/>
                </a:lnTo>
                <a:lnTo>
                  <a:pt x="2216506" y="1710955"/>
                </a:lnTo>
                <a:lnTo>
                  <a:pt x="2238451" y="1697747"/>
                </a:lnTo>
                <a:lnTo>
                  <a:pt x="2260397" y="1684482"/>
                </a:lnTo>
                <a:lnTo>
                  <a:pt x="2282342" y="1671162"/>
                </a:lnTo>
                <a:lnTo>
                  <a:pt x="2304288" y="1657787"/>
                </a:lnTo>
                <a:lnTo>
                  <a:pt x="2326234" y="1644360"/>
                </a:lnTo>
                <a:lnTo>
                  <a:pt x="2348179" y="1630881"/>
                </a:lnTo>
                <a:lnTo>
                  <a:pt x="2370125" y="1617352"/>
                </a:lnTo>
                <a:lnTo>
                  <a:pt x="2392070" y="1603774"/>
                </a:lnTo>
                <a:lnTo>
                  <a:pt x="2414016" y="1590149"/>
                </a:lnTo>
                <a:lnTo>
                  <a:pt x="2435962" y="1576477"/>
                </a:lnTo>
                <a:lnTo>
                  <a:pt x="2457907" y="1562760"/>
                </a:lnTo>
                <a:lnTo>
                  <a:pt x="2479853" y="1548999"/>
                </a:lnTo>
                <a:lnTo>
                  <a:pt x="2501798" y="1535194"/>
                </a:lnTo>
                <a:lnTo>
                  <a:pt x="2523744" y="1521348"/>
                </a:lnTo>
                <a:lnTo>
                  <a:pt x="2545690" y="1507460"/>
                </a:lnTo>
                <a:lnTo>
                  <a:pt x="2567635" y="1493532"/>
                </a:lnTo>
                <a:lnTo>
                  <a:pt x="2589581" y="1479565"/>
                </a:lnTo>
                <a:lnTo>
                  <a:pt x="2611526" y="1465559"/>
                </a:lnTo>
                <a:lnTo>
                  <a:pt x="2633472" y="1451516"/>
                </a:lnTo>
                <a:lnTo>
                  <a:pt x="2655418" y="1437437"/>
                </a:lnTo>
                <a:lnTo>
                  <a:pt x="2677363" y="1423321"/>
                </a:lnTo>
                <a:lnTo>
                  <a:pt x="2699309" y="1409171"/>
                </a:lnTo>
                <a:lnTo>
                  <a:pt x="2721254" y="1394986"/>
                </a:lnTo>
                <a:lnTo>
                  <a:pt x="2743200" y="1380768"/>
                </a:lnTo>
                <a:lnTo>
                  <a:pt x="2765146" y="1366518"/>
                </a:lnTo>
                <a:lnTo>
                  <a:pt x="2787091" y="1352235"/>
                </a:lnTo>
                <a:lnTo>
                  <a:pt x="2809037" y="1337921"/>
                </a:lnTo>
                <a:lnTo>
                  <a:pt x="2830982" y="1323576"/>
                </a:lnTo>
                <a:lnTo>
                  <a:pt x="2852928" y="1309201"/>
                </a:lnTo>
                <a:lnTo>
                  <a:pt x="2874874" y="1294797"/>
                </a:lnTo>
                <a:lnTo>
                  <a:pt x="2896819" y="1280365"/>
                </a:lnTo>
                <a:lnTo>
                  <a:pt x="2918765" y="1265904"/>
                </a:lnTo>
                <a:lnTo>
                  <a:pt x="2940710" y="1251415"/>
                </a:lnTo>
                <a:lnTo>
                  <a:pt x="2962656" y="1236900"/>
                </a:lnTo>
                <a:lnTo>
                  <a:pt x="2984602" y="1222358"/>
                </a:lnTo>
                <a:lnTo>
                  <a:pt x="3006547" y="1207790"/>
                </a:lnTo>
                <a:lnTo>
                  <a:pt x="3028493" y="1193197"/>
                </a:lnTo>
                <a:lnTo>
                  <a:pt x="3050438" y="1178578"/>
                </a:lnTo>
                <a:lnTo>
                  <a:pt x="3072384" y="1163936"/>
                </a:lnTo>
                <a:lnTo>
                  <a:pt x="3094330" y="1149270"/>
                </a:lnTo>
                <a:lnTo>
                  <a:pt x="3116275" y="1134580"/>
                </a:lnTo>
                <a:lnTo>
                  <a:pt x="3138221" y="1119867"/>
                </a:lnTo>
                <a:lnTo>
                  <a:pt x="3160166" y="1105132"/>
                </a:lnTo>
                <a:lnTo>
                  <a:pt x="3182112" y="1090374"/>
                </a:lnTo>
                <a:lnTo>
                  <a:pt x="3204058" y="1075595"/>
                </a:lnTo>
                <a:lnTo>
                  <a:pt x="3226003" y="1060794"/>
                </a:lnTo>
                <a:lnTo>
                  <a:pt x="3247949" y="1045973"/>
                </a:lnTo>
                <a:lnTo>
                  <a:pt x="3269894" y="1031131"/>
                </a:lnTo>
                <a:lnTo>
                  <a:pt x="3291840" y="1016270"/>
                </a:lnTo>
                <a:lnTo>
                  <a:pt x="3313786" y="1001388"/>
                </a:lnTo>
                <a:lnTo>
                  <a:pt x="3335731" y="986487"/>
                </a:lnTo>
                <a:lnTo>
                  <a:pt x="3357677" y="971567"/>
                </a:lnTo>
                <a:lnTo>
                  <a:pt x="3379622" y="956629"/>
                </a:lnTo>
                <a:lnTo>
                  <a:pt x="3401568" y="941672"/>
                </a:lnTo>
                <a:lnTo>
                  <a:pt x="3423514" y="926697"/>
                </a:lnTo>
                <a:lnTo>
                  <a:pt x="3445459" y="911704"/>
                </a:lnTo>
                <a:lnTo>
                  <a:pt x="3467405" y="896694"/>
                </a:lnTo>
                <a:lnTo>
                  <a:pt x="3489350" y="881667"/>
                </a:lnTo>
                <a:lnTo>
                  <a:pt x="3511296" y="866624"/>
                </a:lnTo>
                <a:lnTo>
                  <a:pt x="3533242" y="851564"/>
                </a:lnTo>
                <a:lnTo>
                  <a:pt x="3555187" y="836487"/>
                </a:lnTo>
                <a:lnTo>
                  <a:pt x="3577133" y="821395"/>
                </a:lnTo>
                <a:lnTo>
                  <a:pt x="3599078" y="806287"/>
                </a:lnTo>
                <a:lnTo>
                  <a:pt x="3621024" y="791164"/>
                </a:lnTo>
                <a:lnTo>
                  <a:pt x="3642970" y="776025"/>
                </a:lnTo>
                <a:lnTo>
                  <a:pt x="3664915" y="760872"/>
                </a:lnTo>
                <a:lnTo>
                  <a:pt x="3686861" y="745705"/>
                </a:lnTo>
                <a:lnTo>
                  <a:pt x="3708806" y="730522"/>
                </a:lnTo>
                <a:lnTo>
                  <a:pt x="3730752" y="715326"/>
                </a:lnTo>
                <a:lnTo>
                  <a:pt x="3752698" y="700116"/>
                </a:lnTo>
                <a:lnTo>
                  <a:pt x="3774643" y="684892"/>
                </a:lnTo>
                <a:lnTo>
                  <a:pt x="3796589" y="669655"/>
                </a:lnTo>
                <a:lnTo>
                  <a:pt x="3818534" y="654405"/>
                </a:lnTo>
                <a:lnTo>
                  <a:pt x="3840480" y="639141"/>
                </a:lnTo>
                <a:lnTo>
                  <a:pt x="3862426" y="623865"/>
                </a:lnTo>
                <a:lnTo>
                  <a:pt x="3884371" y="608577"/>
                </a:lnTo>
                <a:lnTo>
                  <a:pt x="3906317" y="593275"/>
                </a:lnTo>
                <a:lnTo>
                  <a:pt x="3928262" y="577962"/>
                </a:lnTo>
                <a:lnTo>
                  <a:pt x="3950208" y="562637"/>
                </a:lnTo>
                <a:lnTo>
                  <a:pt x="3972154" y="547300"/>
                </a:lnTo>
                <a:lnTo>
                  <a:pt x="3994099" y="531951"/>
                </a:lnTo>
                <a:lnTo>
                  <a:pt x="4016045" y="516591"/>
                </a:lnTo>
                <a:lnTo>
                  <a:pt x="4037990" y="501219"/>
                </a:lnTo>
                <a:lnTo>
                  <a:pt x="4059936" y="485836"/>
                </a:lnTo>
                <a:lnTo>
                  <a:pt x="4081882" y="470443"/>
                </a:lnTo>
                <a:lnTo>
                  <a:pt x="4103827" y="455039"/>
                </a:lnTo>
                <a:lnTo>
                  <a:pt x="4125773" y="439624"/>
                </a:lnTo>
                <a:lnTo>
                  <a:pt x="4147718" y="424198"/>
                </a:lnTo>
              </a:path>
            </a:pathLst>
          </a:custGeom>
          <a:ln w="38100">
            <a:solidFill>
              <a:srgbClr val="D9711C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7927848" y="4087368"/>
            <a:ext cx="146304" cy="146304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8869680" y="169164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i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900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900" i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+ 1/</a:t>
            </a:r>
            <a:r>
              <a:rPr lang="ru-RU" sz="1900" i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ru-RU" sz="1900" dirty="0"/>
          </a:p>
        </p:txBody>
      </p:sp>
      <p:sp>
        <p:nvSpPr>
          <p:cNvPr id="38" name="Text 35"/>
          <p:cNvSpPr/>
          <p:nvPr/>
        </p:nvSpPr>
        <p:spPr>
          <a:xfrm>
            <a:off x="10378440" y="3721608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7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2</a:t>
            </a:r>
            <a:endParaRPr lang="ru-RU" sz="1700" dirty="0"/>
          </a:p>
        </p:txBody>
      </p:sp>
      <p:sp>
        <p:nvSpPr>
          <p:cNvPr id="39" name="Text 36"/>
          <p:cNvSpPr/>
          <p:nvPr/>
        </p:nvSpPr>
        <p:spPr>
          <a:xfrm>
            <a:off x="6812280" y="4361688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при </a:t>
            </a: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5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1</a:t>
            </a:r>
            <a:endParaRPr lang="ru-RU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случаев и доказательство от противного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1 «Неравенства» · тема № 1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7</a:t>
            </a:r>
            <a:endParaRPr lang="ru-RU" sz="1100" dirty="0"/>
          </a:p>
        </p:txBody>
      </p:sp>
      <p:sp>
        <p:nvSpPr>
          <p:cNvPr id="9" name="Text 6"/>
          <p:cNvSpPr/>
          <p:nvPr/>
        </p:nvSpPr>
        <p:spPr>
          <a:xfrm>
            <a:off x="548640" y="15544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1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Докажем: </a:t>
            </a:r>
            <a:r>
              <a:rPr lang="ru-RU" sz="22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</a:t>
            </a:r>
            <a:r>
              <a:rPr lang="ru-RU" sz="22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2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− 1| + |</a:t>
            </a:r>
            <a:r>
              <a:rPr lang="ru-RU" sz="22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2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− 3| ≥ 2</a:t>
            </a:r>
            <a:r>
              <a:rPr lang="ru-RU" sz="21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при любом </a:t>
            </a:r>
            <a:r>
              <a:rPr lang="ru-RU" sz="22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2100" dirty="0"/>
          </a:p>
        </p:txBody>
      </p:sp>
      <p:sp>
        <p:nvSpPr>
          <p:cNvPr id="10" name="Shape 7"/>
          <p:cNvSpPr/>
          <p:nvPr/>
        </p:nvSpPr>
        <p:spPr>
          <a:xfrm>
            <a:off x="640080" y="2532888"/>
            <a:ext cx="4251960" cy="512064"/>
          </a:xfrm>
          <a:prstGeom prst="rect">
            <a:avLst/>
          </a:prstGeom>
          <a:solidFill>
            <a:srgbClr val="DCE9F6"/>
          </a:solidFill>
          <a:ln w="12700">
            <a:solidFill>
              <a:srgbClr val="DCE9F6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892040" y="2532888"/>
            <a:ext cx="3840480" cy="512064"/>
          </a:xfrm>
          <a:prstGeom prst="rect">
            <a:avLst/>
          </a:prstGeom>
          <a:solidFill>
            <a:srgbClr val="E3F1E4"/>
          </a:solidFill>
          <a:ln w="12700">
            <a:solidFill>
              <a:srgbClr val="E3F1E4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8732520" y="2532888"/>
            <a:ext cx="2788920" cy="512064"/>
          </a:xfrm>
          <a:prstGeom prst="rect">
            <a:avLst/>
          </a:prstGeom>
          <a:solidFill>
            <a:srgbClr val="FCEBDD"/>
          </a:solidFill>
          <a:ln w="12700">
            <a:solidFill>
              <a:srgbClr val="FCEBDD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40080" y="2788920"/>
            <a:ext cx="10972800" cy="91"/>
          </a:xfrm>
          <a:prstGeom prst="line">
            <a:avLst/>
          </a:prstGeom>
          <a:noFill/>
          <a:ln w="22225">
            <a:solidFill>
              <a:srgbClr val="1B2733"/>
            </a:solidFill>
            <a:prstDash val="solid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2971800" y="2697480"/>
            <a:ext cx="91" cy="182880"/>
          </a:xfrm>
          <a:prstGeom prst="line">
            <a:avLst/>
          </a:prstGeom>
          <a:noFill/>
          <a:ln w="19050">
            <a:solidFill>
              <a:srgbClr val="1B2733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743200" y="29718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ru-RU" sz="1600" dirty="0"/>
          </a:p>
        </p:txBody>
      </p:sp>
      <p:sp>
        <p:nvSpPr>
          <p:cNvPr id="16" name="Shape 13"/>
          <p:cNvSpPr/>
          <p:nvPr/>
        </p:nvSpPr>
        <p:spPr>
          <a:xfrm>
            <a:off x="4892040" y="2697480"/>
            <a:ext cx="91" cy="182880"/>
          </a:xfrm>
          <a:prstGeom prst="line">
            <a:avLst/>
          </a:prstGeom>
          <a:noFill/>
          <a:ln w="19050">
            <a:solidFill>
              <a:srgbClr val="1B273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663440" y="29718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ru-RU" sz="1600" dirty="0"/>
          </a:p>
        </p:txBody>
      </p:sp>
      <p:sp>
        <p:nvSpPr>
          <p:cNvPr id="18" name="Shape 15"/>
          <p:cNvSpPr/>
          <p:nvPr/>
        </p:nvSpPr>
        <p:spPr>
          <a:xfrm>
            <a:off x="6812280" y="2697480"/>
            <a:ext cx="91" cy="182880"/>
          </a:xfrm>
          <a:prstGeom prst="line">
            <a:avLst/>
          </a:prstGeom>
          <a:noFill/>
          <a:ln w="19050">
            <a:solidFill>
              <a:srgbClr val="1B2733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583680" y="29718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ru-RU" sz="1600" dirty="0"/>
          </a:p>
        </p:txBody>
      </p:sp>
      <p:sp>
        <p:nvSpPr>
          <p:cNvPr id="20" name="Shape 17"/>
          <p:cNvSpPr/>
          <p:nvPr/>
        </p:nvSpPr>
        <p:spPr>
          <a:xfrm>
            <a:off x="8732520" y="2697480"/>
            <a:ext cx="91" cy="182880"/>
          </a:xfrm>
          <a:prstGeom prst="line">
            <a:avLst/>
          </a:prstGeom>
          <a:noFill/>
          <a:ln w="19050">
            <a:solidFill>
              <a:srgbClr val="1B273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503920" y="29718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ru-RU" sz="1600" dirty="0"/>
          </a:p>
        </p:txBody>
      </p:sp>
      <p:sp>
        <p:nvSpPr>
          <p:cNvPr id="22" name="Shape 19"/>
          <p:cNvSpPr/>
          <p:nvPr/>
        </p:nvSpPr>
        <p:spPr>
          <a:xfrm>
            <a:off x="10652760" y="2697480"/>
            <a:ext cx="91" cy="182880"/>
          </a:xfrm>
          <a:prstGeom prst="line">
            <a:avLst/>
          </a:prstGeom>
          <a:noFill/>
          <a:ln w="19050">
            <a:solidFill>
              <a:srgbClr val="1B2733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10424160" y="29718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ru-RU" sz="1600" dirty="0"/>
          </a:p>
        </p:txBody>
      </p:sp>
      <p:sp>
        <p:nvSpPr>
          <p:cNvPr id="24" name="Shape 21"/>
          <p:cNvSpPr/>
          <p:nvPr/>
        </p:nvSpPr>
        <p:spPr>
          <a:xfrm>
            <a:off x="4809744" y="2706624"/>
            <a:ext cx="164592" cy="164592"/>
          </a:xfrm>
          <a:prstGeom prst="ellipse">
            <a:avLst/>
          </a:prstGeom>
          <a:solidFill>
            <a:srgbClr val="1F4E79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8650224" y="2706624"/>
            <a:ext cx="164592" cy="164592"/>
          </a:xfrm>
          <a:prstGeom prst="ellipse">
            <a:avLst/>
          </a:prstGeom>
          <a:solidFill>
            <a:srgbClr val="1F4E79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11292840" y="29718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700" dirty="0"/>
          </a:p>
        </p:txBody>
      </p:sp>
      <p:sp>
        <p:nvSpPr>
          <p:cNvPr id="27" name="Text 24"/>
          <p:cNvSpPr/>
          <p:nvPr/>
        </p:nvSpPr>
        <p:spPr>
          <a:xfrm>
            <a:off x="982980" y="3566160"/>
            <a:ext cx="3566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1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</a:t>
            </a:r>
            <a:endParaRPr lang="ru-RU" sz="1800" dirty="0"/>
          </a:p>
          <a:p>
            <a:pPr algn="ctr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(1 −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 + (3 −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 = 4 − 2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2</a:t>
            </a:r>
            <a:endParaRPr lang="ru-RU" sz="1800" dirty="0"/>
          </a:p>
        </p:txBody>
      </p:sp>
      <p:sp>
        <p:nvSpPr>
          <p:cNvPr id="28" name="Text 25"/>
          <p:cNvSpPr/>
          <p:nvPr/>
        </p:nvSpPr>
        <p:spPr>
          <a:xfrm>
            <a:off x="5029200" y="3566160"/>
            <a:ext cx="3566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 ≤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≤ 3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</a:t>
            </a:r>
            <a:endParaRPr lang="ru-RU" sz="1800" dirty="0"/>
          </a:p>
          <a:p>
            <a:pPr algn="ctr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− 1) + (3 −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 = 2</a:t>
            </a:r>
            <a:endParaRPr lang="ru-RU" sz="1800" dirty="0"/>
          </a:p>
        </p:txBody>
      </p:sp>
      <p:sp>
        <p:nvSpPr>
          <p:cNvPr id="29" name="Text 26"/>
          <p:cNvSpPr/>
          <p:nvPr/>
        </p:nvSpPr>
        <p:spPr>
          <a:xfrm>
            <a:off x="8343900" y="3566160"/>
            <a:ext cx="3566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3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</a:t>
            </a:r>
            <a:endParaRPr lang="ru-RU" sz="1800" dirty="0"/>
          </a:p>
          <a:p>
            <a:pPr algn="ctr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− 1) + (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− 3) = 2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− 4 &gt; 2</a:t>
            </a:r>
            <a:endParaRPr lang="ru-RU" sz="1800" dirty="0"/>
          </a:p>
        </p:txBody>
      </p:sp>
      <p:sp>
        <p:nvSpPr>
          <p:cNvPr id="30" name="Shape 27"/>
          <p:cNvSpPr/>
          <p:nvPr/>
        </p:nvSpPr>
        <p:spPr>
          <a:xfrm>
            <a:off x="548640" y="4846320"/>
            <a:ext cx="11091672" cy="1188720"/>
          </a:xfrm>
          <a:prstGeom prst="roundRect">
            <a:avLst>
              <a:gd name="adj" fmla="val 9231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685800" y="4919472"/>
            <a:ext cx="10817352" cy="10424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9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противного:</a:t>
            </a: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если 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10</a:t>
            </a: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то 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5</a:t>
            </a: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или 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5</a:t>
            </a: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Пусть 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≤ 5</a:t>
            </a: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≤ 5</a:t>
            </a: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</a:t>
            </a:r>
            <a:endParaRPr lang="ru-RU" sz="19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≤ 10</a:t>
            </a: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противоречие с условием</a:t>
            </a:r>
            <a:endParaRPr lang="ru-RU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1 «Неравенства» · тема № 1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7</a:t>
            </a:r>
            <a:endParaRPr lang="ru-RU" sz="1100" dirty="0"/>
          </a:p>
        </p:txBody>
      </p:sp>
      <p:sp>
        <p:nvSpPr>
          <p:cNvPr id="9" name="Text 6"/>
          <p:cNvSpPr/>
          <p:nvPr/>
        </p:nvSpPr>
        <p:spPr>
          <a:xfrm>
            <a:off x="548640" y="1508760"/>
            <a:ext cx="5760720" cy="320040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выражение — найти промежуток его значений</a:t>
            </a:r>
            <a:endParaRPr lang="ru-RU" sz="1900" dirty="0"/>
          </a:p>
          <a:p>
            <a:pPr marL="279400" indent="-279400">
              <a:spcAft>
                <a:spcPts val="800"/>
              </a:spcAft>
              <a:buSzPct val="100000"/>
              <a:buChar char="▪"/>
            </a:pPr>
            <a:r>
              <a:rPr lang="ru-RU" sz="21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 &lt; 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1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3</a:t>
            </a:r>
            <a:endParaRPr lang="ru-RU" sz="1900" dirty="0"/>
          </a:p>
          <a:p>
            <a:pPr marL="279400" indent="-279400">
              <a:spcAft>
                <a:spcPts val="800"/>
              </a:spcAft>
              <a:buSzPct val="100000"/>
              <a:buChar char="▪"/>
            </a:pPr>
            <a:r>
              <a:rPr lang="ru-RU" sz="21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 &lt; 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21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2</a:t>
            </a: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| умножим на </a:t>
            </a:r>
            <a:r>
              <a:rPr lang="ru-RU" sz="21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−1</a:t>
            </a: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</a:t>
            </a:r>
            <a:r>
              <a:rPr lang="ru-RU" sz="21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−2 &lt; −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21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−1</a:t>
            </a:r>
            <a:endParaRPr lang="ru-RU" sz="1900" dirty="0"/>
          </a:p>
          <a:p>
            <a:pPr marL="279400" indent="-279400">
              <a:spcAft>
                <a:spcPts val="800"/>
              </a:spcAft>
              <a:buSzPct val="100000"/>
              <a:buChar char="▪"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сложим: </a:t>
            </a:r>
            <a:r>
              <a:rPr lang="ru-RU" sz="21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 &lt; 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1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21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2</a:t>
            </a:r>
            <a:endParaRPr lang="ru-RU" sz="1900" dirty="0"/>
          </a:p>
          <a:p>
            <a:pPr marL="279400" indent="-279400">
              <a:spcAft>
                <a:spcPts val="800"/>
              </a:spcAft>
              <a:buSzPct val="100000"/>
              <a:buChar char="▪"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вычитать почленно нельзя:</a:t>
            </a:r>
            <a:endParaRPr lang="ru-RU" sz="1900" dirty="0"/>
          </a:p>
          <a:p>
            <a:pPr lvl="1" marL="558800" indent="-279400">
              <a:spcAft>
                <a:spcPts val="800"/>
              </a:spcAft>
              <a:buSzPct val="100000"/>
              <a:buChar char="–"/>
            </a:pP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получилось бы 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 &lt;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1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неверно</a:t>
            </a:r>
            <a:endParaRPr lang="ru-RU" sz="1900" dirty="0"/>
          </a:p>
        </p:txBody>
      </p:sp>
      <p:sp>
        <p:nvSpPr>
          <p:cNvPr id="10" name="Shape 7"/>
          <p:cNvSpPr/>
          <p:nvPr/>
        </p:nvSpPr>
        <p:spPr>
          <a:xfrm>
            <a:off x="7609637" y="2011680"/>
            <a:ext cx="3818534" cy="91"/>
          </a:xfrm>
          <a:prstGeom prst="line">
            <a:avLst/>
          </a:prstGeom>
          <a:noFill/>
          <a:ln w="12700">
            <a:solidFill>
              <a:srgbClr val="C3CFD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0506456" y="2011680"/>
            <a:ext cx="658368" cy="91"/>
          </a:xfrm>
          <a:prstGeom prst="line">
            <a:avLst/>
          </a:prstGeom>
          <a:noFill/>
          <a:ln w="76200">
            <a:solidFill>
              <a:srgbClr val="1F4E79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0442448" y="1947672"/>
            <a:ext cx="128016" cy="12801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1100816" y="1947672"/>
            <a:ext cx="128016" cy="12801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466637" y="182880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8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ru-RU" sz="1800" dirty="0"/>
          </a:p>
        </p:txBody>
      </p:sp>
      <p:sp>
        <p:nvSpPr>
          <p:cNvPr id="15" name="Shape 12"/>
          <p:cNvSpPr/>
          <p:nvPr/>
        </p:nvSpPr>
        <p:spPr>
          <a:xfrm>
            <a:off x="7609637" y="2743200"/>
            <a:ext cx="3818534" cy="91"/>
          </a:xfrm>
          <a:prstGeom prst="line">
            <a:avLst/>
          </a:prstGeom>
          <a:noFill/>
          <a:ln w="12700">
            <a:solidFill>
              <a:srgbClr val="C3CFDB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872984" y="2743200"/>
            <a:ext cx="658368" cy="91"/>
          </a:xfrm>
          <a:prstGeom prst="line">
            <a:avLst/>
          </a:prstGeom>
          <a:noFill/>
          <a:ln w="76200">
            <a:solidFill>
              <a:srgbClr val="D9711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808976" y="2679192"/>
            <a:ext cx="128016" cy="12801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467344" y="2679192"/>
            <a:ext cx="128016" cy="12801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466637" y="256032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800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</a:t>
            </a:r>
            <a:r>
              <a:rPr lang="ru-RU" sz="1800" i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endParaRPr lang="ru-RU" sz="1800" dirty="0"/>
          </a:p>
        </p:txBody>
      </p:sp>
      <p:sp>
        <p:nvSpPr>
          <p:cNvPr id="20" name="Shape 17"/>
          <p:cNvSpPr/>
          <p:nvPr/>
        </p:nvSpPr>
        <p:spPr>
          <a:xfrm>
            <a:off x="7609637" y="3474720"/>
            <a:ext cx="3818534" cy="91"/>
          </a:xfrm>
          <a:prstGeom prst="line">
            <a:avLst/>
          </a:prstGeom>
          <a:noFill/>
          <a:ln w="12700">
            <a:solidFill>
              <a:srgbClr val="C3CFDB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9189720" y="3474720"/>
            <a:ext cx="1316736" cy="91"/>
          </a:xfrm>
          <a:prstGeom prst="line">
            <a:avLst/>
          </a:prstGeom>
          <a:noFill/>
          <a:ln w="76200">
            <a:solidFill>
              <a:srgbClr val="2E7D32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9125712" y="3410712"/>
            <a:ext cx="128016" cy="12801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10442448" y="3410712"/>
            <a:ext cx="128016" cy="12801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466637" y="329184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800" i="1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800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1800" i="1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endParaRPr lang="ru-RU" sz="1800" dirty="0"/>
          </a:p>
        </p:txBody>
      </p:sp>
      <p:sp>
        <p:nvSpPr>
          <p:cNvPr id="25" name="Shape 22"/>
          <p:cNvSpPr/>
          <p:nvPr/>
        </p:nvSpPr>
        <p:spPr>
          <a:xfrm>
            <a:off x="7609637" y="4114800"/>
            <a:ext cx="3818534" cy="91"/>
          </a:xfrm>
          <a:prstGeom prst="line">
            <a:avLst/>
          </a:prstGeom>
          <a:noFill/>
          <a:ln w="19050">
            <a:solidFill>
              <a:srgbClr val="1B2733"/>
            </a:solidFill>
            <a:prstDash val="solid"/>
            <a:tailEnd type="triangle"/>
          </a:ln>
        </p:spPr>
      </p:sp>
      <p:sp>
        <p:nvSpPr>
          <p:cNvPr id="26" name="Shape 23"/>
          <p:cNvSpPr/>
          <p:nvPr/>
        </p:nvSpPr>
        <p:spPr>
          <a:xfrm>
            <a:off x="7872984" y="4041648"/>
            <a:ext cx="91" cy="146304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598664" y="420624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−2</a:t>
            </a:r>
            <a:endParaRPr lang="ru-RU" sz="1600" dirty="0"/>
          </a:p>
        </p:txBody>
      </p:sp>
      <p:sp>
        <p:nvSpPr>
          <p:cNvPr id="28" name="Shape 25"/>
          <p:cNvSpPr/>
          <p:nvPr/>
        </p:nvSpPr>
        <p:spPr>
          <a:xfrm>
            <a:off x="8531352" y="4041648"/>
            <a:ext cx="91" cy="146304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8257032" y="420624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−1</a:t>
            </a:r>
            <a:endParaRPr lang="ru-RU" sz="1600" dirty="0"/>
          </a:p>
        </p:txBody>
      </p:sp>
      <p:sp>
        <p:nvSpPr>
          <p:cNvPr id="30" name="Shape 27"/>
          <p:cNvSpPr/>
          <p:nvPr/>
        </p:nvSpPr>
        <p:spPr>
          <a:xfrm>
            <a:off x="9189720" y="4041648"/>
            <a:ext cx="91" cy="146304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8915400" y="420624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endParaRPr lang="ru-RU" sz="1600" dirty="0"/>
          </a:p>
        </p:txBody>
      </p:sp>
      <p:sp>
        <p:nvSpPr>
          <p:cNvPr id="32" name="Shape 29"/>
          <p:cNvSpPr/>
          <p:nvPr/>
        </p:nvSpPr>
        <p:spPr>
          <a:xfrm>
            <a:off x="9848088" y="4041648"/>
            <a:ext cx="91" cy="146304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9573768" y="420624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1600" dirty="0"/>
          </a:p>
        </p:txBody>
      </p:sp>
      <p:sp>
        <p:nvSpPr>
          <p:cNvPr id="34" name="Shape 31"/>
          <p:cNvSpPr/>
          <p:nvPr/>
        </p:nvSpPr>
        <p:spPr>
          <a:xfrm>
            <a:off x="10506456" y="4041648"/>
            <a:ext cx="91" cy="146304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10232136" y="420624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600" dirty="0"/>
          </a:p>
        </p:txBody>
      </p:sp>
      <p:sp>
        <p:nvSpPr>
          <p:cNvPr id="36" name="Shape 33"/>
          <p:cNvSpPr/>
          <p:nvPr/>
        </p:nvSpPr>
        <p:spPr>
          <a:xfrm>
            <a:off x="11164824" y="4041648"/>
            <a:ext cx="91" cy="146304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10890504" y="420624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ru-RU" sz="1600" dirty="0"/>
          </a:p>
        </p:txBody>
      </p:sp>
      <p:sp>
        <p:nvSpPr>
          <p:cNvPr id="38" name="Shape 35"/>
          <p:cNvSpPr/>
          <p:nvPr/>
        </p:nvSpPr>
        <p:spPr>
          <a:xfrm>
            <a:off x="548640" y="4892040"/>
            <a:ext cx="11091672" cy="1188720"/>
          </a:xfrm>
          <a:prstGeom prst="roundRect">
            <a:avLst>
              <a:gd name="adj" fmla="val 9231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685800" y="4965192"/>
            <a:ext cx="10817352" cy="10424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21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21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11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1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21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12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… + </a:t>
            </a:r>
            <a:r>
              <a:rPr lang="ru-RU" sz="21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21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20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10 · </a:t>
            </a:r>
            <a:r>
              <a:rPr lang="ru-RU" sz="21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21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20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21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21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21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из первых девяти слагаемых больше </a:t>
            </a:r>
            <a:r>
              <a:rPr lang="ru-RU" sz="21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21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20</a:t>
            </a: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последнее равно </a:t>
            </a:r>
            <a:r>
              <a:rPr lang="ru-RU" sz="21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21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20</a:t>
            </a:r>
            <a:endParaRPr lang="ru-RU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2588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274320"/>
            <a:ext cx="10972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</a:t>
            </a:r>
            <a:endParaRPr lang="ru-RU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1 «Неравенства» · тема № 1</a:t>
            </a:r>
            <a:endParaRPr lang="ru-RU" sz="1100" dirty="0"/>
          </a:p>
        </p:txBody>
      </p:sp>
      <p:sp>
        <p:nvSpPr>
          <p:cNvPr id="5" name="Text 3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7</a:t>
            </a:r>
            <a:endParaRPr lang="ru-RU" sz="1100" dirty="0"/>
          </a:p>
        </p:txBody>
      </p:sp>
      <p:sp>
        <p:nvSpPr>
          <p:cNvPr id="7" name="Text 4"/>
          <p:cNvSpPr/>
          <p:nvPr/>
        </p:nvSpPr>
        <p:spPr>
          <a:xfrm>
            <a:off x="548640" y="1645920"/>
            <a:ext cx="11064240" cy="210312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marL="279400" indent="-279400">
              <a:spcAft>
                <a:spcPts val="1000"/>
              </a:spcAft>
              <a:buSzPct val="100000"/>
              <a:buChar char="▪"/>
            </a:pPr>
            <a:r>
              <a:rPr lang="ru-RU" sz="21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неравенства — цепочка переходов от известных верных неравенств к нужному</a:t>
            </a:r>
            <a:endParaRPr lang="ru-RU" sz="2100" dirty="0"/>
          </a:p>
          <a:p>
            <a:pPr marL="279400" indent="-279400">
              <a:spcAft>
                <a:spcPts val="1000"/>
              </a:spcAft>
              <a:buSzPct val="100000"/>
              <a:buChar char="▪"/>
            </a:pPr>
            <a:r>
              <a:rPr lang="ru-RU" sz="21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методе следим за </a:t>
            </a:r>
            <a:r>
              <a:rPr lang="ru-RU" sz="21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знаками</a:t>
            </a:r>
            <a:r>
              <a:rPr lang="ru-RU" sz="21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множителей и за </a:t>
            </a:r>
            <a:r>
              <a:rPr lang="ru-RU" sz="21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строгостью</a:t>
            </a:r>
            <a:r>
              <a:rPr lang="ru-RU" sz="21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неравенств</a:t>
            </a:r>
            <a:endParaRPr lang="ru-RU" sz="2100" dirty="0"/>
          </a:p>
          <a:p>
            <a:pPr marL="279400" indent="-279400">
              <a:spcAft>
                <a:spcPts val="1000"/>
              </a:spcAft>
              <a:buSzPct val="100000"/>
              <a:buChar char="▪"/>
            </a:pPr>
            <a:r>
              <a:rPr lang="ru-RU" sz="21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отдельных числах может только опровергнуть неравенство</a:t>
            </a:r>
            <a:endParaRPr lang="ru-RU" sz="2100" dirty="0"/>
          </a:p>
        </p:txBody>
      </p:sp>
      <p:sp>
        <p:nvSpPr>
          <p:cNvPr id="8" name="Text 5"/>
          <p:cNvSpPr/>
          <p:nvPr/>
        </p:nvSpPr>
        <p:spPr>
          <a:xfrm>
            <a:off x="3352648" y="3657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доказательства</a:t>
            </a:r>
            <a:endParaRPr lang="ru-RU" sz="1700" dirty="0"/>
          </a:p>
        </p:txBody>
      </p:sp>
      <p:sp>
        <p:nvSpPr>
          <p:cNvPr id="9" name="Shape 6"/>
          <p:cNvSpPr/>
          <p:nvPr/>
        </p:nvSpPr>
        <p:spPr>
          <a:xfrm>
            <a:off x="586588" y="4206240"/>
            <a:ext cx="3154680" cy="658368"/>
          </a:xfrm>
          <a:prstGeom prst="roundRect">
            <a:avLst>
              <a:gd name="adj" fmla="val 50000"/>
            </a:avLst>
          </a:prstGeom>
          <a:solidFill>
            <a:srgbClr val="FCEBDD"/>
          </a:solidFill>
          <a:ln w="15875">
            <a:solidFill>
              <a:srgbClr val="D9711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86588" y="4206240"/>
            <a:ext cx="3154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через разность</a:t>
            </a:r>
            <a:endParaRPr lang="ru-RU" sz="1700" dirty="0"/>
          </a:p>
        </p:txBody>
      </p:sp>
      <p:sp>
        <p:nvSpPr>
          <p:cNvPr id="11" name="Shape 8"/>
          <p:cNvSpPr/>
          <p:nvPr/>
        </p:nvSpPr>
        <p:spPr>
          <a:xfrm>
            <a:off x="3969868" y="4206240"/>
            <a:ext cx="2697480" cy="658368"/>
          </a:xfrm>
          <a:prstGeom prst="roundRect">
            <a:avLst>
              <a:gd name="adj" fmla="val 50000"/>
            </a:avLst>
          </a:prstGeom>
          <a:solidFill>
            <a:srgbClr val="EEF3F8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969868" y="4206240"/>
            <a:ext cx="2697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неравенств</a:t>
            </a:r>
            <a:endParaRPr lang="ru-RU" sz="1700" dirty="0"/>
          </a:p>
        </p:txBody>
      </p:sp>
      <p:sp>
        <p:nvSpPr>
          <p:cNvPr id="13" name="Shape 10"/>
          <p:cNvSpPr/>
          <p:nvPr/>
        </p:nvSpPr>
        <p:spPr>
          <a:xfrm>
            <a:off x="6895948" y="4206240"/>
            <a:ext cx="2560320" cy="658368"/>
          </a:xfrm>
          <a:prstGeom prst="roundRect">
            <a:avLst>
              <a:gd name="adj" fmla="val 50000"/>
            </a:avLst>
          </a:prstGeom>
          <a:solidFill>
            <a:srgbClr val="FCEBDD"/>
          </a:solidFill>
          <a:ln w="15875">
            <a:solidFill>
              <a:srgbClr val="D9711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895948" y="4206240"/>
            <a:ext cx="2560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разделяющее число</a:t>
            </a:r>
            <a:endParaRPr lang="ru-RU" sz="1700" dirty="0"/>
          </a:p>
        </p:txBody>
      </p:sp>
      <p:sp>
        <p:nvSpPr>
          <p:cNvPr id="15" name="Shape 12"/>
          <p:cNvSpPr/>
          <p:nvPr/>
        </p:nvSpPr>
        <p:spPr>
          <a:xfrm>
            <a:off x="9684868" y="4206240"/>
            <a:ext cx="1920240" cy="658368"/>
          </a:xfrm>
          <a:prstGeom prst="roundRect">
            <a:avLst>
              <a:gd name="adj" fmla="val 50000"/>
            </a:avLst>
          </a:prstGeom>
          <a:solidFill>
            <a:srgbClr val="EEF3F8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9684868" y="4206240"/>
            <a:ext cx="1920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≥ 0</a:t>
            </a:r>
            <a:endParaRPr lang="ru-RU" sz="1700" dirty="0"/>
          </a:p>
        </p:txBody>
      </p:sp>
      <p:sp>
        <p:nvSpPr>
          <p:cNvPr id="17" name="Shape 14"/>
          <p:cNvSpPr/>
          <p:nvPr/>
        </p:nvSpPr>
        <p:spPr>
          <a:xfrm>
            <a:off x="2758288" y="5074920"/>
            <a:ext cx="2377440" cy="658368"/>
          </a:xfrm>
          <a:prstGeom prst="roundRect">
            <a:avLst>
              <a:gd name="adj" fmla="val 50000"/>
            </a:avLst>
          </a:prstGeom>
          <a:solidFill>
            <a:srgbClr val="FCEBDD"/>
          </a:solidFill>
          <a:ln w="15875">
            <a:solidFill>
              <a:srgbClr val="D9711C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2758288" y="5074920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случаев</a:t>
            </a:r>
            <a:endParaRPr lang="ru-RU" sz="1700" dirty="0"/>
          </a:p>
        </p:txBody>
      </p:sp>
      <p:sp>
        <p:nvSpPr>
          <p:cNvPr id="19" name="Shape 16"/>
          <p:cNvSpPr/>
          <p:nvPr/>
        </p:nvSpPr>
        <p:spPr>
          <a:xfrm>
            <a:off x="5364328" y="5074920"/>
            <a:ext cx="2286000" cy="658368"/>
          </a:xfrm>
          <a:prstGeom prst="roundRect">
            <a:avLst>
              <a:gd name="adj" fmla="val 50000"/>
            </a:avLst>
          </a:prstGeom>
          <a:solidFill>
            <a:srgbClr val="EEF3F8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364328" y="5074920"/>
            <a:ext cx="2286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противного</a:t>
            </a:r>
            <a:endParaRPr lang="ru-RU" sz="1700" dirty="0"/>
          </a:p>
        </p:txBody>
      </p:sp>
      <p:sp>
        <p:nvSpPr>
          <p:cNvPr id="21" name="Shape 18"/>
          <p:cNvSpPr/>
          <p:nvPr/>
        </p:nvSpPr>
        <p:spPr>
          <a:xfrm>
            <a:off x="7878928" y="5074920"/>
            <a:ext cx="1554480" cy="658368"/>
          </a:xfrm>
          <a:prstGeom prst="roundRect">
            <a:avLst>
              <a:gd name="adj" fmla="val 50000"/>
            </a:avLst>
          </a:prstGeom>
          <a:solidFill>
            <a:srgbClr val="FCEBDD"/>
          </a:solidFill>
          <a:ln w="15875">
            <a:solidFill>
              <a:srgbClr val="D9711C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878928" y="5074920"/>
            <a:ext cx="1554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</a:t>
            </a:r>
            <a:endParaRPr lang="ru-RU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pomogalka.me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Методы доказательств неравенств</dc:title>
  <dc:subject>Алгебра, 8 класс. Тема исследовательской работы к главе 1, № 1</dc:subject>
  <dc:creator>pomogalka.me</dc:creator>
  <cp:lastModifiedBy>pomogalka.me</cp:lastModifiedBy>
  <cp:revision>1</cp:revision>
  <dcterms:created xsi:type="dcterms:W3CDTF">2026-09-27T14:28:15Z</dcterms:created>
  <dcterms:modified xsi:type="dcterms:W3CDTF">2026-09-27T14:28:15Z</dcterms:modified>
</cp:coreProperties>
</file>