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ru-RU"/>
              <a:t>7/23/19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Квадратные уравнения в трудах Диофанта.
План доклада:
1. Диофант и его время.
2. «Арифметика».
3. Обозначения Диофанта.
4. Задачи на сумму и произведение двух чисел.
5. Особенности решений Диофанта.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Задачи, сводящиеся к квадратным уравнениям, решали ещё в Древнем Вавилоне во II тысячелетии до н. э.: правила решения записывали словами, для конкретных чисел. Диофант Александрийский — древнегреческий математик, живший, по-видимому, в III веке н. э. в Александрии, одном из главных научных центров античного мира. О его жизни почти ничего не известно. По преданию, на его надгробии была записана задача-загадка, из решения которой следует, что он прожил 84 года.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Главный труд Диофанта — «Арифметика» в 13 книгах; до нас дошла только часть из них. Это сборник задач с решениями: в каждой требуется найти числа, удовлетворяющие условиям. Во многих задачах условий меньше, чем неизвестных, и решений бесконечно много; Диофант находит одно из них. Уравнения, решения которых ищут в целых или рациональных числах, сейчас называют диофантовыми. Часть задач «Арифметики» сводится к квадратным уравнениям.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«Арифметике» уравнения записаны не только словами. Неизвестное Диофант называл «числом» (по-гречески «аритмос») и обозначал особым знаком; квадрат неизвестного («дюнамис» — «степень») и его куб («кюбос») обозначались сокращениями этих слов, были обозначения и для следующих степеней. Для вычитания был особый знак: все вычитаемые слагаемые записывались после него. Числа греки записывали буквами алфавита. Знак был только для одного неизвестного, а для данных чисел обозначений не было: каждую задачу Диофант решал при конкретных числах, а если неизвестных было несколько, выражал их все через одно.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Одна из задач первой книги «Арифметики»: найти два числа, сумма которых равна 20, а произведение равно 96. Если бы числа были равны, каждое было бы равно 10. Поэтому Диофант считает, что одно число больше 10 на неизвестное число x, а другое на столько же меньше: искомые числа равны 10 + x и 10 − x. Их сумма равна 20 при любом x, а условие на произведение даёт уравнение
(10 + x)(10 − x) = 96;
100 − x² = 96;
x² = 4.
Диофант берёт положительное значение x = 2, и искомые числа — 12 и 8: 12 + 8 = 20, 12 · 8 = 96. Удачный выбор неизвестного привёл к неполному квадратному уравнению. Сейчас такую задачу решают по теореме, обратной теореме Виета: искомые числа — корни уравнения t² − 20t + 96 = 0, у которого D₁ = 10² − 96 = 4 и t = 10 ± 2.
Тем же приёмом решается задача, в которой вместо суммы дана разность чисел: при разности 4 и произведении 96 числа обозначают x + 2 и x − 2, тогда (x + 2)(x − 2) = 96, x² = 100, и положительное значение x = 10 снова даёт числа 12 и 8.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Ответом у Диофанта служили только положительные рациональные числа: отрицательные и иррациональные значения он отбрасывал, а если уравнение имело два положительных корня, обычно указывал один. Поэтому в задаче о сумме и произведении он ставит условие на данные: квадрат полусуммы чисел должен превышать их произведение на квадрат. Здесь 10² − 96 = 4 = 2², и это в точности D₁ уравнения t² − 20t + 96 = 0. При произведении 98 получилось бы x² = 2 и иррациональное x, а при произведении больше 100 решений нет вовсе. Каждая задача решена при конкретных числах, но приём решения общий и переносится на другие данные. «Арифметику» изучали и комментировали много веков. На полях своего экземпляра «Арифметики» Пьер Ферма в XVII веке записал утверждение, известное как Великая теорема Ферма; его доказали только в конце XX века.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Подводя итоги, можно сказать, что в «Арифметике» Диофанта квадратные уравнения возникают в задачах о числах. Диофант записывал уравнения с помощью сокращённых обозначений, умело выбирал неизвестное — например, обозначал искомые числа через 10 + x и 10 − x и сводил задачу к неполному квадратному уравнению — и принимал только положительные рациональные ответы. Его условие разрешимости задачи о сумме и произведении двух чисел означает, что D₁ соответствующего квадратного уравнения — квадрат рационального числа, а связь суммы и произведения чисел с коэффициентами уравнения выражает теорема Виета.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892040" cy="6858000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25880" y="3017520"/>
            <a:ext cx="32461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ru-RU" sz="19000" dirty="0">
                <a:solidFill>
                  <a:srgbClr val="2D649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±</a:t>
            </a:r>
            <a:endParaRPr lang="ru-RU" sz="190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300" b="1" spc="200" kern="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ИССЛЕДОВАТЕЛЬСКАЯ РАБОТА</a:t>
            </a:r>
            <a:endParaRPr lang="ru-RU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1097280"/>
            <a:ext cx="40690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ru-RU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уравнения в трудах Диофанта</a:t>
            </a:r>
            <a:endParaRPr lang="ru-RU" sz="34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sz="150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</a:t>
            </a:r>
            <a:endParaRPr lang="ru-RU" sz="1500" dirty="0"/>
          </a:p>
          <a:p>
            <a:pPr indent="0" marL="0">
              <a:buNone/>
            </a:pPr>
            <a:r>
              <a:rPr lang="ru-RU" sz="150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3 «Квадратные уравнения»</a:t>
            </a:r>
            <a:endParaRPr lang="ru-RU" sz="1500" dirty="0"/>
          </a:p>
        </p:txBody>
      </p:sp>
      <p:sp>
        <p:nvSpPr>
          <p:cNvPr id="7" name="Text 5"/>
          <p:cNvSpPr/>
          <p:nvPr/>
        </p:nvSpPr>
        <p:spPr>
          <a:xfrm>
            <a:off x="5486400" y="640080"/>
            <a:ext cx="6126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2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доклада</a:t>
            </a:r>
            <a:endParaRPr lang="ru-RU" sz="2600" dirty="0"/>
          </a:p>
        </p:txBody>
      </p:sp>
      <p:sp>
        <p:nvSpPr>
          <p:cNvPr id="8" name="Shape 6"/>
          <p:cNvSpPr/>
          <p:nvPr/>
        </p:nvSpPr>
        <p:spPr>
          <a:xfrm>
            <a:off x="5486400" y="1517904"/>
            <a:ext cx="475488" cy="475488"/>
          </a:xfrm>
          <a:prstGeom prst="ellipse">
            <a:avLst/>
          </a:prstGeom>
          <a:solidFill>
            <a:srgbClr val="1F4E7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0" y="151790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ru-RU" sz="1800" dirty="0"/>
          </a:p>
        </p:txBody>
      </p:sp>
      <p:sp>
        <p:nvSpPr>
          <p:cNvPr id="10" name="Text 8"/>
          <p:cNvSpPr/>
          <p:nvPr/>
        </p:nvSpPr>
        <p:spPr>
          <a:xfrm>
            <a:off x="6172200" y="1463040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Диофант и его время</a:t>
            </a:r>
            <a:endParaRPr lang="ru-RU" sz="1900" dirty="0"/>
          </a:p>
        </p:txBody>
      </p:sp>
      <p:sp>
        <p:nvSpPr>
          <p:cNvPr id="11" name="Shape 9"/>
          <p:cNvSpPr/>
          <p:nvPr/>
        </p:nvSpPr>
        <p:spPr>
          <a:xfrm>
            <a:off x="5486400" y="2414016"/>
            <a:ext cx="475488" cy="475488"/>
          </a:xfrm>
          <a:prstGeom prst="ellipse">
            <a:avLst/>
          </a:prstGeom>
          <a:solidFill>
            <a:srgbClr val="2D649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0" y="241401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ru-RU" sz="1800" dirty="0"/>
          </a:p>
        </p:txBody>
      </p:sp>
      <p:sp>
        <p:nvSpPr>
          <p:cNvPr id="13" name="Text 11"/>
          <p:cNvSpPr/>
          <p:nvPr/>
        </p:nvSpPr>
        <p:spPr>
          <a:xfrm>
            <a:off x="6172200" y="2359152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«Арифметика»</a:t>
            </a:r>
            <a:endParaRPr lang="ru-RU" sz="1900" dirty="0"/>
          </a:p>
        </p:txBody>
      </p:sp>
      <p:sp>
        <p:nvSpPr>
          <p:cNvPr id="14" name="Shape 12"/>
          <p:cNvSpPr/>
          <p:nvPr/>
        </p:nvSpPr>
        <p:spPr>
          <a:xfrm>
            <a:off x="5486400" y="3310128"/>
            <a:ext cx="475488" cy="475488"/>
          </a:xfrm>
          <a:prstGeom prst="ellipse">
            <a:avLst/>
          </a:prstGeom>
          <a:solidFill>
            <a:srgbClr val="1F4E7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0" y="331012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ru-RU" sz="1800" dirty="0"/>
          </a:p>
        </p:txBody>
      </p:sp>
      <p:sp>
        <p:nvSpPr>
          <p:cNvPr id="16" name="Text 14"/>
          <p:cNvSpPr/>
          <p:nvPr/>
        </p:nvSpPr>
        <p:spPr>
          <a:xfrm>
            <a:off x="6172200" y="3255264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Диофанта</a:t>
            </a:r>
            <a:endParaRPr lang="ru-RU" sz="1900" dirty="0"/>
          </a:p>
        </p:txBody>
      </p:sp>
      <p:sp>
        <p:nvSpPr>
          <p:cNvPr id="17" name="Shape 15"/>
          <p:cNvSpPr/>
          <p:nvPr/>
        </p:nvSpPr>
        <p:spPr>
          <a:xfrm>
            <a:off x="5486400" y="4206240"/>
            <a:ext cx="475488" cy="475488"/>
          </a:xfrm>
          <a:prstGeom prst="ellipse">
            <a:avLst/>
          </a:prstGeom>
          <a:solidFill>
            <a:srgbClr val="2D649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486400" y="42062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ru-RU" sz="1800" dirty="0"/>
          </a:p>
        </p:txBody>
      </p:sp>
      <p:sp>
        <p:nvSpPr>
          <p:cNvPr id="19" name="Text 17"/>
          <p:cNvSpPr/>
          <p:nvPr/>
        </p:nvSpPr>
        <p:spPr>
          <a:xfrm>
            <a:off x="6172200" y="4151376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сумму и произведение двух чисел</a:t>
            </a:r>
            <a:endParaRPr lang="ru-RU" sz="1900" dirty="0"/>
          </a:p>
        </p:txBody>
      </p:sp>
      <p:sp>
        <p:nvSpPr>
          <p:cNvPr id="20" name="Shape 18"/>
          <p:cNvSpPr/>
          <p:nvPr/>
        </p:nvSpPr>
        <p:spPr>
          <a:xfrm>
            <a:off x="5486400" y="5102352"/>
            <a:ext cx="475488" cy="475488"/>
          </a:xfrm>
          <a:prstGeom prst="ellipse">
            <a:avLst/>
          </a:prstGeom>
          <a:solidFill>
            <a:srgbClr val="1F4E7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0" y="510235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ru-RU" sz="1800" dirty="0"/>
          </a:p>
        </p:txBody>
      </p:sp>
      <p:sp>
        <p:nvSpPr>
          <p:cNvPr id="22" name="Text 20"/>
          <p:cNvSpPr/>
          <p:nvPr/>
        </p:nvSpPr>
        <p:spPr>
          <a:xfrm>
            <a:off x="6172200" y="5047488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решений Диофанта</a:t>
            </a:r>
            <a:endParaRPr lang="ru-RU" sz="1900" dirty="0"/>
          </a:p>
        </p:txBody>
      </p:sp>
      <p:sp>
        <p:nvSpPr>
          <p:cNvPr id="23" name="Text 21"/>
          <p:cNvSpPr/>
          <p:nvPr/>
        </p:nvSpPr>
        <p:spPr>
          <a:xfrm>
            <a:off x="548640" y="6382512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 · глава 3 · тема № 1</a:t>
            </a:r>
            <a:endParaRPr lang="ru-RU" sz="1100" dirty="0"/>
          </a:p>
        </p:txBody>
      </p:sp>
      <p:sp>
        <p:nvSpPr>
          <p:cNvPr id="24" name="Text 22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7</a:t>
            </a:r>
            <a:endParaRPr lang="ru-RU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Диофант и его время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 · глава 3 «Квадратные уравнения» · тема № 1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7</a:t>
            </a:r>
            <a:endParaRPr lang="ru-RU" sz="1100" dirty="0"/>
          </a:p>
        </p:txBody>
      </p:sp>
      <p:sp>
        <p:nvSpPr>
          <p:cNvPr id="9" name="Shape 6"/>
          <p:cNvSpPr/>
          <p:nvPr/>
        </p:nvSpPr>
        <p:spPr>
          <a:xfrm>
            <a:off x="548640" y="1988820"/>
            <a:ext cx="1920240" cy="822960"/>
          </a:xfrm>
          <a:prstGeom prst="roundRect">
            <a:avLst>
              <a:gd name="adj" fmla="val 22222"/>
            </a:avLst>
          </a:prstGeom>
          <a:solidFill>
            <a:srgbClr val="1F4E79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21792" y="2025396"/>
            <a:ext cx="1773936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тысячелетие</a:t>
            </a:r>
            <a:endParaRPr lang="ru-RU" sz="1500" dirty="0"/>
          </a:p>
          <a:p>
            <a:pPr algn="ctr" indent="0" marL="0">
              <a:buNone/>
            </a:pPr>
            <a:r>
              <a:rPr lang="ru-RU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н. э.</a:t>
            </a:r>
            <a:endParaRPr lang="ru-RU" sz="1500" dirty="0"/>
          </a:p>
        </p:txBody>
      </p:sp>
      <p:sp>
        <p:nvSpPr>
          <p:cNvPr id="11" name="Shape 8"/>
          <p:cNvSpPr/>
          <p:nvPr/>
        </p:nvSpPr>
        <p:spPr>
          <a:xfrm>
            <a:off x="2697480" y="1554480"/>
            <a:ext cx="4617720" cy="1691640"/>
          </a:xfrm>
          <a:prstGeom prst="roundRect">
            <a:avLst>
              <a:gd name="adj" fmla="val 6486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834640" y="1664208"/>
            <a:ext cx="4389120" cy="150876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ru-RU" sz="17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Вавилон</a:t>
            </a:r>
            <a:endParaRPr lang="ru-RU" sz="1700" dirty="0"/>
          </a:p>
          <a:p>
            <a:pPr indent="0" marL="0">
              <a:spcAft>
                <a:spcPts val="600"/>
              </a:spcAft>
              <a:buNone/>
            </a:pP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решали задачи, сводящиеся к квадратным уравнениям</a:t>
            </a:r>
            <a:endParaRPr lang="ru-RU" sz="1700" dirty="0"/>
          </a:p>
          <a:p>
            <a:pPr indent="0" marL="0">
              <a:spcAft>
                <a:spcPts val="600"/>
              </a:spcAft>
              <a:buNone/>
            </a:pP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решения — </a:t>
            </a:r>
            <a:r>
              <a:rPr lang="ru-RU" sz="17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словами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для конкретных чисел</a:t>
            </a:r>
            <a:endParaRPr lang="ru-RU" sz="1700" dirty="0"/>
          </a:p>
        </p:txBody>
      </p:sp>
      <p:sp>
        <p:nvSpPr>
          <p:cNvPr id="13" name="Shape 10"/>
          <p:cNvSpPr/>
          <p:nvPr/>
        </p:nvSpPr>
        <p:spPr>
          <a:xfrm>
            <a:off x="548640" y="3863340"/>
            <a:ext cx="1920240" cy="822960"/>
          </a:xfrm>
          <a:prstGeom prst="roundRect">
            <a:avLst>
              <a:gd name="adj" fmla="val 22222"/>
            </a:avLst>
          </a:prstGeom>
          <a:solidFill>
            <a:srgbClr val="1F4E79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21792" y="3899916"/>
            <a:ext cx="1773936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 век н. э.</a:t>
            </a:r>
            <a:endParaRPr lang="ru-RU" sz="1500" dirty="0"/>
          </a:p>
          <a:p>
            <a:pPr algn="ctr" indent="0" marL="0">
              <a:buNone/>
            </a:pPr>
            <a:r>
              <a:rPr lang="ru-RU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(по-видимому)</a:t>
            </a:r>
            <a:endParaRPr lang="ru-RU" sz="1500" dirty="0"/>
          </a:p>
        </p:txBody>
      </p:sp>
      <p:sp>
        <p:nvSpPr>
          <p:cNvPr id="15" name="Shape 12"/>
          <p:cNvSpPr/>
          <p:nvPr/>
        </p:nvSpPr>
        <p:spPr>
          <a:xfrm>
            <a:off x="2697480" y="3520440"/>
            <a:ext cx="4617720" cy="1508760"/>
          </a:xfrm>
          <a:prstGeom prst="roundRect">
            <a:avLst>
              <a:gd name="adj" fmla="val 7273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2834640" y="3630168"/>
            <a:ext cx="4389120" cy="132588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ru-RU" sz="17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Диофант Александрийский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древнегреческий математик</a:t>
            </a:r>
            <a:endParaRPr lang="ru-RU" sz="1700" dirty="0"/>
          </a:p>
          <a:p>
            <a:pPr indent="0" marL="0">
              <a:spcAft>
                <a:spcPts val="600"/>
              </a:spcAft>
              <a:buNone/>
            </a:pP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 в Александрии — одном из главных научных центров античного мира</a:t>
            </a:r>
            <a:endParaRPr lang="ru-RU" sz="1700" dirty="0"/>
          </a:p>
        </p:txBody>
      </p:sp>
      <p:sp>
        <p:nvSpPr>
          <p:cNvPr id="17" name="Shape 14"/>
          <p:cNvSpPr/>
          <p:nvPr/>
        </p:nvSpPr>
        <p:spPr>
          <a:xfrm>
            <a:off x="1508760" y="2857500"/>
            <a:ext cx="91" cy="960120"/>
          </a:xfrm>
          <a:prstGeom prst="line">
            <a:avLst/>
          </a:prstGeom>
          <a:noFill/>
          <a:ln w="28575">
            <a:solidFill>
              <a:srgbClr val="D9711C"/>
            </a:solidFill>
            <a:prstDash val="solid"/>
            <a:tailEnd type="triangle"/>
          </a:ln>
        </p:spPr>
      </p:sp>
      <p:sp>
        <p:nvSpPr>
          <p:cNvPr id="18" name="Shape 15"/>
          <p:cNvSpPr/>
          <p:nvPr/>
        </p:nvSpPr>
        <p:spPr>
          <a:xfrm>
            <a:off x="548640" y="5349240"/>
            <a:ext cx="6766560" cy="731520"/>
          </a:xfrm>
          <a:prstGeom prst="roundRect">
            <a:avLst>
              <a:gd name="adj" fmla="val 15000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85800" y="5422392"/>
            <a:ext cx="6492240" cy="5852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8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жизни Диофанта почти ничего не известно</a:t>
            </a:r>
            <a:endParaRPr lang="ru-RU" sz="1800" dirty="0"/>
          </a:p>
        </p:txBody>
      </p:sp>
      <p:sp>
        <p:nvSpPr>
          <p:cNvPr id="20" name="Shape 17"/>
          <p:cNvSpPr/>
          <p:nvPr/>
        </p:nvSpPr>
        <p:spPr>
          <a:xfrm>
            <a:off x="8092440" y="1645920"/>
            <a:ext cx="3017520" cy="3337560"/>
          </a:xfrm>
          <a:custGeom>
            <a:avLst/>
            <a:gdLst/>
            <a:ahLst/>
            <a:cxnLst/>
            <a:rect l="l" t="t" r="r" b="b"/>
            <a:pathLst>
              <a:path w="3017520" h="3337560">
                <a:moveTo>
                  <a:pt x="0" y="3337560"/>
                </a:moveTo>
                <a:lnTo>
                  <a:pt x="0" y="1508760"/>
                </a:lnTo>
                <a:lnTo>
                  <a:pt x="0" y="1508760"/>
                </a:lnTo>
                <a:lnTo>
                  <a:pt x="5741" y="1377263"/>
                </a:lnTo>
                <a:lnTo>
                  <a:pt x="22921" y="1246767"/>
                </a:lnTo>
                <a:lnTo>
                  <a:pt x="51410" y="1118264"/>
                </a:lnTo>
                <a:lnTo>
                  <a:pt x="90989" y="992734"/>
                </a:lnTo>
                <a:lnTo>
                  <a:pt x="141359" y="871130"/>
                </a:lnTo>
                <a:lnTo>
                  <a:pt x="202136" y="754380"/>
                </a:lnTo>
                <a:lnTo>
                  <a:pt x="272856" y="643371"/>
                </a:lnTo>
                <a:lnTo>
                  <a:pt x="352983" y="538948"/>
                </a:lnTo>
                <a:lnTo>
                  <a:pt x="441906" y="441906"/>
                </a:lnTo>
                <a:lnTo>
                  <a:pt x="538948" y="352983"/>
                </a:lnTo>
                <a:lnTo>
                  <a:pt x="643371" y="272856"/>
                </a:lnTo>
                <a:lnTo>
                  <a:pt x="754380" y="202136"/>
                </a:lnTo>
                <a:lnTo>
                  <a:pt x="871130" y="141359"/>
                </a:lnTo>
                <a:lnTo>
                  <a:pt x="992734" y="90989"/>
                </a:lnTo>
                <a:lnTo>
                  <a:pt x="1118264" y="51410"/>
                </a:lnTo>
                <a:lnTo>
                  <a:pt x="1246767" y="22921"/>
                </a:lnTo>
                <a:lnTo>
                  <a:pt x="1377263" y="5741"/>
                </a:lnTo>
                <a:lnTo>
                  <a:pt x="1508760" y="0"/>
                </a:lnTo>
                <a:lnTo>
                  <a:pt x="1640257" y="5741"/>
                </a:lnTo>
                <a:lnTo>
                  <a:pt x="1770753" y="22921"/>
                </a:lnTo>
                <a:lnTo>
                  <a:pt x="1899256" y="51410"/>
                </a:lnTo>
                <a:lnTo>
                  <a:pt x="2024786" y="90989"/>
                </a:lnTo>
                <a:lnTo>
                  <a:pt x="2146390" y="141359"/>
                </a:lnTo>
                <a:lnTo>
                  <a:pt x="2263140" y="202136"/>
                </a:lnTo>
                <a:lnTo>
                  <a:pt x="2374149" y="272856"/>
                </a:lnTo>
                <a:lnTo>
                  <a:pt x="2478572" y="352983"/>
                </a:lnTo>
                <a:lnTo>
                  <a:pt x="2575614" y="441906"/>
                </a:lnTo>
                <a:lnTo>
                  <a:pt x="2664537" y="538948"/>
                </a:lnTo>
                <a:lnTo>
                  <a:pt x="2744664" y="643371"/>
                </a:lnTo>
                <a:lnTo>
                  <a:pt x="2815384" y="754380"/>
                </a:lnTo>
                <a:lnTo>
                  <a:pt x="2876161" y="871130"/>
                </a:lnTo>
                <a:lnTo>
                  <a:pt x="2926531" y="992734"/>
                </a:lnTo>
                <a:lnTo>
                  <a:pt x="2966110" y="1118264"/>
                </a:lnTo>
                <a:lnTo>
                  <a:pt x="2994599" y="1246767"/>
                </a:lnTo>
                <a:lnTo>
                  <a:pt x="3011779" y="1377263"/>
                </a:lnTo>
                <a:lnTo>
                  <a:pt x="3017520" y="1508760"/>
                </a:lnTo>
                <a:lnTo>
                  <a:pt x="3017520" y="3337560"/>
                </a:lnTo>
                <a:close/>
              </a:path>
            </a:pathLst>
          </a:custGeom>
          <a:solidFill>
            <a:srgbClr val="E7E3D9"/>
          </a:solidFill>
          <a:ln w="22225">
            <a:solidFill>
              <a:srgbClr val="9A917F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7772400" y="4983480"/>
            <a:ext cx="3657600" cy="292608"/>
          </a:xfrm>
          <a:prstGeom prst="rect">
            <a:avLst/>
          </a:prstGeom>
          <a:solidFill>
            <a:srgbClr val="D3CDBF"/>
          </a:solidFill>
          <a:ln w="19050">
            <a:solidFill>
              <a:srgbClr val="9A917F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321040" y="233172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b="1" dirty="0">
                <a:solidFill>
                  <a:srgbClr val="6B6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задача-загадка</a:t>
            </a:r>
            <a:endParaRPr lang="ru-RU" sz="1600" dirty="0"/>
          </a:p>
        </p:txBody>
      </p:sp>
      <p:sp>
        <p:nvSpPr>
          <p:cNvPr id="23" name="Text 20"/>
          <p:cNvSpPr/>
          <p:nvPr/>
        </p:nvSpPr>
        <p:spPr>
          <a:xfrm>
            <a:off x="9144000" y="2788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3000" b="1" dirty="0">
                <a:solidFill>
                  <a:srgbClr val="6B6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ru-RU" sz="3000" dirty="0"/>
          </a:p>
        </p:txBody>
      </p:sp>
      <p:sp>
        <p:nvSpPr>
          <p:cNvPr id="24" name="Text 21"/>
          <p:cNvSpPr/>
          <p:nvPr/>
        </p:nvSpPr>
        <p:spPr>
          <a:xfrm>
            <a:off x="8686800" y="347472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5400" b="1" dirty="0">
                <a:solidFill>
                  <a:srgbClr val="D971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</a:t>
            </a:r>
            <a:endParaRPr lang="ru-RU" sz="5400" dirty="0"/>
          </a:p>
        </p:txBody>
      </p:sp>
      <p:sp>
        <p:nvSpPr>
          <p:cNvPr id="25" name="Text 22"/>
          <p:cNvSpPr/>
          <p:nvPr/>
        </p:nvSpPr>
        <p:spPr>
          <a:xfrm>
            <a:off x="8686800" y="43434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000" b="1" dirty="0">
                <a:solidFill>
                  <a:srgbClr val="D971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года</a:t>
            </a:r>
            <a:endParaRPr lang="ru-RU" sz="2000" dirty="0"/>
          </a:p>
        </p:txBody>
      </p:sp>
      <p:sp>
        <p:nvSpPr>
          <p:cNvPr id="26" name="Text 23"/>
          <p:cNvSpPr/>
          <p:nvPr/>
        </p:nvSpPr>
        <p:spPr>
          <a:xfrm>
            <a:off x="7589520" y="5463540"/>
            <a:ext cx="4023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преданию, задача записана на надгробии Диофанта; из её решения следует, что он прожил 84 года</a:t>
            </a:r>
            <a:endParaRPr lang="ru-RU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«Арифметика»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 · глава 3 «Квадратные уравнения» · тема № 1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7</a:t>
            </a:r>
            <a:endParaRPr lang="ru-RU" sz="1100" dirty="0"/>
          </a:p>
        </p:txBody>
      </p:sp>
      <p:sp>
        <p:nvSpPr>
          <p:cNvPr id="9" name="Shape 6"/>
          <p:cNvSpPr/>
          <p:nvPr/>
        </p:nvSpPr>
        <p:spPr>
          <a:xfrm>
            <a:off x="685800" y="1691640"/>
            <a:ext cx="347472" cy="1234440"/>
          </a:xfrm>
          <a:prstGeom prst="rect">
            <a:avLst/>
          </a:prstGeom>
          <a:solidFill>
            <a:srgbClr val="1F4E79"/>
          </a:solidFill>
          <a:ln w="12700">
            <a:solidFill>
              <a:srgbClr val="163A5C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31520" y="1828800"/>
            <a:ext cx="256032" cy="45720"/>
          </a:xfrm>
          <a:prstGeom prst="rect">
            <a:avLst/>
          </a:prstGeom>
          <a:solidFill>
            <a:srgbClr val="BFD7EE"/>
          </a:solidFill>
          <a:ln w="12700">
            <a:solidFill>
              <a:srgbClr val="BFD7E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40080" y="2514600"/>
            <a:ext cx="438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ru-RU" sz="1200" dirty="0"/>
          </a:p>
        </p:txBody>
      </p:sp>
      <p:sp>
        <p:nvSpPr>
          <p:cNvPr id="12" name="Shape 9"/>
          <p:cNvSpPr/>
          <p:nvPr/>
        </p:nvSpPr>
        <p:spPr>
          <a:xfrm>
            <a:off x="1097280" y="1691640"/>
            <a:ext cx="347472" cy="1234440"/>
          </a:xfrm>
          <a:prstGeom prst="rect">
            <a:avLst/>
          </a:prstGeom>
          <a:solidFill>
            <a:srgbClr val="2D6497"/>
          </a:solidFill>
          <a:ln w="12700">
            <a:solidFill>
              <a:srgbClr val="163A5C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1143000" y="1828800"/>
            <a:ext cx="256032" cy="45720"/>
          </a:xfrm>
          <a:prstGeom prst="rect">
            <a:avLst/>
          </a:prstGeom>
          <a:solidFill>
            <a:srgbClr val="BFD7EE"/>
          </a:solidFill>
          <a:ln w="12700">
            <a:solidFill>
              <a:srgbClr val="BFD7EE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051560" y="2514600"/>
            <a:ext cx="438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ru-RU" sz="1200" dirty="0"/>
          </a:p>
        </p:txBody>
      </p:sp>
      <p:sp>
        <p:nvSpPr>
          <p:cNvPr id="15" name="Shape 12"/>
          <p:cNvSpPr/>
          <p:nvPr/>
        </p:nvSpPr>
        <p:spPr>
          <a:xfrm>
            <a:off x="1508760" y="1691640"/>
            <a:ext cx="347472" cy="1234440"/>
          </a:xfrm>
          <a:prstGeom prst="rect">
            <a:avLst/>
          </a:prstGeom>
          <a:solidFill>
            <a:srgbClr val="1F4E79"/>
          </a:solidFill>
          <a:ln w="12700">
            <a:solidFill>
              <a:srgbClr val="163A5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1554480" y="1828800"/>
            <a:ext cx="256032" cy="45720"/>
          </a:xfrm>
          <a:prstGeom prst="rect">
            <a:avLst/>
          </a:prstGeom>
          <a:solidFill>
            <a:srgbClr val="BFD7EE"/>
          </a:solidFill>
          <a:ln w="12700">
            <a:solidFill>
              <a:srgbClr val="BFD7EE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463040" y="2514600"/>
            <a:ext cx="438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ru-RU" sz="1200" dirty="0"/>
          </a:p>
        </p:txBody>
      </p:sp>
      <p:sp>
        <p:nvSpPr>
          <p:cNvPr id="18" name="Shape 15"/>
          <p:cNvSpPr/>
          <p:nvPr/>
        </p:nvSpPr>
        <p:spPr>
          <a:xfrm>
            <a:off x="1920240" y="1691640"/>
            <a:ext cx="347472" cy="1234440"/>
          </a:xfrm>
          <a:prstGeom prst="rect">
            <a:avLst/>
          </a:prstGeom>
          <a:solidFill>
            <a:srgbClr val="2D6497"/>
          </a:solidFill>
          <a:ln w="12700">
            <a:solidFill>
              <a:srgbClr val="163A5C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1965960" y="1828800"/>
            <a:ext cx="256032" cy="45720"/>
          </a:xfrm>
          <a:prstGeom prst="rect">
            <a:avLst/>
          </a:prstGeom>
          <a:solidFill>
            <a:srgbClr val="BFD7EE"/>
          </a:solidFill>
          <a:ln w="12700">
            <a:solidFill>
              <a:srgbClr val="BFD7EE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1874520" y="2514600"/>
            <a:ext cx="438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ru-RU" sz="1200" dirty="0"/>
          </a:p>
        </p:txBody>
      </p:sp>
      <p:sp>
        <p:nvSpPr>
          <p:cNvPr id="21" name="Shape 18"/>
          <p:cNvSpPr/>
          <p:nvPr/>
        </p:nvSpPr>
        <p:spPr>
          <a:xfrm>
            <a:off x="2331720" y="1691640"/>
            <a:ext cx="347472" cy="1234440"/>
          </a:xfrm>
          <a:prstGeom prst="rect">
            <a:avLst/>
          </a:prstGeom>
          <a:solidFill>
            <a:srgbClr val="1F4E79"/>
          </a:solidFill>
          <a:ln w="12700">
            <a:solidFill>
              <a:srgbClr val="163A5C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2377440" y="1828800"/>
            <a:ext cx="256032" cy="45720"/>
          </a:xfrm>
          <a:prstGeom prst="rect">
            <a:avLst/>
          </a:prstGeom>
          <a:solidFill>
            <a:srgbClr val="BFD7EE"/>
          </a:solidFill>
          <a:ln w="12700">
            <a:solidFill>
              <a:srgbClr val="BFD7EE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2286000" y="2514600"/>
            <a:ext cx="438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ru-RU" sz="1200" dirty="0"/>
          </a:p>
        </p:txBody>
      </p:sp>
      <p:sp>
        <p:nvSpPr>
          <p:cNvPr id="24" name="Shape 21"/>
          <p:cNvSpPr/>
          <p:nvPr/>
        </p:nvSpPr>
        <p:spPr>
          <a:xfrm>
            <a:off x="2743200" y="1691640"/>
            <a:ext cx="347472" cy="1234440"/>
          </a:xfrm>
          <a:prstGeom prst="rect">
            <a:avLst/>
          </a:prstGeom>
          <a:solidFill>
            <a:srgbClr val="2D6497"/>
          </a:solidFill>
          <a:ln w="12700">
            <a:solidFill>
              <a:srgbClr val="163A5C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2788920" y="1828800"/>
            <a:ext cx="256032" cy="45720"/>
          </a:xfrm>
          <a:prstGeom prst="rect">
            <a:avLst/>
          </a:prstGeom>
          <a:solidFill>
            <a:srgbClr val="BFD7EE"/>
          </a:solidFill>
          <a:ln w="12700">
            <a:solidFill>
              <a:srgbClr val="BFD7EE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2697480" y="2514600"/>
            <a:ext cx="438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ru-RU" sz="1200" dirty="0"/>
          </a:p>
        </p:txBody>
      </p:sp>
      <p:sp>
        <p:nvSpPr>
          <p:cNvPr id="27" name="Shape 24"/>
          <p:cNvSpPr/>
          <p:nvPr/>
        </p:nvSpPr>
        <p:spPr>
          <a:xfrm>
            <a:off x="3154680" y="1691640"/>
            <a:ext cx="347472" cy="1234440"/>
          </a:xfrm>
          <a:prstGeom prst="rect">
            <a:avLst/>
          </a:prstGeom>
          <a:solidFill>
            <a:srgbClr val="1F4E79"/>
          </a:solidFill>
          <a:ln w="12700">
            <a:solidFill>
              <a:srgbClr val="163A5C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3200400" y="1828800"/>
            <a:ext cx="256032" cy="45720"/>
          </a:xfrm>
          <a:prstGeom prst="rect">
            <a:avLst/>
          </a:prstGeom>
          <a:solidFill>
            <a:srgbClr val="BFD7EE"/>
          </a:solidFill>
          <a:ln w="12700">
            <a:solidFill>
              <a:srgbClr val="BFD7EE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3108960" y="2514600"/>
            <a:ext cx="438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ru-RU" sz="1200" dirty="0"/>
          </a:p>
        </p:txBody>
      </p:sp>
      <p:sp>
        <p:nvSpPr>
          <p:cNvPr id="30" name="Shape 27"/>
          <p:cNvSpPr/>
          <p:nvPr/>
        </p:nvSpPr>
        <p:spPr>
          <a:xfrm>
            <a:off x="3566160" y="1691640"/>
            <a:ext cx="347472" cy="1234440"/>
          </a:xfrm>
          <a:prstGeom prst="rect">
            <a:avLst/>
          </a:prstGeom>
          <a:solidFill>
            <a:srgbClr val="2D6497"/>
          </a:solidFill>
          <a:ln w="12700">
            <a:solidFill>
              <a:srgbClr val="163A5C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3611880" y="1828800"/>
            <a:ext cx="256032" cy="45720"/>
          </a:xfrm>
          <a:prstGeom prst="rect">
            <a:avLst/>
          </a:prstGeom>
          <a:solidFill>
            <a:srgbClr val="BFD7EE"/>
          </a:solidFill>
          <a:ln w="12700">
            <a:solidFill>
              <a:srgbClr val="BFD7EE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3520440" y="2514600"/>
            <a:ext cx="438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ru-RU" sz="1200" dirty="0"/>
          </a:p>
        </p:txBody>
      </p:sp>
      <p:sp>
        <p:nvSpPr>
          <p:cNvPr id="33" name="Shape 30"/>
          <p:cNvSpPr/>
          <p:nvPr/>
        </p:nvSpPr>
        <p:spPr>
          <a:xfrm>
            <a:off x="3977640" y="1691640"/>
            <a:ext cx="347472" cy="1234440"/>
          </a:xfrm>
          <a:prstGeom prst="rect">
            <a:avLst/>
          </a:prstGeom>
          <a:solidFill>
            <a:srgbClr val="1F4E79"/>
          </a:solidFill>
          <a:ln w="12700">
            <a:solidFill>
              <a:srgbClr val="163A5C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4023360" y="1828800"/>
            <a:ext cx="256032" cy="45720"/>
          </a:xfrm>
          <a:prstGeom prst="rect">
            <a:avLst/>
          </a:prstGeom>
          <a:solidFill>
            <a:srgbClr val="BFD7EE"/>
          </a:solidFill>
          <a:ln w="12700">
            <a:solidFill>
              <a:srgbClr val="BFD7EE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3931920" y="2514600"/>
            <a:ext cx="438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ru-RU" sz="1200" dirty="0"/>
          </a:p>
        </p:txBody>
      </p:sp>
      <p:sp>
        <p:nvSpPr>
          <p:cNvPr id="36" name="Shape 33"/>
          <p:cNvSpPr/>
          <p:nvPr/>
        </p:nvSpPr>
        <p:spPr>
          <a:xfrm>
            <a:off x="4389120" y="1691640"/>
            <a:ext cx="347472" cy="1234440"/>
          </a:xfrm>
          <a:prstGeom prst="rect">
            <a:avLst/>
          </a:prstGeom>
          <a:solidFill>
            <a:srgbClr val="2D6497"/>
          </a:solidFill>
          <a:ln w="12700">
            <a:solidFill>
              <a:srgbClr val="163A5C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4434840" y="1828800"/>
            <a:ext cx="256032" cy="45720"/>
          </a:xfrm>
          <a:prstGeom prst="rect">
            <a:avLst/>
          </a:prstGeom>
          <a:solidFill>
            <a:srgbClr val="BFD7EE"/>
          </a:solidFill>
          <a:ln w="12700">
            <a:solidFill>
              <a:srgbClr val="BFD7EE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4343400" y="2514600"/>
            <a:ext cx="438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ru-RU" sz="1200" dirty="0"/>
          </a:p>
        </p:txBody>
      </p:sp>
      <p:sp>
        <p:nvSpPr>
          <p:cNvPr id="39" name="Shape 36"/>
          <p:cNvSpPr/>
          <p:nvPr/>
        </p:nvSpPr>
        <p:spPr>
          <a:xfrm>
            <a:off x="4800600" y="1691640"/>
            <a:ext cx="347472" cy="1234440"/>
          </a:xfrm>
          <a:prstGeom prst="rect">
            <a:avLst/>
          </a:prstGeom>
          <a:solidFill>
            <a:srgbClr val="1F4E79"/>
          </a:solidFill>
          <a:ln w="12700">
            <a:solidFill>
              <a:srgbClr val="163A5C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4846320" y="1828800"/>
            <a:ext cx="256032" cy="45720"/>
          </a:xfrm>
          <a:prstGeom prst="rect">
            <a:avLst/>
          </a:prstGeom>
          <a:solidFill>
            <a:srgbClr val="BFD7EE"/>
          </a:solidFill>
          <a:ln w="12700">
            <a:solidFill>
              <a:srgbClr val="BFD7EE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4754880" y="2514600"/>
            <a:ext cx="438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ru-RU" sz="1200" dirty="0"/>
          </a:p>
        </p:txBody>
      </p:sp>
      <p:sp>
        <p:nvSpPr>
          <p:cNvPr id="42" name="Shape 39"/>
          <p:cNvSpPr/>
          <p:nvPr/>
        </p:nvSpPr>
        <p:spPr>
          <a:xfrm>
            <a:off x="5212080" y="1691640"/>
            <a:ext cx="347472" cy="1234440"/>
          </a:xfrm>
          <a:prstGeom prst="rect">
            <a:avLst/>
          </a:prstGeom>
          <a:solidFill>
            <a:srgbClr val="2D6497"/>
          </a:solidFill>
          <a:ln w="12700">
            <a:solidFill>
              <a:srgbClr val="163A5C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5257800" y="1828800"/>
            <a:ext cx="256032" cy="45720"/>
          </a:xfrm>
          <a:prstGeom prst="rect">
            <a:avLst/>
          </a:prstGeom>
          <a:solidFill>
            <a:srgbClr val="BFD7EE"/>
          </a:solidFill>
          <a:ln w="12700">
            <a:solidFill>
              <a:srgbClr val="BFD7EE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5166360" y="2514600"/>
            <a:ext cx="438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ru-RU" sz="1200" dirty="0"/>
          </a:p>
        </p:txBody>
      </p:sp>
      <p:sp>
        <p:nvSpPr>
          <p:cNvPr id="45" name="Shape 42"/>
          <p:cNvSpPr/>
          <p:nvPr/>
        </p:nvSpPr>
        <p:spPr>
          <a:xfrm>
            <a:off x="5623560" y="1691640"/>
            <a:ext cx="347472" cy="1234440"/>
          </a:xfrm>
          <a:prstGeom prst="rect">
            <a:avLst/>
          </a:prstGeom>
          <a:solidFill>
            <a:srgbClr val="1F4E79"/>
          </a:solidFill>
          <a:ln w="12700">
            <a:solidFill>
              <a:srgbClr val="163A5C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5669280" y="1828800"/>
            <a:ext cx="256032" cy="45720"/>
          </a:xfrm>
          <a:prstGeom prst="rect">
            <a:avLst/>
          </a:prstGeom>
          <a:solidFill>
            <a:srgbClr val="BFD7EE"/>
          </a:solidFill>
          <a:ln w="12700">
            <a:solidFill>
              <a:srgbClr val="BFD7EE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5577840" y="2514600"/>
            <a:ext cx="438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ru-RU" sz="1200" dirty="0"/>
          </a:p>
        </p:txBody>
      </p:sp>
      <p:sp>
        <p:nvSpPr>
          <p:cNvPr id="48" name="Text 45"/>
          <p:cNvSpPr/>
          <p:nvPr/>
        </p:nvSpPr>
        <p:spPr>
          <a:xfrm>
            <a:off x="585216" y="2985516"/>
            <a:ext cx="5486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«Арифметика»</a:t>
            </a:r>
            <a:r>
              <a:rPr lang="ru-RU" sz="18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13 книг</a:t>
            </a:r>
            <a:endParaRPr lang="ru-RU" sz="1800" dirty="0"/>
          </a:p>
          <a:p>
            <a:pPr algn="ctr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нас дошла только часть</a:t>
            </a:r>
            <a:endParaRPr lang="ru-RU" sz="1800" dirty="0"/>
          </a:p>
        </p:txBody>
      </p:sp>
      <p:sp>
        <p:nvSpPr>
          <p:cNvPr id="49" name="Shape 46"/>
          <p:cNvSpPr/>
          <p:nvPr/>
        </p:nvSpPr>
        <p:spPr>
          <a:xfrm>
            <a:off x="6263640" y="1645920"/>
            <a:ext cx="5376672" cy="1737360"/>
          </a:xfrm>
          <a:prstGeom prst="roundRect">
            <a:avLst>
              <a:gd name="adj" fmla="val 6316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50" name="Text 47"/>
          <p:cNvSpPr/>
          <p:nvPr/>
        </p:nvSpPr>
        <p:spPr>
          <a:xfrm>
            <a:off x="6400800" y="1719072"/>
            <a:ext cx="5102352" cy="15910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задач с решениями:</a:t>
            </a:r>
            <a:endParaRPr lang="ru-RU" sz="18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18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задаче требуется найти числа, удовлетворяющие условиям</a:t>
            </a:r>
            <a:endParaRPr lang="ru-RU" sz="1800" dirty="0"/>
          </a:p>
        </p:txBody>
      </p:sp>
      <p:sp>
        <p:nvSpPr>
          <p:cNvPr id="51" name="Text 48"/>
          <p:cNvSpPr/>
          <p:nvPr/>
        </p:nvSpPr>
        <p:spPr>
          <a:xfrm>
            <a:off x="548640" y="3721608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6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задачах:</a:t>
            </a:r>
            <a:endParaRPr lang="ru-RU" sz="1600" dirty="0"/>
          </a:p>
        </p:txBody>
      </p:sp>
      <p:sp>
        <p:nvSpPr>
          <p:cNvPr id="52" name="Shape 49"/>
          <p:cNvSpPr/>
          <p:nvPr/>
        </p:nvSpPr>
        <p:spPr>
          <a:xfrm>
            <a:off x="548640" y="4160520"/>
            <a:ext cx="3383280" cy="685800"/>
          </a:xfrm>
          <a:prstGeom prst="roundRect">
            <a:avLst>
              <a:gd name="adj" fmla="val 26667"/>
            </a:avLst>
          </a:prstGeom>
          <a:solidFill>
            <a:srgbClr val="EEF3F8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621792" y="4197096"/>
            <a:ext cx="3236976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условий </a:t>
            </a: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чем неизвестных</a:t>
            </a:r>
            <a:endParaRPr lang="ru-RU" sz="1700" dirty="0"/>
          </a:p>
        </p:txBody>
      </p:sp>
      <p:sp>
        <p:nvSpPr>
          <p:cNvPr id="54" name="Shape 51"/>
          <p:cNvSpPr/>
          <p:nvPr/>
        </p:nvSpPr>
        <p:spPr>
          <a:xfrm>
            <a:off x="3977640" y="4503420"/>
            <a:ext cx="320040" cy="91"/>
          </a:xfrm>
          <a:prstGeom prst="line">
            <a:avLst/>
          </a:prstGeom>
          <a:noFill/>
          <a:ln w="28575">
            <a:solidFill>
              <a:srgbClr val="D9711C"/>
            </a:solidFill>
            <a:prstDash val="solid"/>
            <a:tailEnd type="triangle"/>
          </a:ln>
        </p:spPr>
      </p:sp>
      <p:sp>
        <p:nvSpPr>
          <p:cNvPr id="55" name="Shape 52"/>
          <p:cNvSpPr/>
          <p:nvPr/>
        </p:nvSpPr>
        <p:spPr>
          <a:xfrm>
            <a:off x="4343400" y="4160520"/>
            <a:ext cx="3383280" cy="685800"/>
          </a:xfrm>
          <a:prstGeom prst="roundRect">
            <a:avLst>
              <a:gd name="adj" fmla="val 26667"/>
            </a:avLst>
          </a:prstGeom>
          <a:solidFill>
            <a:srgbClr val="EEF3F8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56" name="Text 53"/>
          <p:cNvSpPr/>
          <p:nvPr/>
        </p:nvSpPr>
        <p:spPr>
          <a:xfrm>
            <a:off x="4416552" y="4197096"/>
            <a:ext cx="3236976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решений </a:t>
            </a: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бесконечно много</a:t>
            </a:r>
            <a:endParaRPr lang="ru-RU" sz="1700" dirty="0"/>
          </a:p>
        </p:txBody>
      </p:sp>
      <p:sp>
        <p:nvSpPr>
          <p:cNvPr id="57" name="Shape 54"/>
          <p:cNvSpPr/>
          <p:nvPr/>
        </p:nvSpPr>
        <p:spPr>
          <a:xfrm>
            <a:off x="7772400" y="4503420"/>
            <a:ext cx="320040" cy="91"/>
          </a:xfrm>
          <a:prstGeom prst="line">
            <a:avLst/>
          </a:prstGeom>
          <a:noFill/>
          <a:ln w="28575">
            <a:solidFill>
              <a:srgbClr val="D9711C"/>
            </a:solidFill>
            <a:prstDash val="solid"/>
            <a:tailEnd type="triangle"/>
          </a:ln>
        </p:spPr>
      </p:sp>
      <p:sp>
        <p:nvSpPr>
          <p:cNvPr id="58" name="Shape 55"/>
          <p:cNvSpPr/>
          <p:nvPr/>
        </p:nvSpPr>
        <p:spPr>
          <a:xfrm>
            <a:off x="8138160" y="4160520"/>
            <a:ext cx="3383280" cy="685800"/>
          </a:xfrm>
          <a:prstGeom prst="roundRect">
            <a:avLst>
              <a:gd name="adj" fmla="val 26667"/>
            </a:avLst>
          </a:prstGeom>
          <a:solidFill>
            <a:srgbClr val="FCEBDD"/>
          </a:solidFill>
          <a:ln w="15875">
            <a:solidFill>
              <a:srgbClr val="D9711C"/>
            </a:solidFill>
            <a:prstDash val="solid"/>
          </a:ln>
        </p:spPr>
      </p:sp>
      <p:sp>
        <p:nvSpPr>
          <p:cNvPr id="59" name="Text 56"/>
          <p:cNvSpPr/>
          <p:nvPr/>
        </p:nvSpPr>
        <p:spPr>
          <a:xfrm>
            <a:off x="8211312" y="4197096"/>
            <a:ext cx="3236976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Диофант находит </a:t>
            </a: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из них</a:t>
            </a:r>
            <a:endParaRPr lang="ru-RU" sz="1700" dirty="0"/>
          </a:p>
        </p:txBody>
      </p:sp>
      <p:sp>
        <p:nvSpPr>
          <p:cNvPr id="60" name="Shape 57"/>
          <p:cNvSpPr/>
          <p:nvPr/>
        </p:nvSpPr>
        <p:spPr>
          <a:xfrm>
            <a:off x="548640" y="5120640"/>
            <a:ext cx="5852160" cy="1005840"/>
          </a:xfrm>
          <a:prstGeom prst="roundRect">
            <a:avLst>
              <a:gd name="adj" fmla="val 10909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61" name="Text 58"/>
          <p:cNvSpPr/>
          <p:nvPr/>
        </p:nvSpPr>
        <p:spPr>
          <a:xfrm>
            <a:off x="685800" y="5193792"/>
            <a:ext cx="5577840" cy="8595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Диофантовы уравнения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уравнения, решения которых ищут в целых или рациональных числах</a:t>
            </a:r>
            <a:endParaRPr lang="ru-RU" sz="1700" dirty="0"/>
          </a:p>
        </p:txBody>
      </p:sp>
      <p:sp>
        <p:nvSpPr>
          <p:cNvPr id="62" name="Shape 59"/>
          <p:cNvSpPr/>
          <p:nvPr/>
        </p:nvSpPr>
        <p:spPr>
          <a:xfrm>
            <a:off x="6583680" y="5120640"/>
            <a:ext cx="5056632" cy="1005840"/>
          </a:xfrm>
          <a:prstGeom prst="roundRect">
            <a:avLst>
              <a:gd name="adj" fmla="val 10909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63" name="Text 60"/>
          <p:cNvSpPr/>
          <p:nvPr/>
        </p:nvSpPr>
        <p:spPr>
          <a:xfrm>
            <a:off x="6720840" y="5193792"/>
            <a:ext cx="4782312" cy="8595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задач «Арифметики» сводится к </a:t>
            </a: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квадратным уравнениям</a:t>
            </a:r>
            <a:endParaRPr lang="ru-RU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Диофанта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 · глава 3 «Квадратные уравнения» · тема № 1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7</a:t>
            </a:r>
            <a:endParaRPr lang="ru-RU" sz="1100" dirty="0"/>
          </a:p>
        </p:txBody>
      </p:sp>
      <p:sp>
        <p:nvSpPr>
          <p:cNvPr id="9" name="Text 6"/>
          <p:cNvSpPr/>
          <p:nvPr/>
        </p:nvSpPr>
        <p:spPr>
          <a:xfrm>
            <a:off x="548640" y="1463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«Арифметике» уравнения записаны </a:t>
            </a:r>
            <a:r>
              <a:rPr lang="ru-RU" sz="1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словами</a:t>
            </a:r>
            <a:r>
              <a:rPr lang="ru-RU" sz="18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</a:t>
            </a:r>
            <a:endParaRPr lang="ru-RU" sz="18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965960"/>
          <a:ext cx="11091672" cy="914400"/>
        </p:xfrm>
        <a:graphic>
          <a:graphicData uri="http://schemas.openxmlformats.org/drawingml/2006/table">
            <a:tbl>
              <a:tblPr/>
              <a:tblGrid>
                <a:gridCol w="2423160"/>
                <a:gridCol w="2926080"/>
                <a:gridCol w="4553712"/>
                <a:gridCol w="1188720"/>
              </a:tblGrid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6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Что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6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Название (по-гречески)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6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Как записано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6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Сейчас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ru-RU" sz="16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неизвестное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ru-RU" sz="16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«аритмос» — «число»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ru-RU" sz="16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особый знак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8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ru-RU" sz="16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квадрат неизвестного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ru-RU" sz="16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«дюнамис» — «степень»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ru-RU" sz="16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сокращение слова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8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r>
                        <a:rPr lang="ru-RU" sz="18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2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ru-RU" sz="16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куб неизвестного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ru-RU" sz="16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«кюбос»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ru-RU" sz="16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сокращение слова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8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r>
                        <a:rPr lang="ru-RU" sz="18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3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ru-RU" sz="16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следующие степени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ru-RU" sz="16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ru-RU" sz="16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свои обозначения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8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r>
                        <a:rPr lang="ru-RU" sz="18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4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, …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ru-RU" sz="16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вычитание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ru-RU" sz="16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ru-RU" sz="16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особый знак; все вычитаемые слагаемые записаны после него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8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−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ru-RU" sz="16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числа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ru-RU" sz="16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ru-RU" sz="16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буквы алфавита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6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цифры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</a:tr>
            </a:tbl>
          </a:graphicData>
        </a:graphic>
      </p:graphicFrame>
      <p:sp>
        <p:nvSpPr>
          <p:cNvPr id="11" name="Shape 7"/>
          <p:cNvSpPr/>
          <p:nvPr/>
        </p:nvSpPr>
        <p:spPr>
          <a:xfrm>
            <a:off x="548640" y="5257800"/>
            <a:ext cx="5852160" cy="896112"/>
          </a:xfrm>
          <a:prstGeom prst="roundRect">
            <a:avLst>
              <a:gd name="adj" fmla="val 12245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85800" y="5330952"/>
            <a:ext cx="5577840" cy="74980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— только для </a:t>
            </a:r>
            <a:r>
              <a:rPr lang="ru-RU" sz="1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одного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неизвестного: если неизвестных несколько, Диофант выражает их все через одно (п. 4: 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 + 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10 − 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</a:t>
            </a:r>
            <a:endParaRPr lang="ru-RU" sz="1600" dirty="0"/>
          </a:p>
        </p:txBody>
      </p:sp>
      <p:sp>
        <p:nvSpPr>
          <p:cNvPr id="13" name="Shape 9"/>
          <p:cNvSpPr/>
          <p:nvPr/>
        </p:nvSpPr>
        <p:spPr>
          <a:xfrm>
            <a:off x="6583680" y="5257800"/>
            <a:ext cx="5056632" cy="896112"/>
          </a:xfrm>
          <a:prstGeom prst="roundRect">
            <a:avLst>
              <a:gd name="adj" fmla="val 12245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6720840" y="5330952"/>
            <a:ext cx="4782312" cy="74980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</a:t>
            </a:r>
            <a:r>
              <a:rPr lang="ru-RU" sz="1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данных чисел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обозначений нет: каждая задача решена при </a:t>
            </a:r>
            <a:r>
              <a:rPr lang="ru-RU" sz="1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конкретных числах</a:t>
            </a:r>
            <a:endParaRPr lang="ru-RU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сумму и произведение двух чисел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 · глава 3 «Квадратные уравнения» · тема № 1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7</a:t>
            </a:r>
            <a:endParaRPr lang="ru-RU" sz="1100" dirty="0"/>
          </a:p>
        </p:txBody>
      </p:sp>
      <p:sp>
        <p:nvSpPr>
          <p:cNvPr id="9" name="Shape 6"/>
          <p:cNvSpPr/>
          <p:nvPr/>
        </p:nvSpPr>
        <p:spPr>
          <a:xfrm>
            <a:off x="548640" y="1508760"/>
            <a:ext cx="11091672" cy="566928"/>
          </a:xfrm>
          <a:prstGeom prst="roundRect">
            <a:avLst>
              <a:gd name="adj" fmla="val 19355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85800" y="1581912"/>
            <a:ext cx="10817352" cy="42062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первой книги «Арифметики»: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найти два числа, сумма которых равна 20, а произведение равно 96</a:t>
            </a:r>
            <a:endParaRPr lang="ru-RU" sz="1600" dirty="0"/>
          </a:p>
        </p:txBody>
      </p:sp>
      <p:sp>
        <p:nvSpPr>
          <p:cNvPr id="11" name="Shape 8"/>
          <p:cNvSpPr/>
          <p:nvPr/>
        </p:nvSpPr>
        <p:spPr>
          <a:xfrm>
            <a:off x="868680" y="2990088"/>
            <a:ext cx="4804258" cy="91"/>
          </a:xfrm>
          <a:prstGeom prst="line">
            <a:avLst/>
          </a:prstGeom>
          <a:noFill/>
          <a:ln w="22225">
            <a:solidFill>
              <a:srgbClr val="1B2733"/>
            </a:solidFill>
            <a:prstDash val="solid"/>
            <a:tailEnd type="triangle"/>
          </a:ln>
        </p:spPr>
      </p:sp>
      <p:sp>
        <p:nvSpPr>
          <p:cNvPr id="12" name="Shape 9"/>
          <p:cNvSpPr/>
          <p:nvPr/>
        </p:nvSpPr>
        <p:spPr>
          <a:xfrm>
            <a:off x="3236976" y="2880360"/>
            <a:ext cx="91" cy="219456"/>
          </a:xfrm>
          <a:prstGeom prst="line">
            <a:avLst/>
          </a:prstGeom>
          <a:noFill/>
          <a:ln w="19050">
            <a:solidFill>
              <a:srgbClr val="1B2733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2871216" y="3163824"/>
            <a:ext cx="731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</a:t>
            </a:r>
            <a:endParaRPr lang="ru-RU" sz="1900" dirty="0"/>
          </a:p>
        </p:txBody>
      </p:sp>
      <p:sp>
        <p:nvSpPr>
          <p:cNvPr id="14" name="Text 11"/>
          <p:cNvSpPr/>
          <p:nvPr/>
        </p:nvSpPr>
        <p:spPr>
          <a:xfrm>
            <a:off x="1865376" y="34747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 числа были равны</a:t>
            </a:r>
            <a:endParaRPr lang="ru-RU" sz="1300" dirty="0"/>
          </a:p>
        </p:txBody>
      </p:sp>
      <p:sp>
        <p:nvSpPr>
          <p:cNvPr id="15" name="Shape 12"/>
          <p:cNvSpPr/>
          <p:nvPr/>
        </p:nvSpPr>
        <p:spPr>
          <a:xfrm>
            <a:off x="1801368" y="2907792"/>
            <a:ext cx="164592" cy="164592"/>
          </a:xfrm>
          <a:prstGeom prst="ellipse">
            <a:avLst/>
          </a:prstGeom>
          <a:solidFill>
            <a:srgbClr val="D9711C"/>
          </a:solidFill>
          <a:ln w="19050">
            <a:solidFill>
              <a:srgbClr val="D9711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1243584" y="3163824"/>
            <a:ext cx="1280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b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10 − </a:t>
            </a:r>
            <a:r>
              <a:rPr lang="ru-RU" sz="1900" b="1" i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ru-RU" sz="1900" dirty="0"/>
          </a:p>
        </p:txBody>
      </p:sp>
      <p:sp>
        <p:nvSpPr>
          <p:cNvPr id="17" name="Shape 14"/>
          <p:cNvSpPr/>
          <p:nvPr/>
        </p:nvSpPr>
        <p:spPr>
          <a:xfrm>
            <a:off x="1883664" y="2551176"/>
            <a:ext cx="1353312" cy="384048"/>
          </a:xfrm>
          <a:custGeom>
            <a:avLst/>
            <a:gdLst/>
            <a:ahLst/>
            <a:cxnLst/>
            <a:rect l="l" t="t" r="r" b="b"/>
            <a:pathLst>
              <a:path w="1353312" h="384048">
                <a:moveTo>
                  <a:pt x="0" y="384048"/>
                </a:moveTo>
                <a:lnTo>
                  <a:pt x="67666" y="323970"/>
                </a:lnTo>
                <a:lnTo>
                  <a:pt x="135331" y="265371"/>
                </a:lnTo>
                <a:lnTo>
                  <a:pt x="202997" y="209694"/>
                </a:lnTo>
                <a:lnTo>
                  <a:pt x="270662" y="158310"/>
                </a:lnTo>
                <a:lnTo>
                  <a:pt x="338328" y="112485"/>
                </a:lnTo>
                <a:lnTo>
                  <a:pt x="405994" y="73347"/>
                </a:lnTo>
                <a:lnTo>
                  <a:pt x="473659" y="41859"/>
                </a:lnTo>
                <a:lnTo>
                  <a:pt x="541325" y="18797"/>
                </a:lnTo>
                <a:lnTo>
                  <a:pt x="608990" y="4728"/>
                </a:lnTo>
                <a:lnTo>
                  <a:pt x="676656" y="0"/>
                </a:lnTo>
                <a:lnTo>
                  <a:pt x="744322" y="4728"/>
                </a:lnTo>
                <a:lnTo>
                  <a:pt x="811987" y="18797"/>
                </a:lnTo>
                <a:lnTo>
                  <a:pt x="879653" y="41859"/>
                </a:lnTo>
                <a:lnTo>
                  <a:pt x="947318" y="73347"/>
                </a:lnTo>
                <a:lnTo>
                  <a:pt x="1014984" y="112485"/>
                </a:lnTo>
                <a:lnTo>
                  <a:pt x="1082650" y="158310"/>
                </a:lnTo>
                <a:lnTo>
                  <a:pt x="1150315" y="209694"/>
                </a:lnTo>
                <a:lnTo>
                  <a:pt x="1217981" y="265371"/>
                </a:lnTo>
                <a:lnTo>
                  <a:pt x="1285646" y="323970"/>
                </a:lnTo>
                <a:lnTo>
                  <a:pt x="1353312" y="384048"/>
                </a:lnTo>
              </a:path>
            </a:pathLst>
          </a:custGeom>
          <a:ln w="19050">
            <a:solidFill>
              <a:srgbClr val="1F4E79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2331720" y="2231136"/>
            <a:ext cx="457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ru-RU" sz="1900" dirty="0"/>
          </a:p>
        </p:txBody>
      </p:sp>
      <p:sp>
        <p:nvSpPr>
          <p:cNvPr id="19" name="Shape 16"/>
          <p:cNvSpPr/>
          <p:nvPr/>
        </p:nvSpPr>
        <p:spPr>
          <a:xfrm>
            <a:off x="4507992" y="2907792"/>
            <a:ext cx="164592" cy="164592"/>
          </a:xfrm>
          <a:prstGeom prst="ellipse">
            <a:avLst/>
          </a:prstGeom>
          <a:solidFill>
            <a:srgbClr val="D9711C"/>
          </a:solidFill>
          <a:ln w="19050">
            <a:solidFill>
              <a:srgbClr val="D9711C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3950208" y="3163824"/>
            <a:ext cx="1280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b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 + </a:t>
            </a:r>
            <a:r>
              <a:rPr lang="ru-RU" sz="1900" b="1" i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ru-RU" sz="1900" dirty="0"/>
          </a:p>
        </p:txBody>
      </p:sp>
      <p:sp>
        <p:nvSpPr>
          <p:cNvPr id="21" name="Shape 18"/>
          <p:cNvSpPr/>
          <p:nvPr/>
        </p:nvSpPr>
        <p:spPr>
          <a:xfrm>
            <a:off x="3236976" y="2551176"/>
            <a:ext cx="1353312" cy="384048"/>
          </a:xfrm>
          <a:custGeom>
            <a:avLst/>
            <a:gdLst/>
            <a:ahLst/>
            <a:cxnLst/>
            <a:rect l="l" t="t" r="r" b="b"/>
            <a:pathLst>
              <a:path w="1353312" h="384048">
                <a:moveTo>
                  <a:pt x="0" y="384048"/>
                </a:moveTo>
                <a:lnTo>
                  <a:pt x="67666" y="323970"/>
                </a:lnTo>
                <a:lnTo>
                  <a:pt x="135331" y="265371"/>
                </a:lnTo>
                <a:lnTo>
                  <a:pt x="202997" y="209694"/>
                </a:lnTo>
                <a:lnTo>
                  <a:pt x="270662" y="158310"/>
                </a:lnTo>
                <a:lnTo>
                  <a:pt x="338328" y="112485"/>
                </a:lnTo>
                <a:lnTo>
                  <a:pt x="405994" y="73347"/>
                </a:lnTo>
                <a:lnTo>
                  <a:pt x="473659" y="41859"/>
                </a:lnTo>
                <a:lnTo>
                  <a:pt x="541325" y="18797"/>
                </a:lnTo>
                <a:lnTo>
                  <a:pt x="608990" y="4728"/>
                </a:lnTo>
                <a:lnTo>
                  <a:pt x="676656" y="0"/>
                </a:lnTo>
                <a:lnTo>
                  <a:pt x="744322" y="4728"/>
                </a:lnTo>
                <a:lnTo>
                  <a:pt x="811987" y="18797"/>
                </a:lnTo>
                <a:lnTo>
                  <a:pt x="879653" y="41859"/>
                </a:lnTo>
                <a:lnTo>
                  <a:pt x="947318" y="73347"/>
                </a:lnTo>
                <a:lnTo>
                  <a:pt x="1014984" y="112485"/>
                </a:lnTo>
                <a:lnTo>
                  <a:pt x="1082650" y="158310"/>
                </a:lnTo>
                <a:lnTo>
                  <a:pt x="1150315" y="209694"/>
                </a:lnTo>
                <a:lnTo>
                  <a:pt x="1217981" y="265371"/>
                </a:lnTo>
                <a:lnTo>
                  <a:pt x="1285646" y="323970"/>
                </a:lnTo>
                <a:lnTo>
                  <a:pt x="1353312" y="384048"/>
                </a:lnTo>
              </a:path>
            </a:pathLst>
          </a:custGeom>
          <a:ln w="19050">
            <a:solidFill>
              <a:srgbClr val="1F4E79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3685032" y="2231136"/>
            <a:ext cx="457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ru-RU" sz="1900" dirty="0"/>
          </a:p>
        </p:txBody>
      </p:sp>
      <p:sp>
        <p:nvSpPr>
          <p:cNvPr id="23" name="Text 20"/>
          <p:cNvSpPr/>
          <p:nvPr/>
        </p:nvSpPr>
        <p:spPr>
          <a:xfrm>
            <a:off x="548640" y="3794760"/>
            <a:ext cx="5394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равна 20 при любом 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а произведение:</a:t>
            </a:r>
            <a:endParaRPr lang="ru-RU" sz="1600" dirty="0"/>
          </a:p>
        </p:txBody>
      </p:sp>
      <p:sp>
        <p:nvSpPr>
          <p:cNvPr id="24" name="Text 21"/>
          <p:cNvSpPr/>
          <p:nvPr/>
        </p:nvSpPr>
        <p:spPr>
          <a:xfrm>
            <a:off x="438912" y="4133088"/>
            <a:ext cx="2011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(10 + </a:t>
            </a:r>
            <a:r>
              <a:rPr lang="ru-RU" sz="20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)(10 − </a:t>
            </a:r>
            <a:r>
              <a:rPr lang="ru-RU" sz="20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endParaRPr lang="ru-RU" sz="2000" dirty="0"/>
          </a:p>
        </p:txBody>
      </p:sp>
      <p:sp>
        <p:nvSpPr>
          <p:cNvPr id="25" name="Text 22"/>
          <p:cNvSpPr/>
          <p:nvPr/>
        </p:nvSpPr>
        <p:spPr>
          <a:xfrm>
            <a:off x="2514600" y="4133088"/>
            <a:ext cx="10058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 96;</a:t>
            </a:r>
            <a:endParaRPr lang="ru-RU" sz="2000" dirty="0"/>
          </a:p>
        </p:txBody>
      </p:sp>
      <p:sp>
        <p:nvSpPr>
          <p:cNvPr id="26" name="Text 23"/>
          <p:cNvSpPr/>
          <p:nvPr/>
        </p:nvSpPr>
        <p:spPr>
          <a:xfrm>
            <a:off x="438912" y="4535424"/>
            <a:ext cx="2011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100 − </a:t>
            </a:r>
            <a:r>
              <a:rPr lang="ru-RU" sz="20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0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2000" dirty="0"/>
          </a:p>
        </p:txBody>
      </p:sp>
      <p:sp>
        <p:nvSpPr>
          <p:cNvPr id="27" name="Text 24"/>
          <p:cNvSpPr/>
          <p:nvPr/>
        </p:nvSpPr>
        <p:spPr>
          <a:xfrm>
            <a:off x="2514600" y="4535424"/>
            <a:ext cx="10058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 96;</a:t>
            </a:r>
            <a:endParaRPr lang="ru-RU" sz="2000" dirty="0"/>
          </a:p>
        </p:txBody>
      </p:sp>
      <p:sp>
        <p:nvSpPr>
          <p:cNvPr id="28" name="Text 25"/>
          <p:cNvSpPr/>
          <p:nvPr/>
        </p:nvSpPr>
        <p:spPr>
          <a:xfrm>
            <a:off x="438912" y="4937760"/>
            <a:ext cx="2011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20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0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2000" dirty="0"/>
          </a:p>
        </p:txBody>
      </p:sp>
      <p:sp>
        <p:nvSpPr>
          <p:cNvPr id="29" name="Text 26"/>
          <p:cNvSpPr/>
          <p:nvPr/>
        </p:nvSpPr>
        <p:spPr>
          <a:xfrm>
            <a:off x="2514600" y="4937760"/>
            <a:ext cx="10058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 4.</a:t>
            </a:r>
            <a:endParaRPr lang="ru-RU" sz="2000" dirty="0"/>
          </a:p>
        </p:txBody>
      </p:sp>
      <p:sp>
        <p:nvSpPr>
          <p:cNvPr id="30" name="Shape 27"/>
          <p:cNvSpPr/>
          <p:nvPr/>
        </p:nvSpPr>
        <p:spPr>
          <a:xfrm>
            <a:off x="3611880" y="5138928"/>
            <a:ext cx="457200" cy="91"/>
          </a:xfrm>
          <a:prstGeom prst="line">
            <a:avLst/>
          </a:prstGeom>
          <a:noFill/>
          <a:ln w="25400">
            <a:solidFill>
              <a:srgbClr val="D9711C"/>
            </a:solidFill>
            <a:prstDash val="solid"/>
            <a:tailEnd type="triangle"/>
          </a:ln>
        </p:spPr>
      </p:sp>
      <p:sp>
        <p:nvSpPr>
          <p:cNvPr id="31" name="Text 28"/>
          <p:cNvSpPr/>
          <p:nvPr/>
        </p:nvSpPr>
        <p:spPr>
          <a:xfrm>
            <a:off x="4114800" y="464515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2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значение</a:t>
            </a:r>
            <a:endParaRPr lang="ru-RU" sz="1200" dirty="0"/>
          </a:p>
        </p:txBody>
      </p:sp>
      <p:sp>
        <p:nvSpPr>
          <p:cNvPr id="32" name="Shape 29"/>
          <p:cNvSpPr/>
          <p:nvPr/>
        </p:nvSpPr>
        <p:spPr>
          <a:xfrm>
            <a:off x="4206240" y="4937760"/>
            <a:ext cx="1645920" cy="411480"/>
          </a:xfrm>
          <a:prstGeom prst="roundRect">
            <a:avLst>
              <a:gd name="adj" fmla="val 44444"/>
            </a:avLst>
          </a:prstGeom>
          <a:solidFill>
            <a:srgbClr val="FFFFFF"/>
          </a:solidFill>
          <a:ln w="15875">
            <a:solidFill>
              <a:srgbClr val="D9711C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4279392" y="4974336"/>
            <a:ext cx="149961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0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0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2</a:t>
            </a:r>
            <a:endParaRPr lang="ru-RU" sz="2000" dirty="0"/>
          </a:p>
        </p:txBody>
      </p:sp>
      <p:sp>
        <p:nvSpPr>
          <p:cNvPr id="34" name="Shape 31"/>
          <p:cNvSpPr/>
          <p:nvPr/>
        </p:nvSpPr>
        <p:spPr>
          <a:xfrm>
            <a:off x="548640" y="5513832"/>
            <a:ext cx="5349240" cy="594360"/>
          </a:xfrm>
          <a:prstGeom prst="roundRect">
            <a:avLst>
              <a:gd name="adj" fmla="val 18462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685800" y="5586984"/>
            <a:ext cx="5074920" cy="4480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</a:t>
            </a: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</a:t>
            </a: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 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12 + 8 = 20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 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12 · 8 = 96</a:t>
            </a:r>
            <a:endParaRPr lang="ru-RU" sz="1700" dirty="0"/>
          </a:p>
        </p:txBody>
      </p:sp>
      <p:sp>
        <p:nvSpPr>
          <p:cNvPr id="36" name="Shape 33"/>
          <p:cNvSpPr/>
          <p:nvPr/>
        </p:nvSpPr>
        <p:spPr>
          <a:xfrm>
            <a:off x="6172200" y="2286000"/>
            <a:ext cx="5468112" cy="1325880"/>
          </a:xfrm>
          <a:prstGeom prst="roundRect">
            <a:avLst>
              <a:gd name="adj" fmla="val 8276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6309360" y="2359152"/>
            <a:ext cx="5193792" cy="117957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Сейчас: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по теореме, обратной теореме Виета,</a:t>
            </a:r>
            <a:endParaRPr lang="ru-RU" sz="16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— корни уравнения 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8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− 20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+ 96 = 0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</a:t>
            </a:r>
            <a:endParaRPr lang="ru-RU" sz="16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8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10</a:t>
            </a:r>
            <a:r>
              <a:rPr lang="ru-RU" sz="18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− 96 = 4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 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10 ± 2</a:t>
            </a:r>
            <a:endParaRPr lang="ru-RU" sz="1600" dirty="0"/>
          </a:p>
        </p:txBody>
      </p:sp>
      <p:sp>
        <p:nvSpPr>
          <p:cNvPr id="38" name="Shape 35"/>
          <p:cNvSpPr/>
          <p:nvPr/>
        </p:nvSpPr>
        <p:spPr>
          <a:xfrm>
            <a:off x="6172200" y="3776472"/>
            <a:ext cx="5468112" cy="1536192"/>
          </a:xfrm>
          <a:prstGeom prst="roundRect">
            <a:avLst>
              <a:gd name="adj" fmla="val 7143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6309360" y="3849624"/>
            <a:ext cx="5193792" cy="13898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4 и произведение 96:</a:t>
            </a:r>
            <a:endParaRPr lang="ru-RU" sz="16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+ 2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− 2</a:t>
            </a:r>
            <a:endParaRPr lang="ru-RU" sz="16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+ 2)(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− 2) = 96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 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100</a:t>
            </a:r>
            <a:endParaRPr lang="ru-RU" sz="16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10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⇒  снова 12 и 8</a:t>
            </a:r>
            <a:endParaRPr lang="ru-RU" sz="1600" dirty="0"/>
          </a:p>
        </p:txBody>
      </p:sp>
      <p:sp>
        <p:nvSpPr>
          <p:cNvPr id="40" name="Shape 37"/>
          <p:cNvSpPr/>
          <p:nvPr/>
        </p:nvSpPr>
        <p:spPr>
          <a:xfrm>
            <a:off x="6172200" y="5513832"/>
            <a:ext cx="5468112" cy="594360"/>
          </a:xfrm>
          <a:prstGeom prst="roundRect">
            <a:avLst>
              <a:gd name="adj" fmla="val 18462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6309360" y="5586984"/>
            <a:ext cx="5193792" cy="4480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Удачный выбор неизвестного ⇒ </a:t>
            </a:r>
            <a:r>
              <a:rPr lang="ru-RU" sz="1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квадратное уравнение</a:t>
            </a:r>
            <a:endParaRPr lang="ru-RU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решений Диофанта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 · глава 3 «Квадратные уравнения» · тема № 1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7</a:t>
            </a:r>
            <a:endParaRPr lang="ru-RU" sz="1100" dirty="0"/>
          </a:p>
        </p:txBody>
      </p:sp>
      <p:sp>
        <p:nvSpPr>
          <p:cNvPr id="9" name="Shape 6"/>
          <p:cNvSpPr/>
          <p:nvPr/>
        </p:nvSpPr>
        <p:spPr>
          <a:xfrm>
            <a:off x="548640" y="1572768"/>
            <a:ext cx="402336" cy="40233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49224" y="1691640"/>
            <a:ext cx="210312" cy="164592"/>
          </a:xfrm>
          <a:custGeom>
            <a:avLst/>
            <a:gdLst/>
            <a:ahLst/>
            <a:cxnLst/>
            <a:rect l="l" t="t" r="r" b="b"/>
            <a:pathLst>
              <a:path w="210312" h="164592">
                <a:moveTo>
                  <a:pt x="0" y="91440"/>
                </a:moveTo>
                <a:lnTo>
                  <a:pt x="73152" y="164592"/>
                </a:lnTo>
                <a:lnTo>
                  <a:pt x="210312" y="0"/>
                </a:lnTo>
              </a:path>
            </a:pathLst>
          </a:custGeom>
          <a:ln w="31750">
            <a:solidFill>
              <a:srgbClr val="FFFFF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97280" y="1490472"/>
            <a:ext cx="5212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— только </a:t>
            </a:r>
            <a:r>
              <a:rPr lang="ru-RU" sz="1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рациональные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числа</a:t>
            </a:r>
            <a:endParaRPr lang="ru-RU" sz="1600" dirty="0"/>
          </a:p>
        </p:txBody>
      </p:sp>
      <p:sp>
        <p:nvSpPr>
          <p:cNvPr id="12" name="Shape 9"/>
          <p:cNvSpPr/>
          <p:nvPr/>
        </p:nvSpPr>
        <p:spPr>
          <a:xfrm>
            <a:off x="548640" y="2212848"/>
            <a:ext cx="402336" cy="402336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67512" y="2331720"/>
            <a:ext cx="164592" cy="164592"/>
          </a:xfrm>
          <a:prstGeom prst="line">
            <a:avLst/>
          </a:prstGeom>
          <a:noFill/>
          <a:ln w="31750">
            <a:solidFill>
              <a:srgbClr val="FFFFFF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 flipV="1">
            <a:off x="667512" y="2331720"/>
            <a:ext cx="164592" cy="164592"/>
          </a:xfrm>
          <a:prstGeom prst="line">
            <a:avLst/>
          </a:prstGeom>
          <a:noFill/>
          <a:ln w="31750">
            <a:solidFill>
              <a:srgbClr val="FFFFF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097280" y="2130552"/>
            <a:ext cx="5212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и иррациональные значения — отбрасывал</a:t>
            </a:r>
            <a:endParaRPr lang="ru-RU" sz="1600" dirty="0"/>
          </a:p>
        </p:txBody>
      </p:sp>
      <p:sp>
        <p:nvSpPr>
          <p:cNvPr id="16" name="Shape 13"/>
          <p:cNvSpPr/>
          <p:nvPr/>
        </p:nvSpPr>
        <p:spPr>
          <a:xfrm>
            <a:off x="548640" y="2852928"/>
            <a:ext cx="402336" cy="402336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48640" y="28529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ru-RU" sz="1600" dirty="0"/>
          </a:p>
        </p:txBody>
      </p:sp>
      <p:sp>
        <p:nvSpPr>
          <p:cNvPr id="18" name="Text 15"/>
          <p:cNvSpPr/>
          <p:nvPr/>
        </p:nvSpPr>
        <p:spPr>
          <a:xfrm>
            <a:off x="1097280" y="2770632"/>
            <a:ext cx="5212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положительных корня — обычно указывал </a:t>
            </a:r>
            <a:r>
              <a:rPr lang="ru-RU" sz="1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</a:t>
            </a:r>
            <a:endParaRPr lang="ru-RU" sz="1600" dirty="0"/>
          </a:p>
        </p:txBody>
      </p:sp>
      <p:sp>
        <p:nvSpPr>
          <p:cNvPr id="19" name="Shape 16"/>
          <p:cNvSpPr/>
          <p:nvPr/>
        </p:nvSpPr>
        <p:spPr>
          <a:xfrm>
            <a:off x="548640" y="3520440"/>
            <a:ext cx="5760720" cy="1143000"/>
          </a:xfrm>
          <a:prstGeom prst="roundRect">
            <a:avLst>
              <a:gd name="adj" fmla="val 9600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85800" y="3593592"/>
            <a:ext cx="5486400" cy="9966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на данные: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квадрат полусуммы чисел превышает их произведение на квадрат</a:t>
            </a:r>
            <a:endParaRPr lang="ru-RU" sz="16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</a:t>
            </a:r>
            <a:r>
              <a:rPr lang="ru-RU" sz="18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− 96 = 4 = 2</a:t>
            </a:r>
            <a:r>
              <a:rPr lang="ru-RU" sz="18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это 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8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уравнения 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8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− 20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+ 96 = 0</a:t>
            </a:r>
            <a:endParaRPr lang="ru-RU" sz="16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0" y="1600200"/>
          <a:ext cx="5056632" cy="914400"/>
        </p:xfrm>
        <a:graphic>
          <a:graphicData uri="http://schemas.openxmlformats.org/drawingml/2006/table">
            <a:tbl>
              <a:tblPr/>
              <a:tblGrid>
                <a:gridCol w="1783080"/>
                <a:gridCol w="1280160"/>
                <a:gridCol w="1993392"/>
              </a:tblGrid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6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Произведение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6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Уравнение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6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Итог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6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96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8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r>
                        <a:rPr lang="ru-RU" sz="18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2</a:t>
                      </a:r>
                      <a:r>
                        <a:rPr lang="ru-RU" sz="18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= 4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800" b="1" i="1" dirty="0">
                          <a:solidFill>
                            <a:srgbClr val="2E7D32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r>
                        <a:rPr lang="ru-RU" sz="1800" b="1" dirty="0">
                          <a:solidFill>
                            <a:srgbClr val="2E7D32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= 2</a:t>
                      </a:r>
                      <a:r>
                        <a:rPr lang="ru-RU" sz="16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: 12 и 8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6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98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8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r>
                        <a:rPr lang="ru-RU" sz="18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2</a:t>
                      </a:r>
                      <a:r>
                        <a:rPr lang="ru-RU" sz="18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= 2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800" b="1" i="1" dirty="0">
                          <a:solidFill>
                            <a:srgbClr val="C0392B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r>
                        <a:rPr lang="ru-RU" sz="1600" b="1" dirty="0">
                          <a:solidFill>
                            <a:srgbClr val="C039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иррационально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6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больше 100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8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r>
                        <a:rPr lang="ru-RU" sz="18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2</a:t>
                      </a:r>
                      <a:r>
                        <a:rPr lang="ru-RU" sz="18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&lt; 0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600" b="1" dirty="0">
                          <a:solidFill>
                            <a:srgbClr val="C039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решений нет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2" name="Shape 18"/>
          <p:cNvSpPr/>
          <p:nvPr/>
        </p:nvSpPr>
        <p:spPr>
          <a:xfrm>
            <a:off x="6583680" y="3749040"/>
            <a:ext cx="5056632" cy="914400"/>
          </a:xfrm>
          <a:prstGeom prst="roundRect">
            <a:avLst>
              <a:gd name="adj" fmla="val 12000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6720840" y="3822192"/>
            <a:ext cx="4782312" cy="7680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решена при конкретных числах, но </a:t>
            </a:r>
            <a:r>
              <a:rPr lang="ru-RU" sz="1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общий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переносится на другие данные</a:t>
            </a:r>
            <a:endParaRPr lang="ru-RU" sz="1600" dirty="0"/>
          </a:p>
        </p:txBody>
      </p:sp>
      <p:sp>
        <p:nvSpPr>
          <p:cNvPr id="24" name="Shape 20"/>
          <p:cNvSpPr/>
          <p:nvPr/>
        </p:nvSpPr>
        <p:spPr>
          <a:xfrm>
            <a:off x="731520" y="5321808"/>
            <a:ext cx="10789920" cy="91"/>
          </a:xfrm>
          <a:prstGeom prst="line">
            <a:avLst/>
          </a:prstGeom>
          <a:noFill/>
          <a:ln w="31750">
            <a:solidFill>
              <a:srgbClr val="1F4E79"/>
            </a:solidFill>
            <a:prstDash val="solid"/>
            <a:tailEnd type="triangle"/>
          </a:ln>
        </p:spPr>
      </p:sp>
      <p:sp>
        <p:nvSpPr>
          <p:cNvPr id="25" name="Shape 21"/>
          <p:cNvSpPr/>
          <p:nvPr/>
        </p:nvSpPr>
        <p:spPr>
          <a:xfrm>
            <a:off x="1645920" y="5230368"/>
            <a:ext cx="182880" cy="182880"/>
          </a:xfrm>
          <a:prstGeom prst="ellipse">
            <a:avLst/>
          </a:prstGeom>
          <a:solidFill>
            <a:srgbClr val="D9711C"/>
          </a:solidFill>
          <a:ln w="19050">
            <a:solidFill>
              <a:srgbClr val="D9711C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548640" y="4901184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b="1" dirty="0">
                <a:solidFill>
                  <a:srgbClr val="D971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 век</a:t>
            </a:r>
            <a:endParaRPr lang="ru-RU" sz="1500" dirty="0"/>
          </a:p>
        </p:txBody>
      </p:sp>
      <p:sp>
        <p:nvSpPr>
          <p:cNvPr id="27" name="Text 23"/>
          <p:cNvSpPr/>
          <p:nvPr/>
        </p:nvSpPr>
        <p:spPr>
          <a:xfrm>
            <a:off x="320040" y="5449824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sz="14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Диофант, «Арифметика»</a:t>
            </a:r>
            <a:endParaRPr lang="ru-RU" sz="1400" dirty="0"/>
          </a:p>
        </p:txBody>
      </p:sp>
      <p:sp>
        <p:nvSpPr>
          <p:cNvPr id="28" name="Shape 24"/>
          <p:cNvSpPr/>
          <p:nvPr/>
        </p:nvSpPr>
        <p:spPr>
          <a:xfrm>
            <a:off x="4572000" y="5230368"/>
            <a:ext cx="182880" cy="182880"/>
          </a:xfrm>
          <a:prstGeom prst="ellipse">
            <a:avLst/>
          </a:prstGeom>
          <a:solidFill>
            <a:srgbClr val="D9711C"/>
          </a:solidFill>
          <a:ln w="19050">
            <a:solidFill>
              <a:srgbClr val="D9711C"/>
            </a:solidFill>
            <a:prstDash val="solid"/>
          </a:ln>
        </p:spPr>
      </p:sp>
      <p:sp>
        <p:nvSpPr>
          <p:cNvPr id="29" name="Text 25"/>
          <p:cNvSpPr/>
          <p:nvPr/>
        </p:nvSpPr>
        <p:spPr>
          <a:xfrm>
            <a:off x="3474720" y="4901184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b="1" dirty="0">
                <a:solidFill>
                  <a:srgbClr val="D971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веков</a:t>
            </a:r>
            <a:endParaRPr lang="ru-RU" sz="1500" dirty="0"/>
          </a:p>
        </p:txBody>
      </p:sp>
      <p:sp>
        <p:nvSpPr>
          <p:cNvPr id="30" name="Text 26"/>
          <p:cNvSpPr/>
          <p:nvPr/>
        </p:nvSpPr>
        <p:spPr>
          <a:xfrm>
            <a:off x="3246120" y="5449824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sz="14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«Арифметику» изучали и комментировали</a:t>
            </a:r>
            <a:endParaRPr lang="ru-RU" sz="1400" dirty="0"/>
          </a:p>
        </p:txBody>
      </p:sp>
      <p:sp>
        <p:nvSpPr>
          <p:cNvPr id="31" name="Shape 27"/>
          <p:cNvSpPr/>
          <p:nvPr/>
        </p:nvSpPr>
        <p:spPr>
          <a:xfrm>
            <a:off x="7498080" y="5230368"/>
            <a:ext cx="182880" cy="182880"/>
          </a:xfrm>
          <a:prstGeom prst="ellipse">
            <a:avLst/>
          </a:prstGeom>
          <a:solidFill>
            <a:srgbClr val="D9711C"/>
          </a:solidFill>
          <a:ln w="19050">
            <a:solidFill>
              <a:srgbClr val="D9711C"/>
            </a:solidFill>
            <a:prstDash val="solid"/>
          </a:ln>
        </p:spPr>
      </p:sp>
      <p:sp>
        <p:nvSpPr>
          <p:cNvPr id="32" name="Text 28"/>
          <p:cNvSpPr/>
          <p:nvPr/>
        </p:nvSpPr>
        <p:spPr>
          <a:xfrm>
            <a:off x="6400800" y="4901184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b="1" dirty="0">
                <a:solidFill>
                  <a:srgbClr val="D971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</a:t>
            </a:r>
            <a:endParaRPr lang="ru-RU" sz="1500" dirty="0"/>
          </a:p>
        </p:txBody>
      </p:sp>
      <p:sp>
        <p:nvSpPr>
          <p:cNvPr id="33" name="Text 29"/>
          <p:cNvSpPr/>
          <p:nvPr/>
        </p:nvSpPr>
        <p:spPr>
          <a:xfrm>
            <a:off x="6172200" y="5449824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sz="14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Пьер Ферма: на полях «Арифметики» — Великая теорема Ферма</a:t>
            </a:r>
            <a:endParaRPr lang="ru-RU" sz="1400" dirty="0"/>
          </a:p>
        </p:txBody>
      </p:sp>
      <p:sp>
        <p:nvSpPr>
          <p:cNvPr id="34" name="Shape 30"/>
          <p:cNvSpPr/>
          <p:nvPr/>
        </p:nvSpPr>
        <p:spPr>
          <a:xfrm>
            <a:off x="10332720" y="5230368"/>
            <a:ext cx="182880" cy="182880"/>
          </a:xfrm>
          <a:prstGeom prst="ellipse">
            <a:avLst/>
          </a:prstGeom>
          <a:solidFill>
            <a:srgbClr val="D9711C"/>
          </a:solidFill>
          <a:ln w="19050">
            <a:solidFill>
              <a:srgbClr val="D9711C"/>
            </a:solidFill>
            <a:prstDash val="solid"/>
          </a:ln>
        </p:spPr>
      </p:sp>
      <p:sp>
        <p:nvSpPr>
          <p:cNvPr id="35" name="Text 31"/>
          <p:cNvSpPr/>
          <p:nvPr/>
        </p:nvSpPr>
        <p:spPr>
          <a:xfrm>
            <a:off x="9235440" y="4901184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b="1" dirty="0">
                <a:solidFill>
                  <a:srgbClr val="D971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века</a:t>
            </a:r>
            <a:endParaRPr lang="ru-RU" sz="1500" dirty="0"/>
          </a:p>
        </p:txBody>
      </p:sp>
      <p:sp>
        <p:nvSpPr>
          <p:cNvPr id="36" name="Text 32"/>
          <p:cNvSpPr/>
          <p:nvPr/>
        </p:nvSpPr>
        <p:spPr>
          <a:xfrm>
            <a:off x="9006840" y="5449824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sz="14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теорему доказали</a:t>
            </a:r>
            <a:endParaRPr lang="ru-RU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25880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274320"/>
            <a:ext cx="10972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</a:t>
            </a:r>
            <a:endParaRPr lang="ru-RU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 · глава 3 «Квадратные уравнения» · тема № 1</a:t>
            </a:r>
            <a:endParaRPr lang="ru-RU" sz="1100" dirty="0"/>
          </a:p>
        </p:txBody>
      </p:sp>
      <p:sp>
        <p:nvSpPr>
          <p:cNvPr id="5" name="Text 3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7</a:t>
            </a:r>
            <a:endParaRPr lang="ru-RU" sz="1100" dirty="0"/>
          </a:p>
        </p:txBody>
      </p:sp>
      <p:sp>
        <p:nvSpPr>
          <p:cNvPr id="7" name="Shape 4"/>
          <p:cNvSpPr/>
          <p:nvPr/>
        </p:nvSpPr>
        <p:spPr>
          <a:xfrm>
            <a:off x="548640" y="1691640"/>
            <a:ext cx="2514600" cy="1371600"/>
          </a:xfrm>
          <a:prstGeom prst="roundRect">
            <a:avLst>
              <a:gd name="adj" fmla="val 8000"/>
            </a:avLst>
          </a:prstGeom>
          <a:solidFill>
            <a:srgbClr val="EEF3F8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17220" y="1824228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о числах:</a:t>
            </a:r>
            <a:endParaRPr lang="ru-RU" sz="1400" dirty="0"/>
          </a:p>
        </p:txBody>
      </p:sp>
      <p:sp>
        <p:nvSpPr>
          <p:cNvPr id="9" name="Text 6"/>
          <p:cNvSpPr/>
          <p:nvPr/>
        </p:nvSpPr>
        <p:spPr>
          <a:xfrm>
            <a:off x="617220" y="2350008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20, произведение 96</a:t>
            </a:r>
            <a:endParaRPr lang="ru-RU" sz="1700" dirty="0"/>
          </a:p>
        </p:txBody>
      </p:sp>
      <p:sp>
        <p:nvSpPr>
          <p:cNvPr id="10" name="Shape 7"/>
          <p:cNvSpPr/>
          <p:nvPr/>
        </p:nvSpPr>
        <p:spPr>
          <a:xfrm>
            <a:off x="3108960" y="2377440"/>
            <a:ext cx="256032" cy="91"/>
          </a:xfrm>
          <a:prstGeom prst="line">
            <a:avLst/>
          </a:prstGeom>
          <a:noFill/>
          <a:ln w="28575">
            <a:solidFill>
              <a:srgbClr val="D9711C"/>
            </a:solidFill>
            <a:prstDash val="solid"/>
            <a:tailEnd type="triangle"/>
          </a:ln>
        </p:spPr>
      </p:sp>
      <p:sp>
        <p:nvSpPr>
          <p:cNvPr id="11" name="Shape 8"/>
          <p:cNvSpPr/>
          <p:nvPr/>
        </p:nvSpPr>
        <p:spPr>
          <a:xfrm>
            <a:off x="3410712" y="1691640"/>
            <a:ext cx="2514600" cy="1371600"/>
          </a:xfrm>
          <a:prstGeom prst="roundRect">
            <a:avLst>
              <a:gd name="adj" fmla="val 8000"/>
            </a:avLst>
          </a:prstGeom>
          <a:solidFill>
            <a:srgbClr val="EEF3F8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479292" y="1824228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удачный выбор неизвестного:</a:t>
            </a:r>
            <a:endParaRPr lang="ru-RU" sz="1400" dirty="0"/>
          </a:p>
        </p:txBody>
      </p:sp>
      <p:sp>
        <p:nvSpPr>
          <p:cNvPr id="13" name="Text 10"/>
          <p:cNvSpPr/>
          <p:nvPr/>
        </p:nvSpPr>
        <p:spPr>
          <a:xfrm>
            <a:off x="3479292" y="2350008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 + </a:t>
            </a:r>
            <a:r>
              <a:rPr lang="ru-RU" sz="18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</a:t>
            </a:r>
            <a:r>
              <a:rPr lang="ru-RU" sz="18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10 − </a:t>
            </a:r>
            <a:r>
              <a:rPr lang="ru-RU" sz="18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ru-RU" sz="1800" dirty="0"/>
          </a:p>
        </p:txBody>
      </p:sp>
      <p:sp>
        <p:nvSpPr>
          <p:cNvPr id="14" name="Shape 11"/>
          <p:cNvSpPr/>
          <p:nvPr/>
        </p:nvSpPr>
        <p:spPr>
          <a:xfrm>
            <a:off x="5971032" y="2377440"/>
            <a:ext cx="256032" cy="91"/>
          </a:xfrm>
          <a:prstGeom prst="line">
            <a:avLst/>
          </a:prstGeom>
          <a:noFill/>
          <a:ln w="28575">
            <a:solidFill>
              <a:srgbClr val="D9711C"/>
            </a:solidFill>
            <a:prstDash val="solid"/>
            <a:tailEnd type="triangle"/>
          </a:ln>
        </p:spPr>
      </p:sp>
      <p:sp>
        <p:nvSpPr>
          <p:cNvPr id="15" name="Shape 12"/>
          <p:cNvSpPr/>
          <p:nvPr/>
        </p:nvSpPr>
        <p:spPr>
          <a:xfrm>
            <a:off x="6272784" y="1691640"/>
            <a:ext cx="2514600" cy="1371600"/>
          </a:xfrm>
          <a:prstGeom prst="roundRect">
            <a:avLst>
              <a:gd name="adj" fmla="val 8000"/>
            </a:avLst>
          </a:prstGeom>
          <a:solidFill>
            <a:srgbClr val="EEF3F8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341364" y="1824228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квадратное уравнение:</a:t>
            </a:r>
            <a:endParaRPr lang="ru-RU" sz="1400" dirty="0"/>
          </a:p>
        </p:txBody>
      </p:sp>
      <p:sp>
        <p:nvSpPr>
          <p:cNvPr id="17" name="Text 14"/>
          <p:cNvSpPr/>
          <p:nvPr/>
        </p:nvSpPr>
        <p:spPr>
          <a:xfrm>
            <a:off x="6341364" y="2350008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="1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4</a:t>
            </a:r>
            <a:endParaRPr lang="ru-RU" sz="1800" dirty="0"/>
          </a:p>
        </p:txBody>
      </p:sp>
      <p:sp>
        <p:nvSpPr>
          <p:cNvPr id="18" name="Shape 15"/>
          <p:cNvSpPr/>
          <p:nvPr/>
        </p:nvSpPr>
        <p:spPr>
          <a:xfrm>
            <a:off x="8833104" y="2377440"/>
            <a:ext cx="256032" cy="91"/>
          </a:xfrm>
          <a:prstGeom prst="line">
            <a:avLst/>
          </a:prstGeom>
          <a:noFill/>
          <a:ln w="28575">
            <a:solidFill>
              <a:srgbClr val="D9711C"/>
            </a:solidFill>
            <a:prstDash val="solid"/>
            <a:tailEnd type="triangle"/>
          </a:ln>
        </p:spPr>
      </p:sp>
      <p:sp>
        <p:nvSpPr>
          <p:cNvPr id="19" name="Shape 16"/>
          <p:cNvSpPr/>
          <p:nvPr/>
        </p:nvSpPr>
        <p:spPr>
          <a:xfrm>
            <a:off x="9134856" y="1691640"/>
            <a:ext cx="2514600" cy="1371600"/>
          </a:xfrm>
          <a:prstGeom prst="roundRect">
            <a:avLst>
              <a:gd name="adj" fmla="val 8000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9203436" y="1824228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рациональный ответ:</a:t>
            </a:r>
            <a:endParaRPr lang="ru-RU" sz="1400" dirty="0"/>
          </a:p>
        </p:txBody>
      </p:sp>
      <p:sp>
        <p:nvSpPr>
          <p:cNvPr id="21" name="Text 18"/>
          <p:cNvSpPr/>
          <p:nvPr/>
        </p:nvSpPr>
        <p:spPr>
          <a:xfrm>
            <a:off x="9203436" y="2350008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12 и 8</a:t>
            </a:r>
            <a:endParaRPr lang="ru-RU" sz="1700" dirty="0"/>
          </a:p>
        </p:txBody>
      </p:sp>
      <p:sp>
        <p:nvSpPr>
          <p:cNvPr id="22" name="Shape 19"/>
          <p:cNvSpPr/>
          <p:nvPr/>
        </p:nvSpPr>
        <p:spPr>
          <a:xfrm>
            <a:off x="548640" y="3383280"/>
            <a:ext cx="5486400" cy="1280160"/>
          </a:xfrm>
          <a:prstGeom prst="roundRect">
            <a:avLst>
              <a:gd name="adj" fmla="val 8571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85800" y="3456432"/>
            <a:ext cx="5212080" cy="11338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Сокращённые обозначения: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знак неизвестного, сокращения для его квадрата и куба, знак вычитания</a:t>
            </a:r>
            <a:endParaRPr lang="ru-RU" sz="1700" dirty="0"/>
          </a:p>
        </p:txBody>
      </p:sp>
      <p:sp>
        <p:nvSpPr>
          <p:cNvPr id="24" name="Shape 21"/>
          <p:cNvSpPr/>
          <p:nvPr/>
        </p:nvSpPr>
        <p:spPr>
          <a:xfrm>
            <a:off x="6263640" y="3383280"/>
            <a:ext cx="5376672" cy="1280160"/>
          </a:xfrm>
          <a:prstGeom prst="roundRect">
            <a:avLst>
              <a:gd name="adj" fmla="val 8571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400800" y="3456432"/>
            <a:ext cx="5102352" cy="11338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разрешимости:</a:t>
            </a:r>
            <a:endParaRPr lang="ru-RU" sz="17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9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уравнения — квадрат рационального числа</a:t>
            </a:r>
            <a:endParaRPr lang="ru-RU" sz="17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− 96 = 2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700" dirty="0"/>
          </a:p>
        </p:txBody>
      </p:sp>
      <p:sp>
        <p:nvSpPr>
          <p:cNvPr id="26" name="Shape 23"/>
          <p:cNvSpPr/>
          <p:nvPr/>
        </p:nvSpPr>
        <p:spPr>
          <a:xfrm>
            <a:off x="548640" y="4983480"/>
            <a:ext cx="11091672" cy="914400"/>
          </a:xfrm>
          <a:prstGeom prst="roundRect">
            <a:avLst>
              <a:gd name="adj" fmla="val 12000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85800" y="5056632"/>
            <a:ext cx="10817352" cy="7680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8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суммы и произведения чисел с коэффициентами уравнения </a:t>
            </a:r>
            <a:r>
              <a:rPr lang="ru-RU" sz="20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20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− 20</a:t>
            </a:r>
            <a:r>
              <a:rPr lang="ru-RU" sz="20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+ 96 = 0</a:t>
            </a:r>
            <a:r>
              <a:rPr lang="ru-RU" sz="18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выражает </a:t>
            </a:r>
            <a:r>
              <a:rPr lang="ru-RU" sz="1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Виета</a:t>
            </a:r>
            <a:endParaRPr lang="ru-RU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pomogalka.me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Квадратные уравнения в трудах Диофанта</dc:title>
  <dc:subject>Алгебра, 8 класс. Тема исследовательской работы к главе 3, № 1</dc:subject>
  <dc:creator>pomogalka.me</dc:creator>
  <cp:lastModifiedBy>pomogalka.me</cp:lastModifiedBy>
  <cp:revision>1</cp:revision>
  <dcterms:created xsi:type="dcterms:W3CDTF">2026-10-05T18:01:43Z</dcterms:created>
  <dcterms:modified xsi:type="dcterms:W3CDTF">2026-10-05T18:01:43Z</dcterms:modified>
</cp:coreProperties>
</file>