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ru-RU"/>
              <a:t>7/23/19</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ru-RU"/>
              <a:t>‹#›</a:t>
            </a:fld>
            <a:endParaRPr lang="ru-RU"/>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История появления иррациональных чисел.
План доклада:
1. Приближённые значения корней в древности.
2. Пифагорейцы и открытие несоизмеримости.
3. Феодор, Теэтет, Евдокс и Евклид.
4. Корни как числа: от Средних веков до Нового времени.
5. Число π и строгая теория действительных чисел.</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1</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Задачи, в которых нужно найти сторону квадрата по его площади или диагональ квадрата по его стороне, решали ещё в Древнем Вавилоне и Древнем Египте. На одной вавилонской клинописной табличке первой половины II тысячелетия до н. э. изображён квадрат с диагоналями и записано значение √2 в шестидесятеричной системе счисления: 1 + 24/60 + 51/60² + 10/60³ ≈ 1,414213. Это приближение отличается от √2 меньше чем на одну миллионную. Вычислители древности пользовались приближёнными значениями корней, а вопрос о том, можно ли выразить такое число точно, впервые поставили древнегреческие математики.</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2</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Пифагор (VI в. до н. э.) и его последователи учили, что «всё есть число», понимая под числами натуральные числа, а под отношениями величин — отношения натуральных чисел. Отсюда следовало, что любые два отрезка соизмеримы, то есть имеют общую меру. Но в V веке до н. э. пифагорейцы обнаружили, что сторона и диагональ квадрата несоизмеримы. По преданию, это открытие сделал пифагореец Гиппас из Метапонта.
Доказательство от противного, основанное на чётности, упоминает Аристотель. Если сторона квадрата равна 1, то его диагональ d удовлетворяет равенству d² = 1² + 1² = 2. Пусть d = m/n, где m и n — натуральные числа и дробь несократима. Тогда m² = 2n², поэтому число m чётное (квадрат нечётного числа нечётен): m = 2k. Получаем n² = 2k², и число n тоже чётное — дробь сократима на 2, противоречие.</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3</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 диалоге Платона «Теэтет» рассказывается, что Феодор Киренский доказал несоизмеримость с единичным отрезком сторон квадратов площадью 3, 5, 6 и так далее до 17, кроме площадей 4, 9 и 16. На современном языке это иррациональность чисел √3, √5, √6, …, √17. Его ученик Теэтет (IV в. до н. э.) доказал общее утверждение: если натуральное число a не является точным квадратом, то √a — иррациональное число.
Открытие несоизмеримости показало, что учение об отношениях, основанное на натуральных числах, не годится для несоизмеримых величин. Евдокс Книдский (IV в. до н. э.) построил общую теорию отношений величин, пригодную и для них. Её изложил Евклид в «Началах» (около 300 г. до н. э.): теории отношений посвящена V книга «Начал», а X книга целиком посвящена несоизмеримым величинам. Греческие математики не считали отношения несоизмеримых величин числами: такие величины изображали отрезками, а действия с ними выполняли геометрически.</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4</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Математики Индии и стран ислама выполняли арифметические действия с квадратными корнями так же, как с другими числами, а Омар Хайям (XI—XII вв.) предлагал считать числами и отношения несоизмеримых величин. Латинские переводчики арабских трактатов называли корень словом radix, отсюда слово «радикал». Термины «рациональный» и «иррациональный» связаны с латинским словом ratio — «отношение».
Знак √ ввёл немецкий математик Кристоф Рудольф в 1525 году, а черту над подкоренным выражением добавил Рене Декарт в «Геометрии» (1637). В 1585 году нидерландский учёный Симон Стевин изложил в сочинении «Десятая» правила действий с десятичными дробями и настаивал на том, что иррациональные числа — такие же числа, как и все остальные. Десятичные дроби позволили вычислять значения корней с любой нужной точностью: 1,41 &lt; √2 &lt; 1,42, так как 1,41² = 1,9881 &lt; 2 &lt; 2,0164 = 1,42².</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5</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Число π — отношение длины окружности к её диаметру — с древности знали приближённо: Архимед (III в. до н. э.) доказал, что 310/71 &lt; π &lt; 31/7. Иррациональность числа π доказал Иоганн Генрих Ламберт в 1761 году.
До XIX века иррациональными числами пользовались, опираясь на геометрическую наглядность, без строгого определения. В 1872 году Рихард Дедекинд определил действительные числа с помощью сечений множества рациональных чисел: например, число √2 отделяет отрицательные рациональные числа и неотрицательные, квадрат которых меньше 2, от положительных рациональных чисел, квадрат которых больше 2. В том же году свою теорию действительных чисел опубликовал Георг Кантор, а ещё раньше строгое построение излагал в лекциях Карл Вейерштрасс. С тех пор действительные числа имеют строгое определение, а правила действий с ними, в том числе свойства квадратных корней, доказываются.</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6</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Подводя итоги, можно сказать, что иррациональные числа появились как ответ на открытие пифагорейцев: диагональ квадрата несоизмерима с его стороной, и отношение их длин нельзя выразить отношением натуральных чисел. Древнегреческие математики (Феодор, Теэтет, Евдокс, Евклид) доказали иррациональность корней из натуральных чисел, не являющихся точными квадратами, и построили теорию несоизмеримых величин; средневековые математики стали обращаться с корнями как с числами; в XVI—XVII веках появились знак корня и десятичные дроби, позволившие вычислять корни с любой точностью; в XVIII веке была доказана иррациональность числа π, а в XIX веке Дедекинд, Кантор и Вейерштрасс построили строгую теорию действительных чисел.</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7</a:t>
            </a:fld>
            <a:endParaRPr lang="ru-RU"/>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4892040" cy="6858000"/>
          </a:xfrm>
          <a:prstGeom prst="rect">
            <a:avLst/>
          </a:prstGeom>
          <a:solidFill>
            <a:srgbClr val="1F4E79"/>
          </a:solidFill>
          <a:ln w="12700">
            <a:solidFill>
              <a:srgbClr val="1F4E79"/>
            </a:solidFill>
            <a:prstDash val="solid"/>
          </a:ln>
        </p:spPr>
      </p:sp>
      <p:sp>
        <p:nvSpPr>
          <p:cNvPr id="3" name="Text 1"/>
          <p:cNvSpPr/>
          <p:nvPr/>
        </p:nvSpPr>
        <p:spPr>
          <a:xfrm>
            <a:off x="1325880" y="3017520"/>
            <a:ext cx="3246120" cy="3108960"/>
          </a:xfrm>
          <a:prstGeom prst="rect">
            <a:avLst/>
          </a:prstGeom>
          <a:noFill/>
          <a:ln/>
        </p:spPr>
        <p:txBody>
          <a:bodyPr wrap="square" lIns="0" tIns="0" rIns="0" bIns="0" rtlCol="0" anchor="b"/>
          <a:lstStyle/>
          <a:p>
            <a:pPr algn="r" indent="0" marL="0">
              <a:buNone/>
            </a:pPr>
            <a:r>
              <a:rPr lang="ru-RU" sz="14000" dirty="0">
                <a:solidFill>
                  <a:srgbClr val="2D6497"/>
                </a:solidFill>
                <a:latin typeface="Times New Roman" pitchFamily="34" charset="0"/>
                <a:ea typeface="Times New Roman" pitchFamily="34" charset="-122"/>
                <a:cs typeface="Times New Roman" pitchFamily="34" charset="-120"/>
              </a:rPr>
              <a:t>√2</a:t>
            </a:r>
            <a:endParaRPr lang="ru-RU" sz="14000" dirty="0"/>
          </a:p>
        </p:txBody>
      </p:sp>
      <p:sp>
        <p:nvSpPr>
          <p:cNvPr id="4" name="Text 2"/>
          <p:cNvSpPr/>
          <p:nvPr/>
        </p:nvSpPr>
        <p:spPr>
          <a:xfrm>
            <a:off x="548640" y="640080"/>
            <a:ext cx="4023360" cy="365760"/>
          </a:xfrm>
          <a:prstGeom prst="rect">
            <a:avLst/>
          </a:prstGeom>
          <a:noFill/>
          <a:ln/>
        </p:spPr>
        <p:txBody>
          <a:bodyPr wrap="square" lIns="0" tIns="0" rIns="0" bIns="0" rtlCol="0" anchor="ctr"/>
          <a:lstStyle/>
          <a:p>
            <a:pPr indent="0" marL="0">
              <a:buNone/>
            </a:pPr>
            <a:r>
              <a:rPr lang="ru-RU" sz="1300" b="1" spc="200" kern="0" dirty="0">
                <a:solidFill>
                  <a:srgbClr val="BFD7EE"/>
                </a:solidFill>
                <a:latin typeface="Arial" pitchFamily="34" charset="0"/>
                <a:ea typeface="Arial" pitchFamily="34" charset="-122"/>
                <a:cs typeface="Arial" pitchFamily="34" charset="-120"/>
              </a:rPr>
              <a:t>ИССЛЕДОВАТЕЛЬСКАЯ РАБОТА</a:t>
            </a:r>
            <a:endParaRPr lang="ru-RU" sz="1300" dirty="0"/>
          </a:p>
        </p:txBody>
      </p:sp>
      <p:sp>
        <p:nvSpPr>
          <p:cNvPr id="5" name="Text 3"/>
          <p:cNvSpPr/>
          <p:nvPr/>
        </p:nvSpPr>
        <p:spPr>
          <a:xfrm>
            <a:off x="548640" y="1097280"/>
            <a:ext cx="4069080" cy="2377440"/>
          </a:xfrm>
          <a:prstGeom prst="rect">
            <a:avLst/>
          </a:prstGeom>
          <a:noFill/>
          <a:ln/>
        </p:spPr>
        <p:txBody>
          <a:bodyPr wrap="square" lIns="0" tIns="0" rIns="0" bIns="0" rtlCol="0" anchor="t"/>
          <a:lstStyle/>
          <a:p>
            <a:pPr indent="0" marL="0">
              <a:lnSpc>
                <a:spcPct val="100000"/>
              </a:lnSpc>
              <a:buNone/>
            </a:pPr>
            <a:r>
              <a:rPr lang="ru-RU" sz="3400" b="1" dirty="0">
                <a:solidFill>
                  <a:srgbClr val="FFFFFF"/>
                </a:solidFill>
                <a:latin typeface="Arial" pitchFamily="34" charset="0"/>
                <a:ea typeface="Arial" pitchFamily="34" charset="-122"/>
                <a:cs typeface="Arial" pitchFamily="34" charset="-120"/>
              </a:rPr>
              <a:t>История появления иррациональных чисел</a:t>
            </a:r>
            <a:endParaRPr lang="ru-RU" sz="3400" dirty="0"/>
          </a:p>
        </p:txBody>
      </p:sp>
      <p:sp>
        <p:nvSpPr>
          <p:cNvPr id="6" name="Text 4"/>
          <p:cNvSpPr/>
          <p:nvPr/>
        </p:nvSpPr>
        <p:spPr>
          <a:xfrm>
            <a:off x="548640" y="3703320"/>
            <a:ext cx="4023360" cy="731520"/>
          </a:xfrm>
          <a:prstGeom prst="rect">
            <a:avLst/>
          </a:prstGeom>
          <a:noFill/>
          <a:ln/>
        </p:spPr>
        <p:txBody>
          <a:bodyPr wrap="square" lIns="0" tIns="0" rIns="0" bIns="0" rtlCol="0" anchor="t"/>
          <a:lstStyle/>
          <a:p>
            <a:pPr indent="0" marL="0">
              <a:buNone/>
            </a:pPr>
            <a:r>
              <a:rPr lang="ru-RU" sz="1500" dirty="0">
                <a:solidFill>
                  <a:srgbClr val="BFD7EE"/>
                </a:solidFill>
                <a:latin typeface="Arial" pitchFamily="34" charset="0"/>
                <a:ea typeface="Arial" pitchFamily="34" charset="-122"/>
                <a:cs typeface="Arial" pitchFamily="34" charset="-120"/>
              </a:rPr>
              <a:t>Алгебра, 8 класс</a:t>
            </a:r>
            <a:endParaRPr lang="ru-RU" sz="1500" dirty="0"/>
          </a:p>
          <a:p>
            <a:pPr indent="0" marL="0">
              <a:buNone/>
            </a:pPr>
            <a:r>
              <a:rPr lang="ru-RU" sz="1500" dirty="0">
                <a:solidFill>
                  <a:srgbClr val="BFD7EE"/>
                </a:solidFill>
                <a:latin typeface="Arial" pitchFamily="34" charset="0"/>
                <a:ea typeface="Arial" pitchFamily="34" charset="-122"/>
                <a:cs typeface="Arial" pitchFamily="34" charset="-120"/>
              </a:rPr>
              <a:t>Глава 2 «Квадратный корень»</a:t>
            </a:r>
            <a:endParaRPr lang="ru-RU" sz="1500" dirty="0"/>
          </a:p>
        </p:txBody>
      </p:sp>
      <p:sp>
        <p:nvSpPr>
          <p:cNvPr id="7" name="Text 5"/>
          <p:cNvSpPr/>
          <p:nvPr/>
        </p:nvSpPr>
        <p:spPr>
          <a:xfrm>
            <a:off x="5486400" y="640080"/>
            <a:ext cx="6126480" cy="548640"/>
          </a:xfrm>
          <a:prstGeom prst="rect">
            <a:avLst/>
          </a:prstGeom>
          <a:noFill/>
          <a:ln/>
        </p:spPr>
        <p:txBody>
          <a:bodyPr wrap="square" lIns="0" tIns="0" rIns="0" bIns="0" rtlCol="0" anchor="ctr"/>
          <a:lstStyle/>
          <a:p>
            <a:pPr indent="0" marL="0">
              <a:buNone/>
            </a:pPr>
            <a:r>
              <a:rPr lang="ru-RU" sz="2600" b="1" dirty="0">
                <a:solidFill>
                  <a:srgbClr val="1B2733"/>
                </a:solidFill>
                <a:latin typeface="Arial" pitchFamily="34" charset="0"/>
                <a:ea typeface="Arial" pitchFamily="34" charset="-122"/>
                <a:cs typeface="Arial" pitchFamily="34" charset="-120"/>
              </a:rPr>
              <a:t>План доклада</a:t>
            </a:r>
            <a:endParaRPr lang="ru-RU" sz="2600" dirty="0"/>
          </a:p>
        </p:txBody>
      </p:sp>
      <p:sp>
        <p:nvSpPr>
          <p:cNvPr id="8" name="Shape 6"/>
          <p:cNvSpPr/>
          <p:nvPr/>
        </p:nvSpPr>
        <p:spPr>
          <a:xfrm>
            <a:off x="5486400" y="1517904"/>
            <a:ext cx="475488" cy="475488"/>
          </a:xfrm>
          <a:prstGeom prst="ellipse">
            <a:avLst/>
          </a:prstGeom>
          <a:solidFill>
            <a:srgbClr val="1F4E79"/>
          </a:solidFill>
          <a:ln w="12700">
            <a:solidFill>
              <a:srgbClr val="FFFFFF"/>
            </a:solidFill>
            <a:prstDash val="solid"/>
          </a:ln>
        </p:spPr>
      </p:sp>
      <p:sp>
        <p:nvSpPr>
          <p:cNvPr id="9" name="Text 7"/>
          <p:cNvSpPr/>
          <p:nvPr/>
        </p:nvSpPr>
        <p:spPr>
          <a:xfrm>
            <a:off x="5486400" y="1517904"/>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1</a:t>
            </a:r>
            <a:endParaRPr lang="ru-RU" sz="1800" dirty="0"/>
          </a:p>
        </p:txBody>
      </p:sp>
      <p:sp>
        <p:nvSpPr>
          <p:cNvPr id="10" name="Text 8"/>
          <p:cNvSpPr/>
          <p:nvPr/>
        </p:nvSpPr>
        <p:spPr>
          <a:xfrm>
            <a:off x="6172200" y="1463040"/>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Приближённые значения корней в древности</a:t>
            </a:r>
            <a:endParaRPr lang="ru-RU" sz="1900" dirty="0"/>
          </a:p>
        </p:txBody>
      </p:sp>
      <p:sp>
        <p:nvSpPr>
          <p:cNvPr id="11" name="Shape 9"/>
          <p:cNvSpPr/>
          <p:nvPr/>
        </p:nvSpPr>
        <p:spPr>
          <a:xfrm>
            <a:off x="5486400" y="2414016"/>
            <a:ext cx="475488" cy="475488"/>
          </a:xfrm>
          <a:prstGeom prst="ellipse">
            <a:avLst/>
          </a:prstGeom>
          <a:solidFill>
            <a:srgbClr val="2D6497"/>
          </a:solidFill>
          <a:ln w="12700">
            <a:solidFill>
              <a:srgbClr val="FFFFFF"/>
            </a:solidFill>
            <a:prstDash val="solid"/>
          </a:ln>
        </p:spPr>
      </p:sp>
      <p:sp>
        <p:nvSpPr>
          <p:cNvPr id="12" name="Text 10"/>
          <p:cNvSpPr/>
          <p:nvPr/>
        </p:nvSpPr>
        <p:spPr>
          <a:xfrm>
            <a:off x="5486400" y="2414016"/>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2</a:t>
            </a:r>
            <a:endParaRPr lang="ru-RU" sz="1800" dirty="0"/>
          </a:p>
        </p:txBody>
      </p:sp>
      <p:sp>
        <p:nvSpPr>
          <p:cNvPr id="13" name="Text 11"/>
          <p:cNvSpPr/>
          <p:nvPr/>
        </p:nvSpPr>
        <p:spPr>
          <a:xfrm>
            <a:off x="6172200" y="2359152"/>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Пифагорейцы и открытие несоизмеримости</a:t>
            </a:r>
            <a:endParaRPr lang="ru-RU" sz="1900" dirty="0"/>
          </a:p>
        </p:txBody>
      </p:sp>
      <p:sp>
        <p:nvSpPr>
          <p:cNvPr id="14" name="Shape 12"/>
          <p:cNvSpPr/>
          <p:nvPr/>
        </p:nvSpPr>
        <p:spPr>
          <a:xfrm>
            <a:off x="5486400" y="3310128"/>
            <a:ext cx="475488" cy="475488"/>
          </a:xfrm>
          <a:prstGeom prst="ellipse">
            <a:avLst/>
          </a:prstGeom>
          <a:solidFill>
            <a:srgbClr val="1F4E79"/>
          </a:solidFill>
          <a:ln w="12700">
            <a:solidFill>
              <a:srgbClr val="FFFFFF"/>
            </a:solidFill>
            <a:prstDash val="solid"/>
          </a:ln>
        </p:spPr>
      </p:sp>
      <p:sp>
        <p:nvSpPr>
          <p:cNvPr id="15" name="Text 13"/>
          <p:cNvSpPr/>
          <p:nvPr/>
        </p:nvSpPr>
        <p:spPr>
          <a:xfrm>
            <a:off x="5486400" y="3310128"/>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3</a:t>
            </a:r>
            <a:endParaRPr lang="ru-RU" sz="1800" dirty="0"/>
          </a:p>
        </p:txBody>
      </p:sp>
      <p:sp>
        <p:nvSpPr>
          <p:cNvPr id="16" name="Text 14"/>
          <p:cNvSpPr/>
          <p:nvPr/>
        </p:nvSpPr>
        <p:spPr>
          <a:xfrm>
            <a:off x="6172200" y="3255264"/>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Феодор, Теэтет, Евдокс и Евклид</a:t>
            </a:r>
            <a:endParaRPr lang="ru-RU" sz="1900" dirty="0"/>
          </a:p>
        </p:txBody>
      </p:sp>
      <p:sp>
        <p:nvSpPr>
          <p:cNvPr id="17" name="Shape 15"/>
          <p:cNvSpPr/>
          <p:nvPr/>
        </p:nvSpPr>
        <p:spPr>
          <a:xfrm>
            <a:off x="5486400" y="4206240"/>
            <a:ext cx="475488" cy="475488"/>
          </a:xfrm>
          <a:prstGeom prst="ellipse">
            <a:avLst/>
          </a:prstGeom>
          <a:solidFill>
            <a:srgbClr val="2D6497"/>
          </a:solidFill>
          <a:ln w="12700">
            <a:solidFill>
              <a:srgbClr val="FFFFFF"/>
            </a:solidFill>
            <a:prstDash val="solid"/>
          </a:ln>
        </p:spPr>
      </p:sp>
      <p:sp>
        <p:nvSpPr>
          <p:cNvPr id="18" name="Text 16"/>
          <p:cNvSpPr/>
          <p:nvPr/>
        </p:nvSpPr>
        <p:spPr>
          <a:xfrm>
            <a:off x="5486400" y="4206240"/>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4</a:t>
            </a:r>
            <a:endParaRPr lang="ru-RU" sz="1800" dirty="0"/>
          </a:p>
        </p:txBody>
      </p:sp>
      <p:sp>
        <p:nvSpPr>
          <p:cNvPr id="19" name="Text 17"/>
          <p:cNvSpPr/>
          <p:nvPr/>
        </p:nvSpPr>
        <p:spPr>
          <a:xfrm>
            <a:off x="6172200" y="4151376"/>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Корни как числа: от Средних веков до Нового времени</a:t>
            </a:r>
            <a:endParaRPr lang="ru-RU" sz="1900" dirty="0"/>
          </a:p>
        </p:txBody>
      </p:sp>
      <p:sp>
        <p:nvSpPr>
          <p:cNvPr id="20" name="Shape 18"/>
          <p:cNvSpPr/>
          <p:nvPr/>
        </p:nvSpPr>
        <p:spPr>
          <a:xfrm>
            <a:off x="5486400" y="5102352"/>
            <a:ext cx="475488" cy="475488"/>
          </a:xfrm>
          <a:prstGeom prst="ellipse">
            <a:avLst/>
          </a:prstGeom>
          <a:solidFill>
            <a:srgbClr val="1F4E79"/>
          </a:solidFill>
          <a:ln w="12700">
            <a:solidFill>
              <a:srgbClr val="FFFFFF"/>
            </a:solidFill>
            <a:prstDash val="solid"/>
          </a:ln>
        </p:spPr>
      </p:sp>
      <p:sp>
        <p:nvSpPr>
          <p:cNvPr id="21" name="Text 19"/>
          <p:cNvSpPr/>
          <p:nvPr/>
        </p:nvSpPr>
        <p:spPr>
          <a:xfrm>
            <a:off x="5486400" y="5102352"/>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5</a:t>
            </a:r>
            <a:endParaRPr lang="ru-RU" sz="1800" dirty="0"/>
          </a:p>
        </p:txBody>
      </p:sp>
      <p:sp>
        <p:nvSpPr>
          <p:cNvPr id="22" name="Text 20"/>
          <p:cNvSpPr/>
          <p:nvPr/>
        </p:nvSpPr>
        <p:spPr>
          <a:xfrm>
            <a:off x="6172200" y="5047488"/>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Число </a:t>
            </a:r>
            <a:r>
              <a:rPr lang="ru-RU" sz="2100" dirty="0">
                <a:solidFill>
                  <a:srgbClr val="2A2F36"/>
                </a:solidFill>
                <a:latin typeface="Times New Roman" pitchFamily="34" charset="0"/>
                <a:ea typeface="Times New Roman" pitchFamily="34" charset="-122"/>
                <a:cs typeface="Times New Roman" pitchFamily="34" charset="-120"/>
              </a:rPr>
              <a:t>π</a:t>
            </a:r>
            <a:r>
              <a:rPr lang="ru-RU" sz="1900" dirty="0">
                <a:solidFill>
                  <a:srgbClr val="2A2F36"/>
                </a:solidFill>
                <a:latin typeface="Arial" pitchFamily="34" charset="0"/>
                <a:ea typeface="Arial" pitchFamily="34" charset="-122"/>
                <a:cs typeface="Arial" pitchFamily="34" charset="-120"/>
              </a:rPr>
              <a:t> и строгая теория действительных чисел</a:t>
            </a:r>
            <a:endParaRPr lang="ru-RU" sz="1900" dirty="0"/>
          </a:p>
        </p:txBody>
      </p:sp>
      <p:sp>
        <p:nvSpPr>
          <p:cNvPr id="23" name="Text 21"/>
          <p:cNvSpPr/>
          <p:nvPr/>
        </p:nvSpPr>
        <p:spPr>
          <a:xfrm>
            <a:off x="548640" y="6382512"/>
            <a:ext cx="4114800" cy="320040"/>
          </a:xfrm>
          <a:prstGeom prst="rect">
            <a:avLst/>
          </a:prstGeom>
          <a:noFill/>
          <a:ln/>
        </p:spPr>
        <p:txBody>
          <a:bodyPr wrap="square" lIns="0" tIns="0" rIns="0" bIns="0" rtlCol="0" anchor="ctr"/>
          <a:lstStyle/>
          <a:p>
            <a:pPr indent="0" marL="0">
              <a:buNone/>
            </a:pPr>
            <a:r>
              <a:rPr lang="ru-RU" sz="1100" dirty="0">
                <a:solidFill>
                  <a:srgbClr val="BFD7EE"/>
                </a:solidFill>
                <a:latin typeface="Arial" pitchFamily="34" charset="0"/>
                <a:ea typeface="Arial" pitchFamily="34" charset="-122"/>
                <a:cs typeface="Arial" pitchFamily="34" charset="-120"/>
              </a:rPr>
              <a:t>Алгебра, 8 класс · глава 2 «Квадратный корень» · тема № 2</a:t>
            </a:r>
            <a:endParaRPr lang="ru-RU" sz="1100" dirty="0"/>
          </a:p>
        </p:txBody>
      </p:sp>
      <p:sp>
        <p:nvSpPr>
          <p:cNvPr id="24" name="Text 22"/>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1 / 7</a:t>
            </a:r>
            <a:endParaRPr lang="ru-RU"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1</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Приближённые значения корней в древности</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2 «Квадратный корень» · тема № 2</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2 / 7</a:t>
            </a:r>
            <a:endParaRPr lang="ru-RU" sz="1100" dirty="0"/>
          </a:p>
        </p:txBody>
      </p:sp>
      <p:sp>
        <p:nvSpPr>
          <p:cNvPr id="9" name="Text 6"/>
          <p:cNvSpPr/>
          <p:nvPr/>
        </p:nvSpPr>
        <p:spPr>
          <a:xfrm>
            <a:off x="548640" y="1554480"/>
            <a:ext cx="6400800" cy="4480560"/>
          </a:xfrm>
          <a:prstGeom prst="rect">
            <a:avLst/>
          </a:prstGeom>
          <a:noFill/>
          <a:ln/>
        </p:spPr>
        <p:txBody>
          <a:bodyPr wrap="square" lIns="25400" tIns="50800" rIns="50800" bIns="25400" rtlCol="0" anchor="t"/>
          <a:lstStyle/>
          <a:p>
            <a:pPr marL="279400" indent="-279400">
              <a:spcAft>
                <a:spcPts val="1000"/>
              </a:spcAft>
              <a:buSzPct val="100000"/>
              <a:buChar char="▪"/>
            </a:pPr>
            <a:r>
              <a:rPr lang="ru-RU" sz="1900" dirty="0">
                <a:solidFill>
                  <a:srgbClr val="2A2F36"/>
                </a:solidFill>
                <a:latin typeface="Arial" pitchFamily="34" charset="0"/>
                <a:ea typeface="Arial" pitchFamily="34" charset="-122"/>
                <a:cs typeface="Arial" pitchFamily="34" charset="-120"/>
              </a:rPr>
              <a:t>Древний Вавилон, первая половина II тысячелетия до н. э.</a:t>
            </a:r>
            <a:endParaRPr lang="ru-RU" sz="1900" dirty="0"/>
          </a:p>
          <a:p>
            <a:pPr marL="279400" indent="-279400">
              <a:spcAft>
                <a:spcPts val="1000"/>
              </a:spcAft>
              <a:buSzPct val="100000"/>
              <a:buChar char="▪"/>
            </a:pPr>
            <a:r>
              <a:rPr lang="ru-RU" sz="1900" dirty="0">
                <a:solidFill>
                  <a:srgbClr val="2A2F36"/>
                </a:solidFill>
                <a:latin typeface="Arial" pitchFamily="34" charset="0"/>
                <a:ea typeface="Arial" pitchFamily="34" charset="-122"/>
                <a:cs typeface="Arial" pitchFamily="34" charset="-120"/>
              </a:rPr>
              <a:t>На клинописной табличке — квадрат с диагоналями и значение </a:t>
            </a:r>
            <a:r>
              <a:rPr lang="ru-RU" sz="2100" dirty="0">
                <a:solidFill>
                  <a:srgbClr val="2A2F36"/>
                </a:solidFill>
                <a:latin typeface="Times New Roman" pitchFamily="34" charset="0"/>
                <a:ea typeface="Times New Roman" pitchFamily="34" charset="-122"/>
                <a:cs typeface="Times New Roman" pitchFamily="34" charset="-120"/>
              </a:rPr>
              <a:t>√2</a:t>
            </a:r>
            <a:r>
              <a:rPr lang="ru-RU" sz="1900" dirty="0">
                <a:solidFill>
                  <a:srgbClr val="2A2F36"/>
                </a:solidFill>
                <a:latin typeface="Arial" pitchFamily="34" charset="0"/>
                <a:ea typeface="Arial" pitchFamily="34" charset="-122"/>
                <a:cs typeface="Arial" pitchFamily="34" charset="-120"/>
              </a:rPr>
              <a:t> в шестидесятеричной системе:</a:t>
            </a:r>
            <a:endParaRPr lang="ru-RU" sz="1900" dirty="0"/>
          </a:p>
          <a:p>
            <a:pPr lvl="1" marL="558800" indent="-279400">
              <a:spcAft>
                <a:spcPts val="1000"/>
              </a:spcAft>
              <a:buSzPct val="100000"/>
              <a:buChar char="–"/>
            </a:pPr>
            <a:r>
              <a:rPr lang="ru-RU" sz="1900" dirty="0">
                <a:solidFill>
                  <a:srgbClr val="2A2F36"/>
                </a:solidFill>
                <a:latin typeface="Times New Roman" pitchFamily="34" charset="0"/>
                <a:ea typeface="Times New Roman" pitchFamily="34" charset="-122"/>
                <a:cs typeface="Times New Roman" pitchFamily="34" charset="-120"/>
              </a:rPr>
              <a:t>1 + 24/60 + 51/60</a:t>
            </a:r>
            <a:r>
              <a:rPr lang="ru-RU" sz="1900" baseline="30000" dirty="0">
                <a:solidFill>
                  <a:srgbClr val="2A2F36"/>
                </a:solidFill>
                <a:latin typeface="Times New Roman" pitchFamily="34" charset="0"/>
                <a:ea typeface="Times New Roman" pitchFamily="34" charset="-122"/>
                <a:cs typeface="Times New Roman" pitchFamily="34" charset="-120"/>
              </a:rPr>
              <a:t>2</a:t>
            </a:r>
            <a:r>
              <a:rPr lang="ru-RU" sz="1900" dirty="0">
                <a:solidFill>
                  <a:srgbClr val="2A2F36"/>
                </a:solidFill>
                <a:latin typeface="Times New Roman" pitchFamily="34" charset="0"/>
                <a:ea typeface="Times New Roman" pitchFamily="34" charset="-122"/>
                <a:cs typeface="Times New Roman" pitchFamily="34" charset="-120"/>
              </a:rPr>
              <a:t> + 10/60</a:t>
            </a:r>
            <a:r>
              <a:rPr lang="ru-RU" sz="1900" baseline="30000" dirty="0">
                <a:solidFill>
                  <a:srgbClr val="2A2F36"/>
                </a:solidFill>
                <a:latin typeface="Times New Roman" pitchFamily="34" charset="0"/>
                <a:ea typeface="Times New Roman" pitchFamily="34" charset="-122"/>
                <a:cs typeface="Times New Roman" pitchFamily="34" charset="-120"/>
              </a:rPr>
              <a:t>3</a:t>
            </a:r>
            <a:r>
              <a:rPr lang="ru-RU" sz="1900" dirty="0">
                <a:solidFill>
                  <a:srgbClr val="2A2F36"/>
                </a:solidFill>
                <a:latin typeface="Times New Roman" pitchFamily="34" charset="0"/>
                <a:ea typeface="Times New Roman" pitchFamily="34" charset="-122"/>
                <a:cs typeface="Times New Roman" pitchFamily="34" charset="-120"/>
              </a:rPr>
              <a:t> ≈ 1,414213</a:t>
            </a:r>
            <a:endParaRPr lang="ru-RU" sz="1900" dirty="0"/>
          </a:p>
          <a:p>
            <a:pPr marL="279400" indent="-279400">
              <a:spcAft>
                <a:spcPts val="1000"/>
              </a:spcAft>
              <a:buSzPct val="100000"/>
              <a:buChar char="▪"/>
            </a:pPr>
            <a:r>
              <a:rPr lang="ru-RU" sz="1900" dirty="0">
                <a:solidFill>
                  <a:srgbClr val="2A2F36"/>
                </a:solidFill>
                <a:latin typeface="Arial" pitchFamily="34" charset="0"/>
                <a:ea typeface="Arial" pitchFamily="34" charset="-122"/>
                <a:cs typeface="Arial" pitchFamily="34" charset="-120"/>
              </a:rPr>
              <a:t>Ошибка — меньше одной миллионной</a:t>
            </a:r>
            <a:endParaRPr lang="ru-RU" sz="1900" dirty="0"/>
          </a:p>
          <a:p>
            <a:pPr marL="279400" indent="-279400">
              <a:spcAft>
                <a:spcPts val="1000"/>
              </a:spcAft>
              <a:buSzPct val="100000"/>
              <a:buChar char="▪"/>
            </a:pPr>
            <a:r>
              <a:rPr lang="ru-RU" sz="1900" dirty="0">
                <a:solidFill>
                  <a:srgbClr val="2A2F36"/>
                </a:solidFill>
                <a:latin typeface="Arial" pitchFamily="34" charset="0"/>
                <a:ea typeface="Arial" pitchFamily="34" charset="-122"/>
                <a:cs typeface="Arial" pitchFamily="34" charset="-120"/>
              </a:rPr>
              <a:t>Можно ли выразить </a:t>
            </a:r>
            <a:r>
              <a:rPr lang="ru-RU" sz="2100" dirty="0">
                <a:solidFill>
                  <a:srgbClr val="2A2F36"/>
                </a:solidFill>
                <a:latin typeface="Times New Roman" pitchFamily="34" charset="0"/>
                <a:ea typeface="Times New Roman" pitchFamily="34" charset="-122"/>
                <a:cs typeface="Times New Roman" pitchFamily="34" charset="-120"/>
              </a:rPr>
              <a:t>√2</a:t>
            </a:r>
            <a:r>
              <a:rPr lang="ru-RU" sz="1900" dirty="0">
                <a:solidFill>
                  <a:srgbClr val="2A2F36"/>
                </a:solidFill>
                <a:latin typeface="Arial" pitchFamily="34" charset="0"/>
                <a:ea typeface="Arial" pitchFamily="34" charset="-122"/>
                <a:cs typeface="Arial" pitchFamily="34" charset="-120"/>
              </a:rPr>
              <a:t> </a:t>
            </a:r>
            <a:r>
              <a:rPr lang="ru-RU" sz="1900" b="1" dirty="0">
                <a:solidFill>
                  <a:srgbClr val="2A2F36"/>
                </a:solidFill>
                <a:latin typeface="Arial" pitchFamily="34" charset="0"/>
                <a:ea typeface="Arial" pitchFamily="34" charset="-122"/>
                <a:cs typeface="Arial" pitchFamily="34" charset="-120"/>
              </a:rPr>
              <a:t>точно</a:t>
            </a:r>
            <a:r>
              <a:rPr lang="ru-RU" sz="1900" dirty="0">
                <a:solidFill>
                  <a:srgbClr val="2A2F36"/>
                </a:solidFill>
                <a:latin typeface="Arial" pitchFamily="34" charset="0"/>
                <a:ea typeface="Arial" pitchFamily="34" charset="-122"/>
                <a:cs typeface="Arial" pitchFamily="34" charset="-120"/>
              </a:rPr>
              <a:t>, впервые спросили древнегреческие математики</a:t>
            </a:r>
            <a:endParaRPr lang="ru-RU" sz="1900" dirty="0"/>
          </a:p>
        </p:txBody>
      </p:sp>
      <p:sp>
        <p:nvSpPr>
          <p:cNvPr id="10" name="Shape 7"/>
          <p:cNvSpPr/>
          <p:nvPr/>
        </p:nvSpPr>
        <p:spPr>
          <a:xfrm>
            <a:off x="7589520" y="1600200"/>
            <a:ext cx="3749040" cy="3749040"/>
          </a:xfrm>
          <a:prstGeom prst="roundRect">
            <a:avLst>
              <a:gd name="adj" fmla="val 12195"/>
            </a:avLst>
          </a:prstGeom>
          <a:solidFill>
            <a:srgbClr val="E4D3B4"/>
          </a:solidFill>
          <a:ln w="25400">
            <a:solidFill>
              <a:srgbClr val="B89B6A"/>
            </a:solidFill>
            <a:prstDash val="solid"/>
          </a:ln>
        </p:spPr>
      </p:sp>
      <p:sp>
        <p:nvSpPr>
          <p:cNvPr id="11" name="Shape 8"/>
          <p:cNvSpPr/>
          <p:nvPr/>
        </p:nvSpPr>
        <p:spPr>
          <a:xfrm>
            <a:off x="8275320" y="2286000"/>
            <a:ext cx="2377440" cy="2377440"/>
          </a:xfrm>
          <a:custGeom>
            <a:avLst/>
            <a:gdLst/>
            <a:ahLst/>
            <a:cxnLst/>
            <a:rect l="l" t="t" r="r" b="b"/>
            <a:pathLst>
              <a:path w="2377440" h="2377440">
                <a:moveTo>
                  <a:pt x="0" y="0"/>
                </a:moveTo>
                <a:lnTo>
                  <a:pt x="2377440" y="0"/>
                </a:lnTo>
                <a:lnTo>
                  <a:pt x="2377440" y="2377440"/>
                </a:lnTo>
                <a:lnTo>
                  <a:pt x="0" y="2377440"/>
                </a:lnTo>
                <a:close/>
              </a:path>
            </a:pathLst>
          </a:custGeom>
          <a:ln w="25400">
            <a:solidFill>
              <a:srgbClr val="6B5334"/>
            </a:solidFill>
            <a:prstDash val="solid"/>
          </a:ln>
        </p:spPr>
      </p:sp>
      <p:sp>
        <p:nvSpPr>
          <p:cNvPr id="12" name="Shape 9"/>
          <p:cNvSpPr/>
          <p:nvPr/>
        </p:nvSpPr>
        <p:spPr>
          <a:xfrm>
            <a:off x="8275320" y="2286000"/>
            <a:ext cx="2377440" cy="2377440"/>
          </a:xfrm>
          <a:prstGeom prst="line">
            <a:avLst/>
          </a:prstGeom>
          <a:noFill/>
          <a:ln w="22225">
            <a:solidFill>
              <a:srgbClr val="6B5334"/>
            </a:solidFill>
            <a:prstDash val="solid"/>
          </a:ln>
        </p:spPr>
      </p:sp>
      <p:sp>
        <p:nvSpPr>
          <p:cNvPr id="13" name="Shape 10"/>
          <p:cNvSpPr/>
          <p:nvPr/>
        </p:nvSpPr>
        <p:spPr>
          <a:xfrm flipV="1">
            <a:off x="8275320" y="2286000"/>
            <a:ext cx="2377440" cy="2377440"/>
          </a:xfrm>
          <a:prstGeom prst="line">
            <a:avLst/>
          </a:prstGeom>
          <a:noFill/>
          <a:ln w="22225">
            <a:solidFill>
              <a:srgbClr val="6B5334"/>
            </a:solidFill>
            <a:prstDash val="solid"/>
          </a:ln>
        </p:spPr>
      </p:sp>
      <p:sp>
        <p:nvSpPr>
          <p:cNvPr id="14" name="Text 11"/>
          <p:cNvSpPr/>
          <p:nvPr/>
        </p:nvSpPr>
        <p:spPr>
          <a:xfrm rot="2700000">
            <a:off x="8458200" y="2971800"/>
            <a:ext cx="2011680" cy="365760"/>
          </a:xfrm>
          <a:prstGeom prst="rect">
            <a:avLst/>
          </a:prstGeom>
          <a:noFill/>
          <a:ln/>
        </p:spPr>
        <p:txBody>
          <a:bodyPr wrap="square" lIns="0" tIns="0" rIns="0" bIns="0" rtlCol="0" anchor="ctr"/>
          <a:lstStyle/>
          <a:p>
            <a:pPr algn="ctr" indent="0" marL="0">
              <a:buNone/>
            </a:pPr>
            <a:r>
              <a:rPr lang="ru-RU" sz="1800" b="1" dirty="0">
                <a:solidFill>
                  <a:srgbClr val="4A3820"/>
                </a:solidFill>
                <a:latin typeface="Times New Roman" pitchFamily="34" charset="0"/>
                <a:ea typeface="Times New Roman" pitchFamily="34" charset="-122"/>
                <a:cs typeface="Times New Roman" pitchFamily="34" charset="-120"/>
              </a:rPr>
              <a:t>1;24,51,10</a:t>
            </a:r>
            <a:endParaRPr lang="ru-RU" sz="1800" dirty="0"/>
          </a:p>
        </p:txBody>
      </p:sp>
      <p:sp>
        <p:nvSpPr>
          <p:cNvPr id="15" name="Text 12"/>
          <p:cNvSpPr/>
          <p:nvPr/>
        </p:nvSpPr>
        <p:spPr>
          <a:xfrm>
            <a:off x="8321040" y="1920240"/>
            <a:ext cx="548640" cy="365760"/>
          </a:xfrm>
          <a:prstGeom prst="rect">
            <a:avLst/>
          </a:prstGeom>
          <a:noFill/>
          <a:ln/>
        </p:spPr>
        <p:txBody>
          <a:bodyPr wrap="square" lIns="0" tIns="0" rIns="0" bIns="0" rtlCol="0" anchor="ctr"/>
          <a:lstStyle/>
          <a:p>
            <a:pPr algn="ctr" indent="0" marL="0">
              <a:buNone/>
            </a:pPr>
            <a:r>
              <a:rPr lang="ru-RU" sz="1600" b="1" dirty="0">
                <a:solidFill>
                  <a:srgbClr val="4A3820"/>
                </a:solidFill>
                <a:latin typeface="Arial" pitchFamily="34" charset="0"/>
                <a:ea typeface="Arial" pitchFamily="34" charset="-122"/>
                <a:cs typeface="Arial" pitchFamily="34" charset="-120"/>
              </a:rPr>
              <a:t>30</a:t>
            </a:r>
            <a:endParaRPr lang="ru-RU" sz="1600" dirty="0"/>
          </a:p>
        </p:txBody>
      </p:sp>
      <p:sp>
        <p:nvSpPr>
          <p:cNvPr id="16" name="Text 13"/>
          <p:cNvSpPr/>
          <p:nvPr/>
        </p:nvSpPr>
        <p:spPr>
          <a:xfrm>
            <a:off x="7360920" y="5486400"/>
            <a:ext cx="4206240" cy="548640"/>
          </a:xfrm>
          <a:prstGeom prst="rect">
            <a:avLst/>
          </a:prstGeom>
          <a:noFill/>
          <a:ln/>
        </p:spPr>
        <p:txBody>
          <a:bodyPr wrap="square" lIns="0" tIns="0" rIns="0" bIns="0" rtlCol="0" anchor="ctr"/>
          <a:lstStyle/>
          <a:p>
            <a:pPr algn="ctr" indent="0" marL="0">
              <a:buNone/>
            </a:pPr>
            <a:r>
              <a:rPr lang="ru-RU" sz="1300" dirty="0">
                <a:solidFill>
                  <a:srgbClr val="6A7682"/>
                </a:solidFill>
                <a:latin typeface="Arial" pitchFamily="34" charset="0"/>
                <a:ea typeface="Arial" pitchFamily="34" charset="-122"/>
                <a:cs typeface="Arial" pitchFamily="34" charset="-120"/>
              </a:rPr>
              <a:t>на табличке: сторона 30, на диагонали — 1;24,51,10,</a:t>
            </a:r>
            <a:endParaRPr lang="ru-RU" sz="1300" dirty="0"/>
          </a:p>
          <a:p>
            <a:pPr algn="ctr" indent="0" marL="0">
              <a:buNone/>
            </a:pPr>
            <a:r>
              <a:rPr lang="ru-RU" sz="1300" dirty="0">
                <a:solidFill>
                  <a:srgbClr val="6A7682"/>
                </a:solidFill>
                <a:latin typeface="Arial" pitchFamily="34" charset="0"/>
                <a:ea typeface="Arial" pitchFamily="34" charset="-122"/>
                <a:cs typeface="Arial" pitchFamily="34" charset="-120"/>
              </a:rPr>
              <a:t>то есть 1 + 24/60 + 51/60² + 10/60³</a:t>
            </a:r>
            <a:endParaRPr lang="ru-RU"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2</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Пифагорейцы и открытие несоизмеримости</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2 «Квадратный корень» · тема № 2</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3 / 7</a:t>
            </a:r>
            <a:endParaRPr lang="ru-RU" sz="1100" dirty="0"/>
          </a:p>
        </p:txBody>
      </p:sp>
      <p:sp>
        <p:nvSpPr>
          <p:cNvPr id="9" name="Text 6"/>
          <p:cNvSpPr/>
          <p:nvPr/>
        </p:nvSpPr>
        <p:spPr>
          <a:xfrm>
            <a:off x="548640" y="1554480"/>
            <a:ext cx="6035040" cy="4480560"/>
          </a:xfrm>
          <a:prstGeom prst="rect">
            <a:avLst/>
          </a:prstGeom>
          <a:noFill/>
          <a:ln/>
        </p:spPr>
        <p:txBody>
          <a:bodyPr wrap="square" lIns="25400" tIns="50800" rIns="50800" bIns="25400" rtlCol="0" anchor="t"/>
          <a:lstStyle/>
          <a:p>
            <a:pPr marL="279400" indent="-279400">
              <a:spcAft>
                <a:spcPts val="1200"/>
              </a:spcAft>
              <a:buSzPct val="100000"/>
              <a:buChar char="▪"/>
            </a:pPr>
            <a:r>
              <a:rPr lang="ru-RU" sz="1900" dirty="0">
                <a:solidFill>
                  <a:srgbClr val="2A2F36"/>
                </a:solidFill>
                <a:latin typeface="Arial" pitchFamily="34" charset="0"/>
                <a:ea typeface="Arial" pitchFamily="34" charset="-122"/>
                <a:cs typeface="Arial" pitchFamily="34" charset="-120"/>
              </a:rPr>
              <a:t>Пифагор (VI в. до н. э.): «всё есть число» — натуральные числа и их отношения</a:t>
            </a:r>
            <a:endParaRPr lang="ru-RU" sz="1900" dirty="0"/>
          </a:p>
          <a:p>
            <a:pPr marL="279400" indent="-279400">
              <a:spcAft>
                <a:spcPts val="1200"/>
              </a:spcAft>
              <a:buSzPct val="100000"/>
              <a:buChar char="▪"/>
            </a:pPr>
            <a:r>
              <a:rPr lang="ru-RU" sz="1900" dirty="0">
                <a:solidFill>
                  <a:srgbClr val="2A2F36"/>
                </a:solidFill>
                <a:latin typeface="Arial" pitchFamily="34" charset="0"/>
                <a:ea typeface="Arial" pitchFamily="34" charset="-122"/>
                <a:cs typeface="Arial" pitchFamily="34" charset="-120"/>
              </a:rPr>
              <a:t>Отсюда: любые два отрезка соизмеримы</a:t>
            </a:r>
            <a:endParaRPr lang="ru-RU" sz="1900" dirty="0"/>
          </a:p>
          <a:p>
            <a:pPr marL="279400" indent="-279400">
              <a:spcAft>
                <a:spcPts val="1200"/>
              </a:spcAft>
              <a:buSzPct val="100000"/>
              <a:buChar char="▪"/>
            </a:pPr>
            <a:r>
              <a:rPr lang="ru-RU" sz="1900" dirty="0">
                <a:solidFill>
                  <a:srgbClr val="2A2F36"/>
                </a:solidFill>
                <a:latin typeface="Arial" pitchFamily="34" charset="0"/>
                <a:ea typeface="Arial" pitchFamily="34" charset="-122"/>
                <a:cs typeface="Arial" pitchFamily="34" charset="-120"/>
              </a:rPr>
              <a:t>V в. до н. э.: пифагорейцы обнаружили, что сторона и диагональ квадрата </a:t>
            </a:r>
            <a:r>
              <a:rPr lang="ru-RU" sz="1900" b="1" dirty="0">
                <a:solidFill>
                  <a:srgbClr val="2A2F36"/>
                </a:solidFill>
                <a:latin typeface="Arial" pitchFamily="34" charset="0"/>
                <a:ea typeface="Arial" pitchFamily="34" charset="-122"/>
                <a:cs typeface="Arial" pitchFamily="34" charset="-120"/>
              </a:rPr>
              <a:t>несоизмеримы</a:t>
            </a:r>
            <a:endParaRPr lang="ru-RU" sz="1900" dirty="0"/>
          </a:p>
          <a:p>
            <a:pPr marL="279400" indent="-279400">
              <a:spcAft>
                <a:spcPts val="1200"/>
              </a:spcAft>
              <a:buSzPct val="100000"/>
              <a:buChar char="▪"/>
            </a:pPr>
            <a:r>
              <a:rPr lang="ru-RU" sz="1900" dirty="0">
                <a:solidFill>
                  <a:srgbClr val="2A2F36"/>
                </a:solidFill>
                <a:latin typeface="Arial" pitchFamily="34" charset="0"/>
                <a:ea typeface="Arial" pitchFamily="34" charset="-122"/>
                <a:cs typeface="Arial" pitchFamily="34" charset="-120"/>
              </a:rPr>
              <a:t>По преданию, открытие сделал Гиппас из Метапонта</a:t>
            </a:r>
            <a:endParaRPr lang="ru-RU" sz="1900" dirty="0"/>
          </a:p>
        </p:txBody>
      </p:sp>
      <p:sp>
        <p:nvSpPr>
          <p:cNvPr id="10" name="Shape 7"/>
          <p:cNvSpPr/>
          <p:nvPr/>
        </p:nvSpPr>
        <p:spPr>
          <a:xfrm>
            <a:off x="6812280" y="1600200"/>
            <a:ext cx="4828032" cy="3931920"/>
          </a:xfrm>
          <a:prstGeom prst="roundRect">
            <a:avLst>
              <a:gd name="adj" fmla="val 2791"/>
            </a:avLst>
          </a:prstGeom>
          <a:solidFill>
            <a:srgbClr val="FCEBDD"/>
          </a:solidFill>
          <a:ln w="12700">
            <a:solidFill>
              <a:srgbClr val="D9711C"/>
            </a:solidFill>
            <a:prstDash val="solid"/>
          </a:ln>
        </p:spPr>
      </p:sp>
      <p:sp>
        <p:nvSpPr>
          <p:cNvPr id="11" name="Text 8"/>
          <p:cNvSpPr/>
          <p:nvPr/>
        </p:nvSpPr>
        <p:spPr>
          <a:xfrm>
            <a:off x="6949440" y="1673352"/>
            <a:ext cx="4553712" cy="3785616"/>
          </a:xfrm>
          <a:prstGeom prst="rect">
            <a:avLst/>
          </a:prstGeom>
          <a:noFill/>
          <a:ln/>
        </p:spPr>
        <p:txBody>
          <a:bodyPr wrap="square" lIns="25400" tIns="25400" rIns="25400" bIns="25400" rtlCol="0" anchor="ctr"/>
          <a:lstStyle/>
          <a:p>
            <a:pPr algn="ctr" indent="0" marL="0">
              <a:spcAft>
                <a:spcPts val="400"/>
              </a:spcAft>
              <a:buNone/>
            </a:pPr>
            <a:r>
              <a:rPr lang="ru-RU" sz="1800" b="1" dirty="0">
                <a:solidFill>
                  <a:srgbClr val="1B2733"/>
                </a:solidFill>
                <a:latin typeface="Arial" pitchFamily="34" charset="0"/>
                <a:ea typeface="Arial" pitchFamily="34" charset="-122"/>
                <a:cs typeface="Arial" pitchFamily="34" charset="-120"/>
              </a:rPr>
              <a:t>Доказательство по чётности</a:t>
            </a:r>
            <a:endParaRPr lang="ru-RU" sz="1800" dirty="0"/>
          </a:p>
          <a:p>
            <a:pPr algn="ctr" indent="0" marL="0">
              <a:spcAft>
                <a:spcPts val="400"/>
              </a:spcAft>
              <a:buNone/>
            </a:pPr>
            <a:r>
              <a:rPr lang="ru-RU" sz="1800" dirty="0">
                <a:solidFill>
                  <a:srgbClr val="1B2733"/>
                </a:solidFill>
                <a:latin typeface="Arial" pitchFamily="34" charset="0"/>
                <a:ea typeface="Arial" pitchFamily="34" charset="-122"/>
                <a:cs typeface="Arial" pitchFamily="34" charset="-120"/>
              </a:rPr>
              <a:t>(его упоминает Аристотель)</a:t>
            </a:r>
            <a:endParaRPr lang="ru-RU" sz="1800" dirty="0"/>
          </a:p>
          <a:p>
            <a:pPr algn="ctr" indent="0" marL="0">
              <a:spcAft>
                <a:spcPts val="400"/>
              </a:spcAft>
              <a:buNone/>
            </a:pPr>
            <a:r>
              <a:rPr lang="ru-RU" sz="2000" i="1" dirty="0">
                <a:solidFill>
                  <a:srgbClr val="1B2733"/>
                </a:solidFill>
                <a:latin typeface="Times New Roman" pitchFamily="34" charset="0"/>
                <a:ea typeface="Times New Roman" pitchFamily="34" charset="-122"/>
                <a:cs typeface="Times New Roman" pitchFamily="34" charset="-120"/>
              </a:rPr>
              <a:t>d</a:t>
            </a:r>
            <a:r>
              <a:rPr lang="ru-RU" sz="2000" baseline="30000" dirty="0">
                <a:solidFill>
                  <a:srgbClr val="1B2733"/>
                </a:solidFill>
                <a:latin typeface="Times New Roman" pitchFamily="34" charset="0"/>
                <a:ea typeface="Times New Roman" pitchFamily="34" charset="-122"/>
                <a:cs typeface="Times New Roman" pitchFamily="34" charset="-120"/>
              </a:rPr>
              <a:t>2</a:t>
            </a:r>
            <a:r>
              <a:rPr lang="ru-RU" sz="2000" dirty="0">
                <a:solidFill>
                  <a:srgbClr val="1B2733"/>
                </a:solidFill>
                <a:latin typeface="Times New Roman" pitchFamily="34" charset="0"/>
                <a:ea typeface="Times New Roman" pitchFamily="34" charset="-122"/>
                <a:cs typeface="Times New Roman" pitchFamily="34" charset="-120"/>
              </a:rPr>
              <a:t> = 1</a:t>
            </a:r>
            <a:r>
              <a:rPr lang="ru-RU" sz="2000" baseline="30000" dirty="0">
                <a:solidFill>
                  <a:srgbClr val="1B2733"/>
                </a:solidFill>
                <a:latin typeface="Times New Roman" pitchFamily="34" charset="0"/>
                <a:ea typeface="Times New Roman" pitchFamily="34" charset="-122"/>
                <a:cs typeface="Times New Roman" pitchFamily="34" charset="-120"/>
              </a:rPr>
              <a:t>2</a:t>
            </a:r>
            <a:r>
              <a:rPr lang="ru-RU" sz="2000" dirty="0">
                <a:solidFill>
                  <a:srgbClr val="1B2733"/>
                </a:solidFill>
                <a:latin typeface="Times New Roman" pitchFamily="34" charset="0"/>
                <a:ea typeface="Times New Roman" pitchFamily="34" charset="-122"/>
                <a:cs typeface="Times New Roman" pitchFamily="34" charset="-120"/>
              </a:rPr>
              <a:t> + 1</a:t>
            </a:r>
            <a:r>
              <a:rPr lang="ru-RU" sz="2000" baseline="30000" dirty="0">
                <a:solidFill>
                  <a:srgbClr val="1B2733"/>
                </a:solidFill>
                <a:latin typeface="Times New Roman" pitchFamily="34" charset="0"/>
                <a:ea typeface="Times New Roman" pitchFamily="34" charset="-122"/>
                <a:cs typeface="Times New Roman" pitchFamily="34" charset="-120"/>
              </a:rPr>
              <a:t>2</a:t>
            </a:r>
            <a:r>
              <a:rPr lang="ru-RU" sz="2000" dirty="0">
                <a:solidFill>
                  <a:srgbClr val="1B2733"/>
                </a:solidFill>
                <a:latin typeface="Times New Roman" pitchFamily="34" charset="0"/>
                <a:ea typeface="Times New Roman" pitchFamily="34" charset="-122"/>
                <a:cs typeface="Times New Roman" pitchFamily="34" charset="-120"/>
              </a:rPr>
              <a:t> = 2</a:t>
            </a:r>
            <a:r>
              <a:rPr lang="ru-RU" sz="1800" dirty="0">
                <a:solidFill>
                  <a:srgbClr val="1B2733"/>
                </a:solidFill>
                <a:latin typeface="Arial" pitchFamily="34" charset="0"/>
                <a:ea typeface="Arial" pitchFamily="34" charset="-122"/>
                <a:cs typeface="Arial" pitchFamily="34" charset="-120"/>
              </a:rPr>
              <a:t>, пусть </a:t>
            </a:r>
            <a:r>
              <a:rPr lang="ru-RU" sz="2000" i="1" dirty="0">
                <a:solidFill>
                  <a:srgbClr val="1B2733"/>
                </a:solidFill>
                <a:latin typeface="Times New Roman" pitchFamily="34" charset="0"/>
                <a:ea typeface="Times New Roman" pitchFamily="34" charset="-122"/>
                <a:cs typeface="Times New Roman" pitchFamily="34" charset="-120"/>
              </a:rPr>
              <a:t>d</a:t>
            </a:r>
            <a:r>
              <a:rPr lang="ru-RU" sz="2000" dirty="0">
                <a:solidFill>
                  <a:srgbClr val="1B2733"/>
                </a:solidFill>
                <a:latin typeface="Times New Roman" pitchFamily="34" charset="0"/>
                <a:ea typeface="Times New Roman" pitchFamily="34" charset="-122"/>
                <a:cs typeface="Times New Roman" pitchFamily="34" charset="-120"/>
              </a:rPr>
              <a:t> = </a:t>
            </a:r>
            <a:r>
              <a:rPr lang="ru-RU" sz="2000" i="1" dirty="0">
                <a:solidFill>
                  <a:srgbClr val="1B2733"/>
                </a:solidFill>
                <a:latin typeface="Times New Roman" pitchFamily="34" charset="0"/>
                <a:ea typeface="Times New Roman" pitchFamily="34" charset="-122"/>
                <a:cs typeface="Times New Roman" pitchFamily="34" charset="-120"/>
              </a:rPr>
              <a:t>m</a:t>
            </a:r>
            <a:r>
              <a:rPr lang="ru-RU" sz="2000" dirty="0">
                <a:solidFill>
                  <a:srgbClr val="1B2733"/>
                </a:solidFill>
                <a:latin typeface="Times New Roman" pitchFamily="34" charset="0"/>
                <a:ea typeface="Times New Roman" pitchFamily="34" charset="-122"/>
                <a:cs typeface="Times New Roman" pitchFamily="34" charset="-120"/>
              </a:rPr>
              <a:t>/</a:t>
            </a:r>
            <a:r>
              <a:rPr lang="ru-RU" sz="2000" i="1" dirty="0">
                <a:solidFill>
                  <a:srgbClr val="1B2733"/>
                </a:solidFill>
                <a:latin typeface="Times New Roman" pitchFamily="34" charset="0"/>
                <a:ea typeface="Times New Roman" pitchFamily="34" charset="-122"/>
                <a:cs typeface="Times New Roman" pitchFamily="34" charset="-120"/>
              </a:rPr>
              <a:t>n</a:t>
            </a:r>
            <a:r>
              <a:rPr lang="ru-RU" sz="1800" dirty="0">
                <a:solidFill>
                  <a:srgbClr val="1B2733"/>
                </a:solidFill>
                <a:latin typeface="Arial" pitchFamily="34" charset="0"/>
                <a:ea typeface="Arial" pitchFamily="34" charset="-122"/>
                <a:cs typeface="Arial" pitchFamily="34" charset="-120"/>
              </a:rPr>
              <a:t> — несократимая дробь</a:t>
            </a:r>
            <a:endParaRPr lang="ru-RU" sz="1800" dirty="0"/>
          </a:p>
          <a:p>
            <a:pPr algn="ctr" indent="0" marL="0">
              <a:spcAft>
                <a:spcPts val="400"/>
              </a:spcAft>
              <a:buNone/>
            </a:pPr>
            <a:r>
              <a:rPr lang="ru-RU" sz="2000" i="1" dirty="0">
                <a:solidFill>
                  <a:srgbClr val="1B2733"/>
                </a:solidFill>
                <a:latin typeface="Times New Roman" pitchFamily="34" charset="0"/>
                <a:ea typeface="Times New Roman" pitchFamily="34" charset="-122"/>
                <a:cs typeface="Times New Roman" pitchFamily="34" charset="-120"/>
              </a:rPr>
              <a:t>m</a:t>
            </a:r>
            <a:r>
              <a:rPr lang="ru-RU" sz="2000" baseline="30000" dirty="0">
                <a:solidFill>
                  <a:srgbClr val="1B2733"/>
                </a:solidFill>
                <a:latin typeface="Times New Roman" pitchFamily="34" charset="0"/>
                <a:ea typeface="Times New Roman" pitchFamily="34" charset="-122"/>
                <a:cs typeface="Times New Roman" pitchFamily="34" charset="-120"/>
              </a:rPr>
              <a:t>2</a:t>
            </a:r>
            <a:r>
              <a:rPr lang="ru-RU" sz="2000" dirty="0">
                <a:solidFill>
                  <a:srgbClr val="1B2733"/>
                </a:solidFill>
                <a:latin typeface="Times New Roman" pitchFamily="34" charset="0"/>
                <a:ea typeface="Times New Roman" pitchFamily="34" charset="-122"/>
                <a:cs typeface="Times New Roman" pitchFamily="34" charset="-120"/>
              </a:rPr>
              <a:t> = 2</a:t>
            </a:r>
            <a:r>
              <a:rPr lang="ru-RU" sz="2000" i="1" dirty="0">
                <a:solidFill>
                  <a:srgbClr val="1B2733"/>
                </a:solidFill>
                <a:latin typeface="Times New Roman" pitchFamily="34" charset="0"/>
                <a:ea typeface="Times New Roman" pitchFamily="34" charset="-122"/>
                <a:cs typeface="Times New Roman" pitchFamily="34" charset="-120"/>
              </a:rPr>
              <a:t>n</a:t>
            </a:r>
            <a:r>
              <a:rPr lang="ru-RU" sz="2000" baseline="30000" dirty="0">
                <a:solidFill>
                  <a:srgbClr val="1B2733"/>
                </a:solidFill>
                <a:latin typeface="Times New Roman" pitchFamily="34" charset="0"/>
                <a:ea typeface="Times New Roman" pitchFamily="34" charset="-122"/>
                <a:cs typeface="Times New Roman" pitchFamily="34" charset="-120"/>
              </a:rPr>
              <a:t>2</a:t>
            </a:r>
            <a:r>
              <a:rPr lang="ru-RU" sz="1800" dirty="0">
                <a:solidFill>
                  <a:srgbClr val="1B2733"/>
                </a:solidFill>
                <a:latin typeface="Arial" pitchFamily="34" charset="0"/>
                <a:ea typeface="Arial" pitchFamily="34" charset="-122"/>
                <a:cs typeface="Arial" pitchFamily="34" charset="-120"/>
              </a:rPr>
              <a:t> ⇒ </a:t>
            </a:r>
            <a:r>
              <a:rPr lang="ru-RU" sz="2000" i="1" dirty="0">
                <a:solidFill>
                  <a:srgbClr val="1B2733"/>
                </a:solidFill>
                <a:latin typeface="Times New Roman" pitchFamily="34" charset="0"/>
                <a:ea typeface="Times New Roman" pitchFamily="34" charset="-122"/>
                <a:cs typeface="Times New Roman" pitchFamily="34" charset="-120"/>
              </a:rPr>
              <a:t>m</a:t>
            </a:r>
            <a:r>
              <a:rPr lang="ru-RU" sz="1800" dirty="0">
                <a:solidFill>
                  <a:srgbClr val="1B2733"/>
                </a:solidFill>
                <a:latin typeface="Arial" pitchFamily="34" charset="0"/>
                <a:ea typeface="Arial" pitchFamily="34" charset="-122"/>
                <a:cs typeface="Arial" pitchFamily="34" charset="-120"/>
              </a:rPr>
              <a:t> чётное, </a:t>
            </a:r>
            <a:r>
              <a:rPr lang="ru-RU" sz="2000" i="1" dirty="0">
                <a:solidFill>
                  <a:srgbClr val="1B2733"/>
                </a:solidFill>
                <a:latin typeface="Times New Roman" pitchFamily="34" charset="0"/>
                <a:ea typeface="Times New Roman" pitchFamily="34" charset="-122"/>
                <a:cs typeface="Times New Roman" pitchFamily="34" charset="-120"/>
              </a:rPr>
              <a:t>m</a:t>
            </a:r>
            <a:r>
              <a:rPr lang="ru-RU" sz="2000" dirty="0">
                <a:solidFill>
                  <a:srgbClr val="1B2733"/>
                </a:solidFill>
                <a:latin typeface="Times New Roman" pitchFamily="34" charset="0"/>
                <a:ea typeface="Times New Roman" pitchFamily="34" charset="-122"/>
                <a:cs typeface="Times New Roman" pitchFamily="34" charset="-120"/>
              </a:rPr>
              <a:t> = 2</a:t>
            </a:r>
            <a:r>
              <a:rPr lang="ru-RU" sz="2000" i="1" dirty="0">
                <a:solidFill>
                  <a:srgbClr val="1B2733"/>
                </a:solidFill>
                <a:latin typeface="Times New Roman" pitchFamily="34" charset="0"/>
                <a:ea typeface="Times New Roman" pitchFamily="34" charset="-122"/>
                <a:cs typeface="Times New Roman" pitchFamily="34" charset="-120"/>
              </a:rPr>
              <a:t>k</a:t>
            </a:r>
            <a:endParaRPr lang="ru-RU" sz="1800" dirty="0"/>
          </a:p>
          <a:p>
            <a:pPr algn="ctr" indent="0" marL="0">
              <a:spcAft>
                <a:spcPts val="400"/>
              </a:spcAft>
              <a:buNone/>
            </a:pPr>
            <a:r>
              <a:rPr lang="ru-RU" sz="2000" i="1" dirty="0">
                <a:solidFill>
                  <a:srgbClr val="1B2733"/>
                </a:solidFill>
                <a:latin typeface="Times New Roman" pitchFamily="34" charset="0"/>
                <a:ea typeface="Times New Roman" pitchFamily="34" charset="-122"/>
                <a:cs typeface="Times New Roman" pitchFamily="34" charset="-120"/>
              </a:rPr>
              <a:t>n</a:t>
            </a:r>
            <a:r>
              <a:rPr lang="ru-RU" sz="2000" baseline="30000" dirty="0">
                <a:solidFill>
                  <a:srgbClr val="1B2733"/>
                </a:solidFill>
                <a:latin typeface="Times New Roman" pitchFamily="34" charset="0"/>
                <a:ea typeface="Times New Roman" pitchFamily="34" charset="-122"/>
                <a:cs typeface="Times New Roman" pitchFamily="34" charset="-120"/>
              </a:rPr>
              <a:t>2</a:t>
            </a:r>
            <a:r>
              <a:rPr lang="ru-RU" sz="2000" dirty="0">
                <a:solidFill>
                  <a:srgbClr val="1B2733"/>
                </a:solidFill>
                <a:latin typeface="Times New Roman" pitchFamily="34" charset="0"/>
                <a:ea typeface="Times New Roman" pitchFamily="34" charset="-122"/>
                <a:cs typeface="Times New Roman" pitchFamily="34" charset="-120"/>
              </a:rPr>
              <a:t> = 2</a:t>
            </a:r>
            <a:r>
              <a:rPr lang="ru-RU" sz="2000" i="1" dirty="0">
                <a:solidFill>
                  <a:srgbClr val="1B2733"/>
                </a:solidFill>
                <a:latin typeface="Times New Roman" pitchFamily="34" charset="0"/>
                <a:ea typeface="Times New Roman" pitchFamily="34" charset="-122"/>
                <a:cs typeface="Times New Roman" pitchFamily="34" charset="-120"/>
              </a:rPr>
              <a:t>k</a:t>
            </a:r>
            <a:r>
              <a:rPr lang="ru-RU" sz="2000" baseline="30000" dirty="0">
                <a:solidFill>
                  <a:srgbClr val="1B2733"/>
                </a:solidFill>
                <a:latin typeface="Times New Roman" pitchFamily="34" charset="0"/>
                <a:ea typeface="Times New Roman" pitchFamily="34" charset="-122"/>
                <a:cs typeface="Times New Roman" pitchFamily="34" charset="-120"/>
              </a:rPr>
              <a:t>2</a:t>
            </a:r>
            <a:r>
              <a:rPr lang="ru-RU" sz="1800" dirty="0">
                <a:solidFill>
                  <a:srgbClr val="1B2733"/>
                </a:solidFill>
                <a:latin typeface="Arial" pitchFamily="34" charset="0"/>
                <a:ea typeface="Arial" pitchFamily="34" charset="-122"/>
                <a:cs typeface="Arial" pitchFamily="34" charset="-120"/>
              </a:rPr>
              <a:t> ⇒ </a:t>
            </a:r>
            <a:r>
              <a:rPr lang="ru-RU" sz="2000" i="1" dirty="0">
                <a:solidFill>
                  <a:srgbClr val="1B2733"/>
                </a:solidFill>
                <a:latin typeface="Times New Roman" pitchFamily="34" charset="0"/>
                <a:ea typeface="Times New Roman" pitchFamily="34" charset="-122"/>
                <a:cs typeface="Times New Roman" pitchFamily="34" charset="-120"/>
              </a:rPr>
              <a:t>n</a:t>
            </a:r>
            <a:r>
              <a:rPr lang="ru-RU" sz="1800" dirty="0">
                <a:solidFill>
                  <a:srgbClr val="1B2733"/>
                </a:solidFill>
                <a:latin typeface="Arial" pitchFamily="34" charset="0"/>
                <a:ea typeface="Arial" pitchFamily="34" charset="-122"/>
                <a:cs typeface="Arial" pitchFamily="34" charset="-120"/>
              </a:rPr>
              <a:t> чётное</a:t>
            </a:r>
            <a:endParaRPr lang="ru-RU" sz="1800" dirty="0"/>
          </a:p>
          <a:p>
            <a:pPr algn="ctr" indent="0" marL="0">
              <a:spcAft>
                <a:spcPts val="400"/>
              </a:spcAft>
              <a:buNone/>
            </a:pPr>
            <a:r>
              <a:rPr lang="ru-RU" sz="1800" dirty="0">
                <a:solidFill>
                  <a:srgbClr val="1B2733"/>
                </a:solidFill>
                <a:latin typeface="Arial" pitchFamily="34" charset="0"/>
                <a:ea typeface="Arial" pitchFamily="34" charset="-122"/>
                <a:cs typeface="Arial" pitchFamily="34" charset="-120"/>
              </a:rPr>
              <a:t>дробь сократима на 2 — </a:t>
            </a:r>
            <a:r>
              <a:rPr lang="ru-RU" sz="1800" b="1" dirty="0">
                <a:solidFill>
                  <a:srgbClr val="1B2733"/>
                </a:solidFill>
                <a:latin typeface="Arial" pitchFamily="34" charset="0"/>
                <a:ea typeface="Arial" pitchFamily="34" charset="-122"/>
                <a:cs typeface="Arial" pitchFamily="34" charset="-120"/>
              </a:rPr>
              <a:t>противоречие</a:t>
            </a:r>
            <a:endParaRPr lang="ru-RU"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3</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Феодор, Теэтет, Евдокс и Евклид</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2 «Квадратный корень» · тема № 2</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4 / 7</a:t>
            </a:r>
            <a:endParaRPr lang="ru-RU" sz="1100" dirty="0"/>
          </a:p>
        </p:txBody>
      </p:sp>
      <p:sp>
        <p:nvSpPr>
          <p:cNvPr id="9" name="Text 6"/>
          <p:cNvSpPr/>
          <p:nvPr/>
        </p:nvSpPr>
        <p:spPr>
          <a:xfrm>
            <a:off x="548640" y="1554480"/>
            <a:ext cx="6309360" cy="4480560"/>
          </a:xfrm>
          <a:prstGeom prst="rect">
            <a:avLst/>
          </a:prstGeom>
          <a:noFill/>
          <a:ln/>
        </p:spPr>
        <p:txBody>
          <a:bodyPr wrap="square" lIns="25400" tIns="50800" rIns="50800" bIns="25400" rtlCol="0" anchor="t"/>
          <a:lstStyle/>
          <a:p>
            <a:pPr marL="279400" indent="-279400">
              <a:spcAft>
                <a:spcPts val="1100"/>
              </a:spcAft>
              <a:buSzPct val="100000"/>
              <a:buChar char="▪"/>
            </a:pPr>
            <a:r>
              <a:rPr lang="ru-RU" sz="1800" b="1" dirty="0">
                <a:solidFill>
                  <a:srgbClr val="2A2F36"/>
                </a:solidFill>
                <a:latin typeface="Arial" pitchFamily="34" charset="0"/>
                <a:ea typeface="Arial" pitchFamily="34" charset="-122"/>
                <a:cs typeface="Arial" pitchFamily="34" charset="-120"/>
              </a:rPr>
              <a:t>Феодор Киренский</a:t>
            </a:r>
            <a:r>
              <a:rPr lang="ru-RU" sz="1800" dirty="0">
                <a:solidFill>
                  <a:srgbClr val="2A2F36"/>
                </a:solidFill>
                <a:latin typeface="Arial" pitchFamily="34" charset="0"/>
                <a:ea typeface="Arial" pitchFamily="34" charset="-122"/>
                <a:cs typeface="Arial" pitchFamily="34" charset="-120"/>
              </a:rPr>
              <a:t> (по диалогу Платона «Теэтет»): </a:t>
            </a:r>
            <a:r>
              <a:rPr lang="ru-RU" sz="2000" dirty="0">
                <a:solidFill>
                  <a:srgbClr val="2A2F36"/>
                </a:solidFill>
                <a:latin typeface="Times New Roman" pitchFamily="34" charset="0"/>
                <a:ea typeface="Times New Roman" pitchFamily="34" charset="-122"/>
                <a:cs typeface="Times New Roman" pitchFamily="34" charset="-120"/>
              </a:rPr>
              <a:t>√3</a:t>
            </a:r>
            <a:r>
              <a:rPr lang="ru-RU" sz="1800" dirty="0">
                <a:solidFill>
                  <a:srgbClr val="2A2F36"/>
                </a:solidFill>
                <a:latin typeface="Arial" pitchFamily="34" charset="0"/>
                <a:ea typeface="Arial" pitchFamily="34" charset="-122"/>
                <a:cs typeface="Arial" pitchFamily="34" charset="-120"/>
              </a:rPr>
              <a:t>, </a:t>
            </a:r>
            <a:r>
              <a:rPr lang="ru-RU" sz="2000" dirty="0">
                <a:solidFill>
                  <a:srgbClr val="2A2F36"/>
                </a:solidFill>
                <a:latin typeface="Times New Roman" pitchFamily="34" charset="0"/>
                <a:ea typeface="Times New Roman" pitchFamily="34" charset="-122"/>
                <a:cs typeface="Times New Roman" pitchFamily="34" charset="-120"/>
              </a:rPr>
              <a:t>√5</a:t>
            </a:r>
            <a:r>
              <a:rPr lang="ru-RU" sz="1800" dirty="0">
                <a:solidFill>
                  <a:srgbClr val="2A2F36"/>
                </a:solidFill>
                <a:latin typeface="Arial" pitchFamily="34" charset="0"/>
                <a:ea typeface="Arial" pitchFamily="34" charset="-122"/>
                <a:cs typeface="Arial" pitchFamily="34" charset="-120"/>
              </a:rPr>
              <a:t>, …, </a:t>
            </a:r>
            <a:r>
              <a:rPr lang="ru-RU" sz="2000" dirty="0">
                <a:solidFill>
                  <a:srgbClr val="2A2F36"/>
                </a:solidFill>
                <a:latin typeface="Times New Roman" pitchFamily="34" charset="0"/>
                <a:ea typeface="Times New Roman" pitchFamily="34" charset="-122"/>
                <a:cs typeface="Times New Roman" pitchFamily="34" charset="-120"/>
              </a:rPr>
              <a:t>√17</a:t>
            </a:r>
            <a:r>
              <a:rPr lang="ru-RU" sz="1800" dirty="0">
                <a:solidFill>
                  <a:srgbClr val="2A2F36"/>
                </a:solidFill>
                <a:latin typeface="Arial" pitchFamily="34" charset="0"/>
                <a:ea typeface="Arial" pitchFamily="34" charset="-122"/>
                <a:cs typeface="Arial" pitchFamily="34" charset="-120"/>
              </a:rPr>
              <a:t> иррациональны</a:t>
            </a:r>
            <a:endParaRPr lang="ru-RU" sz="1800" dirty="0"/>
          </a:p>
          <a:p>
            <a:pPr marL="279400" indent="-279400">
              <a:spcAft>
                <a:spcPts val="1100"/>
              </a:spcAft>
              <a:buSzPct val="100000"/>
              <a:buChar char="▪"/>
            </a:pPr>
            <a:r>
              <a:rPr lang="ru-RU" sz="1800" b="1" dirty="0">
                <a:solidFill>
                  <a:srgbClr val="2A2F36"/>
                </a:solidFill>
                <a:latin typeface="Arial" pitchFamily="34" charset="0"/>
                <a:ea typeface="Arial" pitchFamily="34" charset="-122"/>
                <a:cs typeface="Arial" pitchFamily="34" charset="-120"/>
              </a:rPr>
              <a:t>Теэтет</a:t>
            </a:r>
            <a:r>
              <a:rPr lang="ru-RU" sz="1800" dirty="0">
                <a:solidFill>
                  <a:srgbClr val="2A2F36"/>
                </a:solidFill>
                <a:latin typeface="Arial" pitchFamily="34" charset="0"/>
                <a:ea typeface="Arial" pitchFamily="34" charset="-122"/>
                <a:cs typeface="Arial" pitchFamily="34" charset="-120"/>
              </a:rPr>
              <a:t> (IV в. до н. э.): если </a:t>
            </a:r>
            <a:r>
              <a:rPr lang="ru-RU" sz="2000" i="1" dirty="0">
                <a:solidFill>
                  <a:srgbClr val="2A2F36"/>
                </a:solidFill>
                <a:latin typeface="Times New Roman" pitchFamily="34" charset="0"/>
                <a:ea typeface="Times New Roman" pitchFamily="34" charset="-122"/>
                <a:cs typeface="Times New Roman" pitchFamily="34" charset="-120"/>
              </a:rPr>
              <a:t>a</a:t>
            </a:r>
            <a:r>
              <a:rPr lang="ru-RU" sz="1800" dirty="0">
                <a:solidFill>
                  <a:srgbClr val="2A2F36"/>
                </a:solidFill>
                <a:latin typeface="Arial" pitchFamily="34" charset="0"/>
                <a:ea typeface="Arial" pitchFamily="34" charset="-122"/>
                <a:cs typeface="Arial" pitchFamily="34" charset="-120"/>
              </a:rPr>
              <a:t> — не точный квадрат, то </a:t>
            </a:r>
            <a:r>
              <a:rPr lang="ru-RU" sz="2000" dirty="0">
                <a:solidFill>
                  <a:srgbClr val="2A2F36"/>
                </a:solidFill>
                <a:latin typeface="Times New Roman" pitchFamily="34" charset="0"/>
                <a:ea typeface="Times New Roman" pitchFamily="34" charset="-122"/>
                <a:cs typeface="Times New Roman" pitchFamily="34" charset="-120"/>
              </a:rPr>
              <a:t>√</a:t>
            </a:r>
            <a:r>
              <a:rPr lang="ru-RU" sz="2000" i="1" dirty="0">
                <a:solidFill>
                  <a:srgbClr val="2A2F36"/>
                </a:solidFill>
                <a:latin typeface="Times New Roman" pitchFamily="34" charset="0"/>
                <a:ea typeface="Times New Roman" pitchFamily="34" charset="-122"/>
                <a:cs typeface="Times New Roman" pitchFamily="34" charset="-120"/>
              </a:rPr>
              <a:t>a</a:t>
            </a:r>
            <a:r>
              <a:rPr lang="ru-RU" sz="1800" dirty="0">
                <a:solidFill>
                  <a:srgbClr val="2A2F36"/>
                </a:solidFill>
                <a:latin typeface="Arial" pitchFamily="34" charset="0"/>
                <a:ea typeface="Arial" pitchFamily="34" charset="-122"/>
                <a:cs typeface="Arial" pitchFamily="34" charset="-120"/>
              </a:rPr>
              <a:t> иррационально</a:t>
            </a:r>
            <a:endParaRPr lang="ru-RU" sz="1800" dirty="0"/>
          </a:p>
          <a:p>
            <a:pPr marL="279400" indent="-279400">
              <a:spcAft>
                <a:spcPts val="1100"/>
              </a:spcAft>
              <a:buSzPct val="100000"/>
              <a:buChar char="▪"/>
            </a:pPr>
            <a:r>
              <a:rPr lang="ru-RU" sz="1800" b="1" dirty="0">
                <a:solidFill>
                  <a:srgbClr val="2A2F36"/>
                </a:solidFill>
                <a:latin typeface="Arial" pitchFamily="34" charset="0"/>
                <a:ea typeface="Arial" pitchFamily="34" charset="-122"/>
                <a:cs typeface="Arial" pitchFamily="34" charset="-120"/>
              </a:rPr>
              <a:t>Евдокс Книдский</a:t>
            </a:r>
            <a:r>
              <a:rPr lang="ru-RU" sz="1800" dirty="0">
                <a:solidFill>
                  <a:srgbClr val="2A2F36"/>
                </a:solidFill>
                <a:latin typeface="Arial" pitchFamily="34" charset="0"/>
                <a:ea typeface="Arial" pitchFamily="34" charset="-122"/>
                <a:cs typeface="Arial" pitchFamily="34" charset="-120"/>
              </a:rPr>
              <a:t>: теория отношений, пригодная и для несоизмеримых величин</a:t>
            </a:r>
            <a:endParaRPr lang="ru-RU" sz="1800" dirty="0"/>
          </a:p>
          <a:p>
            <a:pPr marL="279400" indent="-279400">
              <a:spcAft>
                <a:spcPts val="1100"/>
              </a:spcAft>
              <a:buSzPct val="100000"/>
              <a:buChar char="▪"/>
            </a:pPr>
            <a:r>
              <a:rPr lang="ru-RU" sz="1800" b="1" dirty="0">
                <a:solidFill>
                  <a:srgbClr val="2A2F36"/>
                </a:solidFill>
                <a:latin typeface="Arial" pitchFamily="34" charset="0"/>
                <a:ea typeface="Arial" pitchFamily="34" charset="-122"/>
                <a:cs typeface="Arial" pitchFamily="34" charset="-120"/>
              </a:rPr>
              <a:t>Евклид</a:t>
            </a:r>
            <a:r>
              <a:rPr lang="ru-RU" sz="1800" dirty="0">
                <a:solidFill>
                  <a:srgbClr val="2A2F36"/>
                </a:solidFill>
                <a:latin typeface="Arial" pitchFamily="34" charset="0"/>
                <a:ea typeface="Arial" pitchFamily="34" charset="-122"/>
                <a:cs typeface="Arial" pitchFamily="34" charset="-120"/>
              </a:rPr>
              <a:t>, «Начала» (около 300 г. до н. э.): книга V — отношения, книга X — несоизмеримые величины</a:t>
            </a:r>
            <a:endParaRPr lang="ru-RU" sz="1800" dirty="0"/>
          </a:p>
        </p:txBody>
      </p:sp>
      <p:sp>
        <p:nvSpPr>
          <p:cNvPr id="10" name="Shape 7"/>
          <p:cNvSpPr/>
          <p:nvPr/>
        </p:nvSpPr>
        <p:spPr>
          <a:xfrm>
            <a:off x="9189720" y="3310128"/>
            <a:ext cx="393192" cy="393192"/>
          </a:xfrm>
          <a:custGeom>
            <a:avLst/>
            <a:gdLst/>
            <a:ahLst/>
            <a:cxnLst/>
            <a:rect l="l" t="t" r="r" b="b"/>
            <a:pathLst>
              <a:path w="393192" h="393192">
                <a:moveTo>
                  <a:pt x="0" y="393192"/>
                </a:moveTo>
                <a:lnTo>
                  <a:pt x="393192" y="393192"/>
                </a:lnTo>
                <a:lnTo>
                  <a:pt x="393192" y="0"/>
                </a:lnTo>
                <a:close/>
              </a:path>
            </a:pathLst>
          </a:custGeom>
          <a:solidFill>
            <a:srgbClr val="FCEBDD"/>
          </a:solidFill>
          <a:ln w="12700">
            <a:solidFill>
              <a:srgbClr val="1F4E79"/>
            </a:solidFill>
            <a:prstDash val="solid"/>
          </a:ln>
        </p:spPr>
      </p:sp>
      <p:sp>
        <p:nvSpPr>
          <p:cNvPr id="11" name="Shape 8"/>
          <p:cNvSpPr/>
          <p:nvPr/>
        </p:nvSpPr>
        <p:spPr>
          <a:xfrm>
            <a:off x="9189720" y="3032099"/>
            <a:ext cx="393192" cy="671221"/>
          </a:xfrm>
          <a:custGeom>
            <a:avLst/>
            <a:gdLst/>
            <a:ahLst/>
            <a:cxnLst/>
            <a:rect l="l" t="t" r="r" b="b"/>
            <a:pathLst>
              <a:path w="393192" h="671221">
                <a:moveTo>
                  <a:pt x="0" y="671221"/>
                </a:moveTo>
                <a:lnTo>
                  <a:pt x="393192" y="278029"/>
                </a:lnTo>
                <a:lnTo>
                  <a:pt x="115163" y="0"/>
                </a:lnTo>
                <a:close/>
              </a:path>
            </a:pathLst>
          </a:custGeom>
          <a:solidFill>
            <a:srgbClr val="EEF3F8"/>
          </a:solidFill>
          <a:ln w="12700">
            <a:solidFill>
              <a:srgbClr val="1F4E79"/>
            </a:solidFill>
            <a:prstDash val="solid"/>
          </a:ln>
        </p:spPr>
      </p:sp>
      <p:sp>
        <p:nvSpPr>
          <p:cNvPr id="12" name="Shape 9"/>
          <p:cNvSpPr/>
          <p:nvPr/>
        </p:nvSpPr>
        <p:spPr>
          <a:xfrm>
            <a:off x="8917354" y="2965610"/>
            <a:ext cx="387529" cy="737710"/>
          </a:xfrm>
          <a:custGeom>
            <a:avLst/>
            <a:gdLst/>
            <a:ahLst/>
            <a:cxnLst/>
            <a:rect l="l" t="t" r="r" b="b"/>
            <a:pathLst>
              <a:path w="387529" h="737710">
                <a:moveTo>
                  <a:pt x="272366" y="737710"/>
                </a:moveTo>
                <a:lnTo>
                  <a:pt x="387529" y="66490"/>
                </a:lnTo>
                <a:lnTo>
                  <a:pt x="0" y="0"/>
                </a:lnTo>
                <a:close/>
              </a:path>
            </a:pathLst>
          </a:custGeom>
          <a:solidFill>
            <a:srgbClr val="FCEBDD"/>
          </a:solidFill>
          <a:ln w="12700">
            <a:solidFill>
              <a:srgbClr val="1F4E79"/>
            </a:solidFill>
            <a:prstDash val="solid"/>
          </a:ln>
        </p:spPr>
      </p:sp>
      <p:sp>
        <p:nvSpPr>
          <p:cNvPr id="13" name="Shape 10"/>
          <p:cNvSpPr/>
          <p:nvPr/>
        </p:nvSpPr>
        <p:spPr>
          <a:xfrm>
            <a:off x="8548499" y="2965610"/>
            <a:ext cx="641221" cy="737710"/>
          </a:xfrm>
          <a:custGeom>
            <a:avLst/>
            <a:gdLst/>
            <a:ahLst/>
            <a:cxnLst/>
            <a:rect l="l" t="t" r="r" b="b"/>
            <a:pathLst>
              <a:path w="641221" h="737710">
                <a:moveTo>
                  <a:pt x="641221" y="737710"/>
                </a:moveTo>
                <a:lnTo>
                  <a:pt x="368855" y="0"/>
                </a:lnTo>
                <a:lnTo>
                  <a:pt x="0" y="136183"/>
                </a:lnTo>
                <a:close/>
              </a:path>
            </a:pathLst>
          </a:custGeom>
          <a:solidFill>
            <a:srgbClr val="EEF3F8"/>
          </a:solidFill>
          <a:ln w="12700">
            <a:solidFill>
              <a:srgbClr val="1F4E79"/>
            </a:solidFill>
            <a:prstDash val="solid"/>
          </a:ln>
        </p:spPr>
      </p:sp>
      <p:sp>
        <p:nvSpPr>
          <p:cNvPr id="14" name="Shape 11"/>
          <p:cNvSpPr/>
          <p:nvPr/>
        </p:nvSpPr>
        <p:spPr>
          <a:xfrm>
            <a:off x="8279488" y="3101793"/>
            <a:ext cx="910232" cy="601527"/>
          </a:xfrm>
          <a:custGeom>
            <a:avLst/>
            <a:gdLst/>
            <a:ahLst/>
            <a:cxnLst/>
            <a:rect l="l" t="t" r="r" b="b"/>
            <a:pathLst>
              <a:path w="910232" h="601527">
                <a:moveTo>
                  <a:pt x="910232" y="601527"/>
                </a:moveTo>
                <a:lnTo>
                  <a:pt x="269011" y="0"/>
                </a:lnTo>
                <a:lnTo>
                  <a:pt x="0" y="286763"/>
                </a:lnTo>
                <a:close/>
              </a:path>
            </a:pathLst>
          </a:custGeom>
          <a:solidFill>
            <a:srgbClr val="FCEBDD"/>
          </a:solidFill>
          <a:ln w="12700">
            <a:solidFill>
              <a:srgbClr val="1F4E79"/>
            </a:solidFill>
            <a:prstDash val="solid"/>
          </a:ln>
        </p:spPr>
      </p:sp>
      <p:sp>
        <p:nvSpPr>
          <p:cNvPr id="15" name="Shape 12"/>
          <p:cNvSpPr/>
          <p:nvPr/>
        </p:nvSpPr>
        <p:spPr>
          <a:xfrm>
            <a:off x="8150986" y="3388556"/>
            <a:ext cx="1038734" cy="371601"/>
          </a:xfrm>
          <a:custGeom>
            <a:avLst/>
            <a:gdLst/>
            <a:ahLst/>
            <a:cxnLst/>
            <a:rect l="l" t="t" r="r" b="b"/>
            <a:pathLst>
              <a:path w="1038734" h="371601">
                <a:moveTo>
                  <a:pt x="1038734" y="314764"/>
                </a:moveTo>
                <a:lnTo>
                  <a:pt x="128502" y="0"/>
                </a:lnTo>
                <a:lnTo>
                  <a:pt x="0" y="371601"/>
                </a:lnTo>
                <a:close/>
              </a:path>
            </a:pathLst>
          </a:custGeom>
          <a:solidFill>
            <a:srgbClr val="EEF3F8"/>
          </a:solidFill>
          <a:ln w="12700">
            <a:solidFill>
              <a:srgbClr val="1F4E79"/>
            </a:solidFill>
            <a:prstDash val="solid"/>
          </a:ln>
        </p:spPr>
      </p:sp>
      <p:sp>
        <p:nvSpPr>
          <p:cNvPr id="16" name="Shape 13"/>
          <p:cNvSpPr/>
          <p:nvPr/>
        </p:nvSpPr>
        <p:spPr>
          <a:xfrm>
            <a:off x="8150986" y="3703320"/>
            <a:ext cx="1038734" cy="449441"/>
          </a:xfrm>
          <a:custGeom>
            <a:avLst/>
            <a:gdLst/>
            <a:ahLst/>
            <a:cxnLst/>
            <a:rect l="l" t="t" r="r" b="b"/>
            <a:pathLst>
              <a:path w="1038734" h="449441">
                <a:moveTo>
                  <a:pt x="1038734" y="0"/>
                </a:moveTo>
                <a:lnTo>
                  <a:pt x="0" y="56837"/>
                </a:lnTo>
                <a:lnTo>
                  <a:pt x="21482" y="449441"/>
                </a:lnTo>
                <a:close/>
              </a:path>
            </a:pathLst>
          </a:custGeom>
          <a:solidFill>
            <a:srgbClr val="FCEBDD"/>
          </a:solidFill>
          <a:ln w="12700">
            <a:solidFill>
              <a:srgbClr val="1F4E79"/>
            </a:solidFill>
            <a:prstDash val="solid"/>
          </a:ln>
        </p:spPr>
      </p:sp>
      <p:sp>
        <p:nvSpPr>
          <p:cNvPr id="17" name="Shape 14"/>
          <p:cNvSpPr/>
          <p:nvPr/>
        </p:nvSpPr>
        <p:spPr>
          <a:xfrm>
            <a:off x="8172468" y="3703320"/>
            <a:ext cx="1017252" cy="809094"/>
          </a:xfrm>
          <a:custGeom>
            <a:avLst/>
            <a:gdLst/>
            <a:ahLst/>
            <a:cxnLst/>
            <a:rect l="l" t="t" r="r" b="b"/>
            <a:pathLst>
              <a:path w="1017252" h="809094">
                <a:moveTo>
                  <a:pt x="1017252" y="0"/>
                </a:moveTo>
                <a:lnTo>
                  <a:pt x="0" y="449441"/>
                </a:lnTo>
                <a:lnTo>
                  <a:pt x="158901" y="809094"/>
                </a:lnTo>
                <a:close/>
              </a:path>
            </a:pathLst>
          </a:custGeom>
          <a:solidFill>
            <a:srgbClr val="EEF3F8"/>
          </a:solidFill>
          <a:ln w="12700">
            <a:solidFill>
              <a:srgbClr val="1F4E79"/>
            </a:solidFill>
            <a:prstDash val="solid"/>
          </a:ln>
        </p:spPr>
      </p:sp>
      <p:sp>
        <p:nvSpPr>
          <p:cNvPr id="18" name="Shape 15"/>
          <p:cNvSpPr/>
          <p:nvPr/>
        </p:nvSpPr>
        <p:spPr>
          <a:xfrm>
            <a:off x="8331369" y="3703320"/>
            <a:ext cx="858351" cy="1095211"/>
          </a:xfrm>
          <a:custGeom>
            <a:avLst/>
            <a:gdLst/>
            <a:ahLst/>
            <a:cxnLst/>
            <a:rect l="l" t="t" r="r" b="b"/>
            <a:pathLst>
              <a:path w="858351" h="1095211">
                <a:moveTo>
                  <a:pt x="858351" y="0"/>
                </a:moveTo>
                <a:lnTo>
                  <a:pt x="0" y="809094"/>
                </a:lnTo>
                <a:lnTo>
                  <a:pt x="269698" y="1095211"/>
                </a:lnTo>
                <a:close/>
              </a:path>
            </a:pathLst>
          </a:custGeom>
          <a:solidFill>
            <a:srgbClr val="FCEBDD"/>
          </a:solidFill>
          <a:ln w="12700">
            <a:solidFill>
              <a:srgbClr val="1F4E79"/>
            </a:solidFill>
            <a:prstDash val="solid"/>
          </a:ln>
        </p:spPr>
      </p:sp>
      <p:sp>
        <p:nvSpPr>
          <p:cNvPr id="19" name="Shape 16"/>
          <p:cNvSpPr/>
          <p:nvPr/>
        </p:nvSpPr>
        <p:spPr>
          <a:xfrm>
            <a:off x="8601067" y="3703320"/>
            <a:ext cx="588653" cy="1281359"/>
          </a:xfrm>
          <a:custGeom>
            <a:avLst/>
            <a:gdLst/>
            <a:ahLst/>
            <a:cxnLst/>
            <a:rect l="l" t="t" r="r" b="b"/>
            <a:pathLst>
              <a:path w="588653" h="1281359">
                <a:moveTo>
                  <a:pt x="588653" y="0"/>
                </a:moveTo>
                <a:lnTo>
                  <a:pt x="0" y="1095211"/>
                </a:lnTo>
                <a:lnTo>
                  <a:pt x="346336" y="1281359"/>
                </a:lnTo>
                <a:close/>
              </a:path>
            </a:pathLst>
          </a:custGeom>
          <a:solidFill>
            <a:srgbClr val="EEF3F8"/>
          </a:solidFill>
          <a:ln w="12700">
            <a:solidFill>
              <a:srgbClr val="1F4E79"/>
            </a:solidFill>
            <a:prstDash val="solid"/>
          </a:ln>
        </p:spPr>
      </p:sp>
      <p:sp>
        <p:nvSpPr>
          <p:cNvPr id="20" name="Shape 17"/>
          <p:cNvSpPr/>
          <p:nvPr/>
        </p:nvSpPr>
        <p:spPr>
          <a:xfrm>
            <a:off x="8947404" y="3703320"/>
            <a:ext cx="386344" cy="1354421"/>
          </a:xfrm>
          <a:custGeom>
            <a:avLst/>
            <a:gdLst/>
            <a:ahLst/>
            <a:cxnLst/>
            <a:rect l="l" t="t" r="r" b="b"/>
            <a:pathLst>
              <a:path w="386344" h="1354421">
                <a:moveTo>
                  <a:pt x="242316" y="0"/>
                </a:moveTo>
                <a:lnTo>
                  <a:pt x="0" y="1281359"/>
                </a:lnTo>
                <a:lnTo>
                  <a:pt x="386344" y="1354421"/>
                </a:lnTo>
                <a:close/>
              </a:path>
            </a:pathLst>
          </a:custGeom>
          <a:solidFill>
            <a:srgbClr val="FCEBDD"/>
          </a:solidFill>
          <a:ln w="12700">
            <a:solidFill>
              <a:srgbClr val="1F4E79"/>
            </a:solidFill>
            <a:prstDash val="solid"/>
          </a:ln>
        </p:spPr>
      </p:sp>
      <p:sp>
        <p:nvSpPr>
          <p:cNvPr id="21" name="Shape 18"/>
          <p:cNvSpPr/>
          <p:nvPr/>
        </p:nvSpPr>
        <p:spPr>
          <a:xfrm>
            <a:off x="9189720" y="3703320"/>
            <a:ext cx="535016" cy="1354421"/>
          </a:xfrm>
          <a:custGeom>
            <a:avLst/>
            <a:gdLst/>
            <a:ahLst/>
            <a:cxnLst/>
            <a:rect l="l" t="t" r="r" b="b"/>
            <a:pathLst>
              <a:path w="535016" h="1354421">
                <a:moveTo>
                  <a:pt x="0" y="0"/>
                </a:moveTo>
                <a:lnTo>
                  <a:pt x="144028" y="1354421"/>
                </a:lnTo>
                <a:lnTo>
                  <a:pt x="535016" y="1312843"/>
                </a:lnTo>
                <a:close/>
              </a:path>
            </a:pathLst>
          </a:custGeom>
          <a:solidFill>
            <a:srgbClr val="EEF3F8"/>
          </a:solidFill>
          <a:ln w="12700">
            <a:solidFill>
              <a:srgbClr val="1F4E79"/>
            </a:solidFill>
            <a:prstDash val="solid"/>
          </a:ln>
        </p:spPr>
      </p:sp>
      <p:sp>
        <p:nvSpPr>
          <p:cNvPr id="22" name="Shape 19"/>
          <p:cNvSpPr/>
          <p:nvPr/>
        </p:nvSpPr>
        <p:spPr>
          <a:xfrm>
            <a:off x="9189720" y="3703320"/>
            <a:ext cx="899133" cy="1312843"/>
          </a:xfrm>
          <a:custGeom>
            <a:avLst/>
            <a:gdLst/>
            <a:ahLst/>
            <a:cxnLst/>
            <a:rect l="l" t="t" r="r" b="b"/>
            <a:pathLst>
              <a:path w="899133" h="1312843">
                <a:moveTo>
                  <a:pt x="0" y="0"/>
                </a:moveTo>
                <a:lnTo>
                  <a:pt x="535016" y="1312843"/>
                </a:lnTo>
                <a:lnTo>
                  <a:pt x="899133" y="1164457"/>
                </a:lnTo>
                <a:close/>
              </a:path>
            </a:pathLst>
          </a:custGeom>
          <a:solidFill>
            <a:srgbClr val="FCEBDD"/>
          </a:solidFill>
          <a:ln w="12700">
            <a:solidFill>
              <a:srgbClr val="1F4E79"/>
            </a:solidFill>
            <a:prstDash val="solid"/>
          </a:ln>
        </p:spPr>
      </p:sp>
      <p:sp>
        <p:nvSpPr>
          <p:cNvPr id="23" name="Shape 20"/>
          <p:cNvSpPr/>
          <p:nvPr/>
        </p:nvSpPr>
        <p:spPr>
          <a:xfrm>
            <a:off x="9189720" y="3703320"/>
            <a:ext cx="1210347" cy="1164457"/>
          </a:xfrm>
          <a:custGeom>
            <a:avLst/>
            <a:gdLst/>
            <a:ahLst/>
            <a:cxnLst/>
            <a:rect l="l" t="t" r="r" b="b"/>
            <a:pathLst>
              <a:path w="1210347" h="1164457">
                <a:moveTo>
                  <a:pt x="0" y="0"/>
                </a:moveTo>
                <a:lnTo>
                  <a:pt x="899133" y="1164457"/>
                </a:lnTo>
                <a:lnTo>
                  <a:pt x="1210347" y="924153"/>
                </a:lnTo>
                <a:close/>
              </a:path>
            </a:pathLst>
          </a:custGeom>
          <a:solidFill>
            <a:srgbClr val="EEF3F8"/>
          </a:solidFill>
          <a:ln w="12700">
            <a:solidFill>
              <a:srgbClr val="1F4E79"/>
            </a:solidFill>
            <a:prstDash val="solid"/>
          </a:ln>
        </p:spPr>
      </p:sp>
      <p:sp>
        <p:nvSpPr>
          <p:cNvPr id="24" name="Shape 21"/>
          <p:cNvSpPr/>
          <p:nvPr/>
        </p:nvSpPr>
        <p:spPr>
          <a:xfrm>
            <a:off x="9189720" y="3703320"/>
            <a:ext cx="1448962" cy="924153"/>
          </a:xfrm>
          <a:custGeom>
            <a:avLst/>
            <a:gdLst/>
            <a:ahLst/>
            <a:cxnLst/>
            <a:rect l="l" t="t" r="r" b="b"/>
            <a:pathLst>
              <a:path w="1448962" h="924153">
                <a:moveTo>
                  <a:pt x="0" y="0"/>
                </a:moveTo>
                <a:lnTo>
                  <a:pt x="1210347" y="924153"/>
                </a:lnTo>
                <a:lnTo>
                  <a:pt x="1448962" y="611643"/>
                </a:lnTo>
                <a:close/>
              </a:path>
            </a:pathLst>
          </a:custGeom>
          <a:solidFill>
            <a:srgbClr val="FCEBDD"/>
          </a:solidFill>
          <a:ln w="12700">
            <a:solidFill>
              <a:srgbClr val="1F4E79"/>
            </a:solidFill>
            <a:prstDash val="solid"/>
          </a:ln>
        </p:spPr>
      </p:sp>
      <p:sp>
        <p:nvSpPr>
          <p:cNvPr id="25" name="Shape 22"/>
          <p:cNvSpPr/>
          <p:nvPr/>
        </p:nvSpPr>
        <p:spPr>
          <a:xfrm>
            <a:off x="9189720" y="3703320"/>
            <a:ext cx="1601873" cy="611643"/>
          </a:xfrm>
          <a:custGeom>
            <a:avLst/>
            <a:gdLst/>
            <a:ahLst/>
            <a:cxnLst/>
            <a:rect l="l" t="t" r="r" b="b"/>
            <a:pathLst>
              <a:path w="1601873" h="611643">
                <a:moveTo>
                  <a:pt x="0" y="0"/>
                </a:moveTo>
                <a:lnTo>
                  <a:pt x="1448962" y="611643"/>
                </a:lnTo>
                <a:lnTo>
                  <a:pt x="1601873" y="249403"/>
                </a:lnTo>
                <a:close/>
              </a:path>
            </a:pathLst>
          </a:custGeom>
          <a:solidFill>
            <a:srgbClr val="EEF3F8"/>
          </a:solidFill>
          <a:ln w="12700">
            <a:solidFill>
              <a:srgbClr val="1F4E79"/>
            </a:solidFill>
            <a:prstDash val="solid"/>
          </a:ln>
        </p:spPr>
      </p:sp>
      <p:sp>
        <p:nvSpPr>
          <p:cNvPr id="26" name="Text 23"/>
          <p:cNvSpPr/>
          <p:nvPr/>
        </p:nvSpPr>
        <p:spPr>
          <a:xfrm>
            <a:off x="9333924" y="3010476"/>
            <a:ext cx="731520" cy="365760"/>
          </a:xfrm>
          <a:prstGeom prst="rect">
            <a:avLst/>
          </a:prstGeom>
          <a:noFill/>
          <a:ln/>
        </p:spPr>
        <p:txBody>
          <a:bodyPr wrap="square" lIns="0" tIns="0" rIns="0" bIns="0" rtlCol="0" anchor="ctr"/>
          <a:lstStyle/>
          <a:p>
            <a:pPr algn="ctr" indent="0" marL="0">
              <a:buNone/>
            </a:pPr>
            <a:r>
              <a:rPr lang="ru-RU" sz="1600" b="1" dirty="0">
                <a:solidFill>
                  <a:srgbClr val="D9711C"/>
                </a:solidFill>
                <a:latin typeface="Times New Roman" pitchFamily="34" charset="0"/>
                <a:ea typeface="Times New Roman" pitchFamily="34" charset="-122"/>
                <a:cs typeface="Times New Roman" pitchFamily="34" charset="-120"/>
              </a:rPr>
              <a:t>√2</a:t>
            </a:r>
            <a:endParaRPr lang="ru-RU" sz="1600" dirty="0"/>
          </a:p>
        </p:txBody>
      </p:sp>
      <p:sp>
        <p:nvSpPr>
          <p:cNvPr id="27" name="Text 24"/>
          <p:cNvSpPr/>
          <p:nvPr/>
        </p:nvSpPr>
        <p:spPr>
          <a:xfrm>
            <a:off x="8967049" y="2686457"/>
            <a:ext cx="731520" cy="365760"/>
          </a:xfrm>
          <a:prstGeom prst="rect">
            <a:avLst/>
          </a:prstGeom>
          <a:noFill/>
          <a:ln/>
        </p:spPr>
        <p:txBody>
          <a:bodyPr wrap="square" lIns="0" tIns="0" rIns="0" bIns="0" rtlCol="0" anchor="ctr"/>
          <a:lstStyle/>
          <a:p>
            <a:pPr algn="ctr" indent="0" marL="0">
              <a:buNone/>
            </a:pPr>
            <a:r>
              <a:rPr lang="ru-RU" sz="1600" b="1" dirty="0">
                <a:solidFill>
                  <a:srgbClr val="D9711C"/>
                </a:solidFill>
                <a:latin typeface="Times New Roman" pitchFamily="34" charset="0"/>
                <a:ea typeface="Times New Roman" pitchFamily="34" charset="-122"/>
                <a:cs typeface="Times New Roman" pitchFamily="34" charset="-120"/>
              </a:rPr>
              <a:t>√3</a:t>
            </a:r>
            <a:endParaRPr lang="ru-RU" sz="1600" dirty="0"/>
          </a:p>
        </p:txBody>
      </p:sp>
      <p:sp>
        <p:nvSpPr>
          <p:cNvPr id="28" name="Text 25"/>
          <p:cNvSpPr/>
          <p:nvPr/>
        </p:nvSpPr>
        <p:spPr>
          <a:xfrm>
            <a:off x="8062298" y="2805928"/>
            <a:ext cx="731520" cy="365760"/>
          </a:xfrm>
          <a:prstGeom prst="rect">
            <a:avLst/>
          </a:prstGeom>
          <a:noFill/>
          <a:ln/>
        </p:spPr>
        <p:txBody>
          <a:bodyPr wrap="square" lIns="0" tIns="0" rIns="0" bIns="0" rtlCol="0" anchor="ctr"/>
          <a:lstStyle/>
          <a:p>
            <a:pPr algn="ctr" indent="0" marL="0">
              <a:buNone/>
            </a:pPr>
            <a:r>
              <a:rPr lang="ru-RU" sz="1600" b="1" dirty="0">
                <a:solidFill>
                  <a:srgbClr val="D9711C"/>
                </a:solidFill>
                <a:latin typeface="Times New Roman" pitchFamily="34" charset="0"/>
                <a:ea typeface="Times New Roman" pitchFamily="34" charset="-122"/>
                <a:cs typeface="Times New Roman" pitchFamily="34" charset="-120"/>
              </a:rPr>
              <a:t>√5</a:t>
            </a:r>
            <a:endParaRPr lang="ru-RU" sz="1600" dirty="0"/>
          </a:p>
        </p:txBody>
      </p:sp>
      <p:sp>
        <p:nvSpPr>
          <p:cNvPr id="29" name="Text 26"/>
          <p:cNvSpPr/>
          <p:nvPr/>
        </p:nvSpPr>
        <p:spPr>
          <a:xfrm>
            <a:off x="8157125" y="4761112"/>
            <a:ext cx="731520" cy="365760"/>
          </a:xfrm>
          <a:prstGeom prst="rect">
            <a:avLst/>
          </a:prstGeom>
          <a:noFill/>
          <a:ln/>
        </p:spPr>
        <p:txBody>
          <a:bodyPr wrap="square" lIns="0" tIns="0" rIns="0" bIns="0" rtlCol="0" anchor="ctr"/>
          <a:lstStyle/>
          <a:p>
            <a:pPr algn="ctr" indent="0" marL="0">
              <a:buNone/>
            </a:pPr>
            <a:r>
              <a:rPr lang="ru-RU" sz="1600" b="1" dirty="0">
                <a:solidFill>
                  <a:srgbClr val="D9711C"/>
                </a:solidFill>
                <a:latin typeface="Times New Roman" pitchFamily="34" charset="0"/>
                <a:ea typeface="Times New Roman" pitchFamily="34" charset="-122"/>
                <a:cs typeface="Times New Roman" pitchFamily="34" charset="-120"/>
              </a:rPr>
              <a:t>√10</a:t>
            </a:r>
            <a:endParaRPr lang="ru-RU" sz="1600" dirty="0"/>
          </a:p>
        </p:txBody>
      </p:sp>
      <p:sp>
        <p:nvSpPr>
          <p:cNvPr id="30" name="Text 27"/>
          <p:cNvSpPr/>
          <p:nvPr/>
        </p:nvSpPr>
        <p:spPr>
          <a:xfrm>
            <a:off x="10589008" y="3795248"/>
            <a:ext cx="731520" cy="365760"/>
          </a:xfrm>
          <a:prstGeom prst="rect">
            <a:avLst/>
          </a:prstGeom>
          <a:noFill/>
          <a:ln/>
        </p:spPr>
        <p:txBody>
          <a:bodyPr wrap="square" lIns="0" tIns="0" rIns="0" bIns="0" rtlCol="0" anchor="ctr"/>
          <a:lstStyle/>
          <a:p>
            <a:pPr algn="ctr" indent="0" marL="0">
              <a:buNone/>
            </a:pPr>
            <a:r>
              <a:rPr lang="ru-RU" sz="1600" b="1" dirty="0">
                <a:solidFill>
                  <a:srgbClr val="D9711C"/>
                </a:solidFill>
                <a:latin typeface="Times New Roman" pitchFamily="34" charset="0"/>
                <a:ea typeface="Times New Roman" pitchFamily="34" charset="-122"/>
                <a:cs typeface="Times New Roman" pitchFamily="34" charset="-120"/>
              </a:rPr>
              <a:t>√17</a:t>
            </a:r>
            <a:endParaRPr lang="ru-RU" sz="1600" dirty="0"/>
          </a:p>
        </p:txBody>
      </p:sp>
      <p:sp>
        <p:nvSpPr>
          <p:cNvPr id="31" name="Text 28"/>
          <p:cNvSpPr/>
          <p:nvPr/>
        </p:nvSpPr>
        <p:spPr>
          <a:xfrm>
            <a:off x="6812280" y="5623560"/>
            <a:ext cx="4754880" cy="548640"/>
          </a:xfrm>
          <a:prstGeom prst="rect">
            <a:avLst/>
          </a:prstGeom>
          <a:noFill/>
          <a:ln/>
        </p:spPr>
        <p:txBody>
          <a:bodyPr wrap="square" lIns="0" tIns="0" rIns="0" bIns="0" rtlCol="0" anchor="ctr"/>
          <a:lstStyle/>
          <a:p>
            <a:pPr algn="ctr" indent="0" marL="0">
              <a:buNone/>
            </a:pPr>
            <a:r>
              <a:rPr lang="ru-RU" sz="1300" dirty="0">
                <a:solidFill>
                  <a:srgbClr val="6A7682"/>
                </a:solidFill>
                <a:latin typeface="Arial" pitchFamily="34" charset="0"/>
                <a:ea typeface="Arial" pitchFamily="34" charset="-122"/>
                <a:cs typeface="Arial" pitchFamily="34" charset="-120"/>
              </a:rPr>
              <a:t>отрезки </a:t>
            </a:r>
            <a:r>
              <a:rPr lang="ru-RU" sz="1400" dirty="0">
                <a:solidFill>
                  <a:srgbClr val="6A7682"/>
                </a:solidFill>
                <a:latin typeface="Times New Roman" pitchFamily="34" charset="0"/>
                <a:ea typeface="Times New Roman" pitchFamily="34" charset="-122"/>
                <a:cs typeface="Times New Roman" pitchFamily="34" charset="-120"/>
              </a:rPr>
              <a:t>√2</a:t>
            </a:r>
            <a:r>
              <a:rPr lang="ru-RU" sz="1300" dirty="0">
                <a:solidFill>
                  <a:srgbClr val="6A7682"/>
                </a:solidFill>
                <a:latin typeface="Arial" pitchFamily="34" charset="0"/>
                <a:ea typeface="Arial" pitchFamily="34" charset="-122"/>
                <a:cs typeface="Arial" pitchFamily="34" charset="-120"/>
              </a:rPr>
              <a:t>, </a:t>
            </a:r>
            <a:r>
              <a:rPr lang="ru-RU" sz="1400" dirty="0">
                <a:solidFill>
                  <a:srgbClr val="6A7682"/>
                </a:solidFill>
                <a:latin typeface="Times New Roman" pitchFamily="34" charset="0"/>
                <a:ea typeface="Times New Roman" pitchFamily="34" charset="-122"/>
                <a:cs typeface="Times New Roman" pitchFamily="34" charset="-120"/>
              </a:rPr>
              <a:t>√3</a:t>
            </a:r>
            <a:r>
              <a:rPr lang="ru-RU" sz="1300" dirty="0">
                <a:solidFill>
                  <a:srgbClr val="6A7682"/>
                </a:solidFill>
                <a:latin typeface="Arial" pitchFamily="34" charset="0"/>
                <a:ea typeface="Arial" pitchFamily="34" charset="-122"/>
                <a:cs typeface="Arial" pitchFamily="34" charset="-120"/>
              </a:rPr>
              <a:t>, …, </a:t>
            </a:r>
            <a:r>
              <a:rPr lang="ru-RU" sz="1400" dirty="0">
                <a:solidFill>
                  <a:srgbClr val="6A7682"/>
                </a:solidFill>
                <a:latin typeface="Times New Roman" pitchFamily="34" charset="0"/>
                <a:ea typeface="Times New Roman" pitchFamily="34" charset="-122"/>
                <a:cs typeface="Times New Roman" pitchFamily="34" charset="-120"/>
              </a:rPr>
              <a:t>√17</a:t>
            </a:r>
            <a:r>
              <a:rPr lang="ru-RU" sz="1300" dirty="0">
                <a:solidFill>
                  <a:srgbClr val="6A7682"/>
                </a:solidFill>
                <a:latin typeface="Arial" pitchFamily="34" charset="0"/>
                <a:ea typeface="Arial" pitchFamily="34" charset="-122"/>
                <a:cs typeface="Arial" pitchFamily="34" charset="-120"/>
              </a:rPr>
              <a:t> (построение называют «спиралью Феодора»)</a:t>
            </a:r>
            <a:endParaRPr lang="ru-RU"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4</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400" b="1" dirty="0">
                <a:solidFill>
                  <a:srgbClr val="1B2733"/>
                </a:solidFill>
                <a:latin typeface="Arial" pitchFamily="34" charset="0"/>
                <a:ea typeface="Arial" pitchFamily="34" charset="-122"/>
                <a:cs typeface="Arial" pitchFamily="34" charset="-120"/>
              </a:rPr>
              <a:t>Корни как числа: от Средних веков до Нового времени</a:t>
            </a:r>
            <a:endParaRPr lang="ru-RU" sz="24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2 «Квадратный корень» · тема № 2</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5 / 7</a:t>
            </a:r>
            <a:endParaRPr lang="ru-RU" sz="1100" dirty="0"/>
          </a:p>
        </p:txBody>
      </p:sp>
      <p:sp>
        <p:nvSpPr>
          <p:cNvPr id="9" name="Shape 6"/>
          <p:cNvSpPr/>
          <p:nvPr/>
        </p:nvSpPr>
        <p:spPr>
          <a:xfrm>
            <a:off x="1280160" y="2788920"/>
            <a:ext cx="9966960" cy="91"/>
          </a:xfrm>
          <a:prstGeom prst="line">
            <a:avLst/>
          </a:prstGeom>
          <a:noFill/>
          <a:ln w="38100">
            <a:solidFill>
              <a:srgbClr val="1F4E79"/>
            </a:solidFill>
            <a:prstDash val="solid"/>
            <a:tailEnd type="triangle"/>
          </a:ln>
        </p:spPr>
      </p:sp>
      <p:sp>
        <p:nvSpPr>
          <p:cNvPr id="10" name="Shape 7"/>
          <p:cNvSpPr/>
          <p:nvPr/>
        </p:nvSpPr>
        <p:spPr>
          <a:xfrm>
            <a:off x="1435608" y="2715768"/>
            <a:ext cx="146304" cy="146304"/>
          </a:xfrm>
          <a:prstGeom prst="ellipse">
            <a:avLst/>
          </a:prstGeom>
          <a:solidFill>
            <a:srgbClr val="1F4E79"/>
          </a:solidFill>
          <a:ln w="19050">
            <a:solidFill>
              <a:srgbClr val="1F4E79"/>
            </a:solidFill>
            <a:prstDash val="solid"/>
          </a:ln>
        </p:spPr>
      </p:sp>
      <p:sp>
        <p:nvSpPr>
          <p:cNvPr id="11" name="Shape 8"/>
          <p:cNvSpPr/>
          <p:nvPr/>
        </p:nvSpPr>
        <p:spPr>
          <a:xfrm>
            <a:off x="1508760" y="2404872"/>
            <a:ext cx="91" cy="274320"/>
          </a:xfrm>
          <a:prstGeom prst="line">
            <a:avLst/>
          </a:prstGeom>
          <a:noFill/>
          <a:ln w="12700">
            <a:solidFill>
              <a:srgbClr val="C3CFDB"/>
            </a:solidFill>
            <a:prstDash val="solid"/>
          </a:ln>
        </p:spPr>
      </p:sp>
      <p:sp>
        <p:nvSpPr>
          <p:cNvPr id="12" name="Text 9"/>
          <p:cNvSpPr/>
          <p:nvPr/>
        </p:nvSpPr>
        <p:spPr>
          <a:xfrm>
            <a:off x="457200" y="1485900"/>
            <a:ext cx="2103120" cy="868680"/>
          </a:xfrm>
          <a:prstGeom prst="rect">
            <a:avLst/>
          </a:prstGeom>
          <a:noFill/>
          <a:ln/>
        </p:spPr>
        <p:txBody>
          <a:bodyPr wrap="square" lIns="0" tIns="0" rIns="0" bIns="0" rtlCol="0" anchor="b"/>
          <a:lstStyle/>
          <a:p>
            <a:pPr algn="ctr" indent="0" marL="0">
              <a:buNone/>
            </a:pPr>
            <a:r>
              <a:rPr lang="ru-RU" sz="1500" b="1" dirty="0">
                <a:solidFill>
                  <a:srgbClr val="1B2733"/>
                </a:solidFill>
                <a:latin typeface="Arial" pitchFamily="34" charset="0"/>
                <a:ea typeface="Arial" pitchFamily="34" charset="-122"/>
                <a:cs typeface="Arial" pitchFamily="34" charset="-120"/>
              </a:rPr>
              <a:t>XI—XII вв.</a:t>
            </a:r>
            <a:endParaRPr lang="ru-RU" sz="1500" dirty="0"/>
          </a:p>
          <a:p>
            <a:pPr algn="ctr" indent="0" marL="0">
              <a:buNone/>
            </a:pPr>
            <a:r>
              <a:rPr lang="ru-RU" sz="1500" dirty="0">
                <a:solidFill>
                  <a:srgbClr val="1B2733"/>
                </a:solidFill>
                <a:latin typeface="Arial" pitchFamily="34" charset="0"/>
                <a:ea typeface="Arial" pitchFamily="34" charset="-122"/>
                <a:cs typeface="Arial" pitchFamily="34" charset="-120"/>
              </a:rPr>
              <a:t>Омар Хайям: отношения — тоже числа</a:t>
            </a:r>
            <a:endParaRPr lang="ru-RU" sz="1500" dirty="0"/>
          </a:p>
        </p:txBody>
      </p:sp>
      <p:sp>
        <p:nvSpPr>
          <p:cNvPr id="13" name="Shape 10"/>
          <p:cNvSpPr/>
          <p:nvPr/>
        </p:nvSpPr>
        <p:spPr>
          <a:xfrm>
            <a:off x="4605528" y="2715768"/>
            <a:ext cx="146304" cy="146304"/>
          </a:xfrm>
          <a:prstGeom prst="ellipse">
            <a:avLst/>
          </a:prstGeom>
          <a:solidFill>
            <a:srgbClr val="1F4E79"/>
          </a:solidFill>
          <a:ln w="19050">
            <a:solidFill>
              <a:srgbClr val="1F4E79"/>
            </a:solidFill>
            <a:prstDash val="solid"/>
          </a:ln>
        </p:spPr>
      </p:sp>
      <p:sp>
        <p:nvSpPr>
          <p:cNvPr id="14" name="Shape 11"/>
          <p:cNvSpPr/>
          <p:nvPr/>
        </p:nvSpPr>
        <p:spPr>
          <a:xfrm>
            <a:off x="4678680" y="2898648"/>
            <a:ext cx="91" cy="274320"/>
          </a:xfrm>
          <a:prstGeom prst="line">
            <a:avLst/>
          </a:prstGeom>
          <a:noFill/>
          <a:ln w="12700">
            <a:solidFill>
              <a:srgbClr val="C3CFDB"/>
            </a:solidFill>
            <a:prstDash val="solid"/>
          </a:ln>
        </p:spPr>
      </p:sp>
      <p:sp>
        <p:nvSpPr>
          <p:cNvPr id="15" name="Text 12"/>
          <p:cNvSpPr/>
          <p:nvPr/>
        </p:nvSpPr>
        <p:spPr>
          <a:xfrm>
            <a:off x="3627120" y="3223260"/>
            <a:ext cx="2103120" cy="868680"/>
          </a:xfrm>
          <a:prstGeom prst="rect">
            <a:avLst/>
          </a:prstGeom>
          <a:noFill/>
          <a:ln/>
        </p:spPr>
        <p:txBody>
          <a:bodyPr wrap="square" lIns="0" tIns="0" rIns="0" bIns="0" rtlCol="0" anchor="t"/>
          <a:lstStyle/>
          <a:p>
            <a:pPr algn="ctr" indent="0" marL="0">
              <a:buNone/>
            </a:pPr>
            <a:r>
              <a:rPr lang="ru-RU" sz="1500" b="1" dirty="0">
                <a:solidFill>
                  <a:srgbClr val="1B2733"/>
                </a:solidFill>
                <a:latin typeface="Arial" pitchFamily="34" charset="0"/>
                <a:ea typeface="Arial" pitchFamily="34" charset="-122"/>
                <a:cs typeface="Arial" pitchFamily="34" charset="-120"/>
              </a:rPr>
              <a:t>1525</a:t>
            </a:r>
            <a:endParaRPr lang="ru-RU" sz="1500" dirty="0"/>
          </a:p>
          <a:p>
            <a:pPr algn="ctr" indent="0" marL="0">
              <a:buNone/>
            </a:pPr>
            <a:r>
              <a:rPr lang="ru-RU" sz="1500" dirty="0">
                <a:solidFill>
                  <a:srgbClr val="1B2733"/>
                </a:solidFill>
                <a:latin typeface="Arial" pitchFamily="34" charset="0"/>
                <a:ea typeface="Arial" pitchFamily="34" charset="-122"/>
                <a:cs typeface="Arial" pitchFamily="34" charset="-120"/>
              </a:rPr>
              <a:t>Рудольф: знак √</a:t>
            </a:r>
            <a:endParaRPr lang="ru-RU" sz="1500" dirty="0"/>
          </a:p>
        </p:txBody>
      </p:sp>
      <p:sp>
        <p:nvSpPr>
          <p:cNvPr id="16" name="Shape 13"/>
          <p:cNvSpPr/>
          <p:nvPr/>
        </p:nvSpPr>
        <p:spPr>
          <a:xfrm>
            <a:off x="7775448" y="2715768"/>
            <a:ext cx="146304" cy="146304"/>
          </a:xfrm>
          <a:prstGeom prst="ellipse">
            <a:avLst/>
          </a:prstGeom>
          <a:solidFill>
            <a:srgbClr val="1F4E79"/>
          </a:solidFill>
          <a:ln w="19050">
            <a:solidFill>
              <a:srgbClr val="1F4E79"/>
            </a:solidFill>
            <a:prstDash val="solid"/>
          </a:ln>
        </p:spPr>
      </p:sp>
      <p:sp>
        <p:nvSpPr>
          <p:cNvPr id="17" name="Shape 14"/>
          <p:cNvSpPr/>
          <p:nvPr/>
        </p:nvSpPr>
        <p:spPr>
          <a:xfrm>
            <a:off x="7848600" y="2404872"/>
            <a:ext cx="91" cy="274320"/>
          </a:xfrm>
          <a:prstGeom prst="line">
            <a:avLst/>
          </a:prstGeom>
          <a:noFill/>
          <a:ln w="12700">
            <a:solidFill>
              <a:srgbClr val="C3CFDB"/>
            </a:solidFill>
            <a:prstDash val="solid"/>
          </a:ln>
        </p:spPr>
      </p:sp>
      <p:sp>
        <p:nvSpPr>
          <p:cNvPr id="18" name="Text 15"/>
          <p:cNvSpPr/>
          <p:nvPr/>
        </p:nvSpPr>
        <p:spPr>
          <a:xfrm>
            <a:off x="6797040" y="1485900"/>
            <a:ext cx="2103120" cy="868680"/>
          </a:xfrm>
          <a:prstGeom prst="rect">
            <a:avLst/>
          </a:prstGeom>
          <a:noFill/>
          <a:ln/>
        </p:spPr>
        <p:txBody>
          <a:bodyPr wrap="square" lIns="0" tIns="0" rIns="0" bIns="0" rtlCol="0" anchor="b"/>
          <a:lstStyle/>
          <a:p>
            <a:pPr algn="ctr" indent="0" marL="0">
              <a:buNone/>
            </a:pPr>
            <a:r>
              <a:rPr lang="ru-RU" sz="1500" b="1" dirty="0">
                <a:solidFill>
                  <a:srgbClr val="1B2733"/>
                </a:solidFill>
                <a:latin typeface="Arial" pitchFamily="34" charset="0"/>
                <a:ea typeface="Arial" pitchFamily="34" charset="-122"/>
                <a:cs typeface="Arial" pitchFamily="34" charset="-120"/>
              </a:rPr>
              <a:t>1585</a:t>
            </a:r>
            <a:endParaRPr lang="ru-RU" sz="1500" dirty="0"/>
          </a:p>
          <a:p>
            <a:pPr algn="ctr" indent="0" marL="0">
              <a:buNone/>
            </a:pPr>
            <a:r>
              <a:rPr lang="ru-RU" sz="1500" dirty="0">
                <a:solidFill>
                  <a:srgbClr val="1B2733"/>
                </a:solidFill>
                <a:latin typeface="Arial" pitchFamily="34" charset="0"/>
                <a:ea typeface="Arial" pitchFamily="34" charset="-122"/>
                <a:cs typeface="Arial" pitchFamily="34" charset="-120"/>
              </a:rPr>
              <a:t>Стевин: «Десятая»</a:t>
            </a:r>
            <a:endParaRPr lang="ru-RU" sz="1500" dirty="0"/>
          </a:p>
        </p:txBody>
      </p:sp>
      <p:sp>
        <p:nvSpPr>
          <p:cNvPr id="19" name="Shape 16"/>
          <p:cNvSpPr/>
          <p:nvPr/>
        </p:nvSpPr>
        <p:spPr>
          <a:xfrm>
            <a:off x="10945368" y="2715768"/>
            <a:ext cx="146304" cy="146304"/>
          </a:xfrm>
          <a:prstGeom prst="ellipse">
            <a:avLst/>
          </a:prstGeom>
          <a:solidFill>
            <a:srgbClr val="1F4E79"/>
          </a:solidFill>
          <a:ln w="19050">
            <a:solidFill>
              <a:srgbClr val="1F4E79"/>
            </a:solidFill>
            <a:prstDash val="solid"/>
          </a:ln>
        </p:spPr>
      </p:sp>
      <p:sp>
        <p:nvSpPr>
          <p:cNvPr id="20" name="Shape 17"/>
          <p:cNvSpPr/>
          <p:nvPr/>
        </p:nvSpPr>
        <p:spPr>
          <a:xfrm>
            <a:off x="11018520" y="2898648"/>
            <a:ext cx="91" cy="274320"/>
          </a:xfrm>
          <a:prstGeom prst="line">
            <a:avLst/>
          </a:prstGeom>
          <a:noFill/>
          <a:ln w="12700">
            <a:solidFill>
              <a:srgbClr val="C3CFDB"/>
            </a:solidFill>
            <a:prstDash val="solid"/>
          </a:ln>
        </p:spPr>
      </p:sp>
      <p:sp>
        <p:nvSpPr>
          <p:cNvPr id="21" name="Text 18"/>
          <p:cNvSpPr/>
          <p:nvPr/>
        </p:nvSpPr>
        <p:spPr>
          <a:xfrm>
            <a:off x="9966960" y="3223260"/>
            <a:ext cx="2103120" cy="868680"/>
          </a:xfrm>
          <a:prstGeom prst="rect">
            <a:avLst/>
          </a:prstGeom>
          <a:noFill/>
          <a:ln/>
        </p:spPr>
        <p:txBody>
          <a:bodyPr wrap="square" lIns="0" tIns="0" rIns="0" bIns="0" rtlCol="0" anchor="t"/>
          <a:lstStyle/>
          <a:p>
            <a:pPr algn="ctr" indent="0" marL="0">
              <a:buNone/>
            </a:pPr>
            <a:r>
              <a:rPr lang="ru-RU" sz="1500" b="1" dirty="0">
                <a:solidFill>
                  <a:srgbClr val="1B2733"/>
                </a:solidFill>
                <a:latin typeface="Arial" pitchFamily="34" charset="0"/>
                <a:ea typeface="Arial" pitchFamily="34" charset="-122"/>
                <a:cs typeface="Arial" pitchFamily="34" charset="-120"/>
              </a:rPr>
              <a:t>1637</a:t>
            </a:r>
            <a:endParaRPr lang="ru-RU" sz="1500" dirty="0"/>
          </a:p>
          <a:p>
            <a:pPr algn="ctr" indent="0" marL="0">
              <a:buNone/>
            </a:pPr>
            <a:r>
              <a:rPr lang="ru-RU" sz="1500" dirty="0">
                <a:solidFill>
                  <a:srgbClr val="1B2733"/>
                </a:solidFill>
                <a:latin typeface="Arial" pitchFamily="34" charset="0"/>
                <a:ea typeface="Arial" pitchFamily="34" charset="-122"/>
                <a:cs typeface="Arial" pitchFamily="34" charset="-120"/>
              </a:rPr>
              <a:t>Декарт: черта над корнем</a:t>
            </a:r>
            <a:endParaRPr lang="ru-RU" sz="1500" dirty="0"/>
          </a:p>
        </p:txBody>
      </p:sp>
      <p:sp>
        <p:nvSpPr>
          <p:cNvPr id="22" name="Text 19"/>
          <p:cNvSpPr/>
          <p:nvPr/>
        </p:nvSpPr>
        <p:spPr>
          <a:xfrm>
            <a:off x="548640" y="4160520"/>
            <a:ext cx="11064240" cy="2011680"/>
          </a:xfrm>
          <a:prstGeom prst="rect">
            <a:avLst/>
          </a:prstGeom>
          <a:noFill/>
          <a:ln/>
        </p:spPr>
        <p:txBody>
          <a:bodyPr wrap="square" lIns="25400" tIns="50800" rIns="50800" bIns="25400" rtlCol="0" anchor="t"/>
          <a:lstStyle/>
          <a:p>
            <a:pPr marL="279400" indent="-279400">
              <a:spcAft>
                <a:spcPts val="800"/>
              </a:spcAft>
              <a:buSzPct val="100000"/>
              <a:buChar char="▪"/>
            </a:pPr>
            <a:r>
              <a:rPr lang="ru-RU" sz="1800" dirty="0">
                <a:solidFill>
                  <a:srgbClr val="2A2F36"/>
                </a:solidFill>
                <a:latin typeface="Arial" pitchFamily="34" charset="0"/>
                <a:ea typeface="Arial" pitchFamily="34" charset="-122"/>
                <a:cs typeface="Arial" pitchFamily="34" charset="-120"/>
              </a:rPr>
              <a:t>Математики Индии и стран ислама выполняли действия с корнями, как с числами</a:t>
            </a:r>
            <a:endParaRPr lang="ru-RU" sz="1800" dirty="0"/>
          </a:p>
          <a:p>
            <a:pPr marL="279400" indent="-279400">
              <a:spcAft>
                <a:spcPts val="800"/>
              </a:spcAft>
              <a:buSzPct val="100000"/>
              <a:buChar char="▪"/>
            </a:pPr>
            <a:r>
              <a:rPr lang="ru-RU" sz="1800" dirty="0">
                <a:solidFill>
                  <a:srgbClr val="2A2F36"/>
                </a:solidFill>
                <a:latin typeface="Arial" pitchFamily="34" charset="0"/>
                <a:ea typeface="Arial" pitchFamily="34" charset="-122"/>
                <a:cs typeface="Arial" pitchFamily="34" charset="-120"/>
              </a:rPr>
              <a:t>radix (лат. «корень») → «радикал»; ratio («отношение») → «рациональный»</a:t>
            </a:r>
            <a:endParaRPr lang="ru-RU" sz="1800" dirty="0"/>
          </a:p>
          <a:p>
            <a:pPr marL="279400" indent="-279400">
              <a:spcAft>
                <a:spcPts val="800"/>
              </a:spcAft>
              <a:buSzPct val="100000"/>
              <a:buChar char="▪"/>
            </a:pPr>
            <a:r>
              <a:rPr lang="ru-RU" sz="1800" dirty="0">
                <a:solidFill>
                  <a:srgbClr val="2A2F36"/>
                </a:solidFill>
                <a:latin typeface="Arial" pitchFamily="34" charset="0"/>
                <a:ea typeface="Arial" pitchFamily="34" charset="-122"/>
                <a:cs typeface="Arial" pitchFamily="34" charset="-120"/>
              </a:rPr>
              <a:t>Десятичные дроби позволили вычислять корни с любой точностью: </a:t>
            </a:r>
            <a:r>
              <a:rPr lang="ru-RU" sz="2000" dirty="0">
                <a:solidFill>
                  <a:srgbClr val="2A2F36"/>
                </a:solidFill>
                <a:latin typeface="Times New Roman" pitchFamily="34" charset="0"/>
                <a:ea typeface="Times New Roman" pitchFamily="34" charset="-122"/>
                <a:cs typeface="Times New Roman" pitchFamily="34" charset="-120"/>
              </a:rPr>
              <a:t>1,41 &lt; √2 &lt; 1,42</a:t>
            </a:r>
            <a:endParaRPr lang="ru-RU"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5</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400" b="1" dirty="0">
                <a:solidFill>
                  <a:srgbClr val="1B2733"/>
                </a:solidFill>
                <a:latin typeface="Arial" pitchFamily="34" charset="0"/>
                <a:ea typeface="Arial" pitchFamily="34" charset="-122"/>
                <a:cs typeface="Arial" pitchFamily="34" charset="-120"/>
              </a:rPr>
              <a:t>Число </a:t>
            </a:r>
            <a:r>
              <a:rPr lang="ru-RU" sz="2600" b="1" dirty="0">
                <a:solidFill>
                  <a:srgbClr val="1B2733"/>
                </a:solidFill>
                <a:latin typeface="Times New Roman" pitchFamily="34" charset="0"/>
                <a:ea typeface="Times New Roman" pitchFamily="34" charset="-122"/>
                <a:cs typeface="Times New Roman" pitchFamily="34" charset="-120"/>
              </a:rPr>
              <a:t>π</a:t>
            </a:r>
            <a:r>
              <a:rPr lang="ru-RU" sz="2400" b="1" dirty="0">
                <a:solidFill>
                  <a:srgbClr val="1B2733"/>
                </a:solidFill>
                <a:latin typeface="Arial" pitchFamily="34" charset="0"/>
                <a:ea typeface="Arial" pitchFamily="34" charset="-122"/>
                <a:cs typeface="Arial" pitchFamily="34" charset="-120"/>
              </a:rPr>
              <a:t> и строгая теория действительных чисел</a:t>
            </a:r>
            <a:endParaRPr lang="ru-RU" sz="24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2 «Квадратный корень» · тема № 2</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6 / 7</a:t>
            </a:r>
            <a:endParaRPr lang="ru-RU" sz="1100" dirty="0"/>
          </a:p>
        </p:txBody>
      </p:sp>
      <p:sp>
        <p:nvSpPr>
          <p:cNvPr id="9" name="Text 6"/>
          <p:cNvSpPr/>
          <p:nvPr/>
        </p:nvSpPr>
        <p:spPr>
          <a:xfrm>
            <a:off x="548640" y="1554480"/>
            <a:ext cx="6035040" cy="4480560"/>
          </a:xfrm>
          <a:prstGeom prst="rect">
            <a:avLst/>
          </a:prstGeom>
          <a:noFill/>
          <a:ln/>
        </p:spPr>
        <p:txBody>
          <a:bodyPr wrap="square" lIns="25400" tIns="50800" rIns="50800" bIns="25400" rtlCol="0" anchor="t"/>
          <a:lstStyle/>
          <a:p>
            <a:pPr marL="279400" indent="-279400">
              <a:spcAft>
                <a:spcPts val="1000"/>
              </a:spcAft>
              <a:buSzPct val="100000"/>
              <a:buChar char="▪"/>
            </a:pPr>
            <a:r>
              <a:rPr lang="ru-RU" sz="1800" dirty="0">
                <a:solidFill>
                  <a:srgbClr val="2A2F36"/>
                </a:solidFill>
                <a:latin typeface="Arial" pitchFamily="34" charset="0"/>
                <a:ea typeface="Arial" pitchFamily="34" charset="-122"/>
                <a:cs typeface="Arial" pitchFamily="34" charset="-120"/>
              </a:rPr>
              <a:t>Архимед (III в. до н. э.): </a:t>
            </a:r>
            <a:r>
              <a:rPr lang="ru-RU" sz="2000" dirty="0">
                <a:solidFill>
                  <a:srgbClr val="2A2F36"/>
                </a:solidFill>
                <a:latin typeface="Times New Roman" pitchFamily="34" charset="0"/>
                <a:ea typeface="Times New Roman" pitchFamily="34" charset="-122"/>
                <a:cs typeface="Times New Roman" pitchFamily="34" charset="-120"/>
              </a:rPr>
              <a:t>3</a:t>
            </a:r>
            <a:r>
              <a:rPr lang="ru-RU" sz="2000" baseline="30000" dirty="0">
                <a:solidFill>
                  <a:srgbClr val="2A2F36"/>
                </a:solidFill>
                <a:latin typeface="Times New Roman" pitchFamily="34" charset="0"/>
                <a:ea typeface="Times New Roman" pitchFamily="34" charset="-122"/>
                <a:cs typeface="Times New Roman" pitchFamily="34" charset="-120"/>
              </a:rPr>
              <a:t>10</a:t>
            </a:r>
            <a:r>
              <a:rPr lang="ru-RU" sz="2000" dirty="0">
                <a:solidFill>
                  <a:srgbClr val="2A2F36"/>
                </a:solidFill>
                <a:latin typeface="Times New Roman" pitchFamily="34" charset="0"/>
                <a:ea typeface="Times New Roman" pitchFamily="34" charset="-122"/>
                <a:cs typeface="Times New Roman" pitchFamily="34" charset="-120"/>
              </a:rPr>
              <a:t>⁄</a:t>
            </a:r>
            <a:r>
              <a:rPr lang="ru-RU" sz="2000" baseline="-40000" dirty="0">
                <a:solidFill>
                  <a:srgbClr val="2A2F36"/>
                </a:solidFill>
                <a:latin typeface="Times New Roman" pitchFamily="34" charset="0"/>
                <a:ea typeface="Times New Roman" pitchFamily="34" charset="-122"/>
                <a:cs typeface="Times New Roman" pitchFamily="34" charset="-120"/>
              </a:rPr>
              <a:t>71</a:t>
            </a:r>
            <a:r>
              <a:rPr lang="ru-RU" sz="2000" dirty="0">
                <a:solidFill>
                  <a:srgbClr val="2A2F36"/>
                </a:solidFill>
                <a:latin typeface="Times New Roman" pitchFamily="34" charset="0"/>
                <a:ea typeface="Times New Roman" pitchFamily="34" charset="-122"/>
                <a:cs typeface="Times New Roman" pitchFamily="34" charset="-120"/>
              </a:rPr>
              <a:t> &lt; π &lt; 3</a:t>
            </a:r>
            <a:r>
              <a:rPr lang="ru-RU" sz="2000" baseline="30000" dirty="0">
                <a:solidFill>
                  <a:srgbClr val="2A2F36"/>
                </a:solidFill>
                <a:latin typeface="Times New Roman" pitchFamily="34" charset="0"/>
                <a:ea typeface="Times New Roman" pitchFamily="34" charset="-122"/>
                <a:cs typeface="Times New Roman" pitchFamily="34" charset="-120"/>
              </a:rPr>
              <a:t>1</a:t>
            </a:r>
            <a:r>
              <a:rPr lang="ru-RU" sz="2000" dirty="0">
                <a:solidFill>
                  <a:srgbClr val="2A2F36"/>
                </a:solidFill>
                <a:latin typeface="Times New Roman" pitchFamily="34" charset="0"/>
                <a:ea typeface="Times New Roman" pitchFamily="34" charset="-122"/>
                <a:cs typeface="Times New Roman" pitchFamily="34" charset="-120"/>
              </a:rPr>
              <a:t>⁄</a:t>
            </a:r>
            <a:r>
              <a:rPr lang="ru-RU" sz="2000" baseline="-40000" dirty="0">
                <a:solidFill>
                  <a:srgbClr val="2A2F36"/>
                </a:solidFill>
                <a:latin typeface="Times New Roman" pitchFamily="34" charset="0"/>
                <a:ea typeface="Times New Roman" pitchFamily="34" charset="-122"/>
                <a:cs typeface="Times New Roman" pitchFamily="34" charset="-120"/>
              </a:rPr>
              <a:t>7</a:t>
            </a:r>
            <a:endParaRPr lang="ru-RU" sz="1800" dirty="0"/>
          </a:p>
          <a:p>
            <a:pPr marL="279400" indent="-279400">
              <a:spcAft>
                <a:spcPts val="1000"/>
              </a:spcAft>
              <a:buSzPct val="100000"/>
              <a:buChar char="▪"/>
            </a:pPr>
            <a:r>
              <a:rPr lang="ru-RU" sz="1800" dirty="0">
                <a:solidFill>
                  <a:srgbClr val="2A2F36"/>
                </a:solidFill>
                <a:latin typeface="Arial" pitchFamily="34" charset="0"/>
                <a:ea typeface="Arial" pitchFamily="34" charset="-122"/>
                <a:cs typeface="Arial" pitchFamily="34" charset="-120"/>
              </a:rPr>
              <a:t>Ламберт (1761): </a:t>
            </a:r>
            <a:r>
              <a:rPr lang="ru-RU" sz="2000" dirty="0">
                <a:solidFill>
                  <a:srgbClr val="2A2F36"/>
                </a:solidFill>
                <a:latin typeface="Times New Roman" pitchFamily="34" charset="0"/>
                <a:ea typeface="Times New Roman" pitchFamily="34" charset="-122"/>
                <a:cs typeface="Times New Roman" pitchFamily="34" charset="-120"/>
              </a:rPr>
              <a:t>π</a:t>
            </a:r>
            <a:r>
              <a:rPr lang="ru-RU" sz="1800" dirty="0">
                <a:solidFill>
                  <a:srgbClr val="2A2F36"/>
                </a:solidFill>
                <a:latin typeface="Arial" pitchFamily="34" charset="0"/>
                <a:ea typeface="Arial" pitchFamily="34" charset="-122"/>
                <a:cs typeface="Arial" pitchFamily="34" charset="-120"/>
              </a:rPr>
              <a:t> — иррациональное число</a:t>
            </a:r>
            <a:endParaRPr lang="ru-RU" sz="1800" dirty="0"/>
          </a:p>
          <a:p>
            <a:pPr marL="279400" indent="-279400">
              <a:spcAft>
                <a:spcPts val="1000"/>
              </a:spcAft>
              <a:buSzPct val="100000"/>
              <a:buChar char="▪"/>
            </a:pPr>
            <a:r>
              <a:rPr lang="ru-RU" sz="1800" dirty="0">
                <a:solidFill>
                  <a:srgbClr val="2A2F36"/>
                </a:solidFill>
                <a:latin typeface="Arial" pitchFamily="34" charset="0"/>
                <a:ea typeface="Arial" pitchFamily="34" charset="-122"/>
                <a:cs typeface="Arial" pitchFamily="34" charset="-120"/>
              </a:rPr>
              <a:t>До XIX века иррациональными числами пользовались без строгого определения</a:t>
            </a:r>
            <a:endParaRPr lang="ru-RU" sz="1800" dirty="0"/>
          </a:p>
          <a:p>
            <a:pPr marL="279400" indent="-279400">
              <a:spcAft>
                <a:spcPts val="1000"/>
              </a:spcAft>
              <a:buSzPct val="100000"/>
              <a:buChar char="▪"/>
            </a:pPr>
            <a:r>
              <a:rPr lang="ru-RU" sz="1800" dirty="0">
                <a:solidFill>
                  <a:srgbClr val="2A2F36"/>
                </a:solidFill>
                <a:latin typeface="Arial" pitchFamily="34" charset="0"/>
                <a:ea typeface="Arial" pitchFamily="34" charset="-122"/>
                <a:cs typeface="Arial" pitchFamily="34" charset="-120"/>
              </a:rPr>
              <a:t>1872: Дедекинд — сечения множества рациональных чисел; в том же году — теория Кантора; раньше — лекции Вейерштрасса</a:t>
            </a:r>
            <a:endParaRPr lang="ru-RU" sz="1800" dirty="0"/>
          </a:p>
        </p:txBody>
      </p:sp>
      <p:sp>
        <p:nvSpPr>
          <p:cNvPr id="10" name="Shape 7"/>
          <p:cNvSpPr/>
          <p:nvPr/>
        </p:nvSpPr>
        <p:spPr>
          <a:xfrm>
            <a:off x="6903720" y="3145536"/>
            <a:ext cx="2833852" cy="292608"/>
          </a:xfrm>
          <a:prstGeom prst="rect">
            <a:avLst/>
          </a:prstGeom>
          <a:solidFill>
            <a:srgbClr val="BFD7EE"/>
          </a:solidFill>
          <a:ln w="12700">
            <a:solidFill>
              <a:srgbClr val="BFD7EE"/>
            </a:solidFill>
            <a:prstDash val="solid"/>
          </a:ln>
        </p:spPr>
      </p:sp>
      <p:sp>
        <p:nvSpPr>
          <p:cNvPr id="11" name="Shape 8"/>
          <p:cNvSpPr/>
          <p:nvPr/>
        </p:nvSpPr>
        <p:spPr>
          <a:xfrm>
            <a:off x="9737572" y="3145536"/>
            <a:ext cx="1738148" cy="292608"/>
          </a:xfrm>
          <a:prstGeom prst="rect">
            <a:avLst/>
          </a:prstGeom>
          <a:solidFill>
            <a:srgbClr val="FCEBDD"/>
          </a:solidFill>
          <a:ln w="12700">
            <a:solidFill>
              <a:srgbClr val="FCEBDD"/>
            </a:solidFill>
            <a:prstDash val="solid"/>
          </a:ln>
        </p:spPr>
      </p:sp>
      <p:sp>
        <p:nvSpPr>
          <p:cNvPr id="12" name="Shape 9"/>
          <p:cNvSpPr/>
          <p:nvPr/>
        </p:nvSpPr>
        <p:spPr>
          <a:xfrm>
            <a:off x="6858000" y="3291840"/>
            <a:ext cx="4709160" cy="91"/>
          </a:xfrm>
          <a:prstGeom prst="line">
            <a:avLst/>
          </a:prstGeom>
          <a:noFill/>
          <a:ln w="22225">
            <a:solidFill>
              <a:srgbClr val="1B2733"/>
            </a:solidFill>
            <a:prstDash val="solid"/>
            <a:tailEnd type="triangle"/>
          </a:ln>
        </p:spPr>
      </p:sp>
      <p:sp>
        <p:nvSpPr>
          <p:cNvPr id="13" name="Shape 10"/>
          <p:cNvSpPr/>
          <p:nvPr/>
        </p:nvSpPr>
        <p:spPr>
          <a:xfrm>
            <a:off x="7086600" y="3182112"/>
            <a:ext cx="91" cy="219456"/>
          </a:xfrm>
          <a:prstGeom prst="line">
            <a:avLst/>
          </a:prstGeom>
          <a:noFill/>
          <a:ln w="19050">
            <a:solidFill>
              <a:srgbClr val="1B2733"/>
            </a:solidFill>
            <a:prstDash val="solid"/>
          </a:ln>
        </p:spPr>
      </p:sp>
      <p:sp>
        <p:nvSpPr>
          <p:cNvPr id="14" name="Text 11"/>
          <p:cNvSpPr/>
          <p:nvPr/>
        </p:nvSpPr>
        <p:spPr>
          <a:xfrm>
            <a:off x="6903720" y="3474720"/>
            <a:ext cx="365760" cy="365760"/>
          </a:xfrm>
          <a:prstGeom prst="rect">
            <a:avLst/>
          </a:prstGeom>
          <a:noFill/>
          <a:ln/>
        </p:spPr>
        <p:txBody>
          <a:bodyPr wrap="square" lIns="0" tIns="0" rIns="0" bIns="0" rtlCol="0" anchor="ctr"/>
          <a:lstStyle/>
          <a:p>
            <a:pPr algn="ctr" indent="0" marL="0">
              <a:buNone/>
            </a:pPr>
            <a:r>
              <a:rPr lang="ru-RU" sz="1600" dirty="0">
                <a:solidFill>
                  <a:srgbClr val="1B2733"/>
                </a:solidFill>
                <a:latin typeface="Arial" pitchFamily="34" charset="0"/>
                <a:ea typeface="Arial" pitchFamily="34" charset="-122"/>
                <a:cs typeface="Arial" pitchFamily="34" charset="-120"/>
              </a:rPr>
              <a:t>0</a:t>
            </a:r>
            <a:endParaRPr lang="ru-RU" sz="1600" dirty="0"/>
          </a:p>
        </p:txBody>
      </p:sp>
      <p:sp>
        <p:nvSpPr>
          <p:cNvPr id="15" name="Shape 12"/>
          <p:cNvSpPr/>
          <p:nvPr/>
        </p:nvSpPr>
        <p:spPr>
          <a:xfrm>
            <a:off x="8961120" y="3182112"/>
            <a:ext cx="91" cy="219456"/>
          </a:xfrm>
          <a:prstGeom prst="line">
            <a:avLst/>
          </a:prstGeom>
          <a:noFill/>
          <a:ln w="19050">
            <a:solidFill>
              <a:srgbClr val="1B2733"/>
            </a:solidFill>
            <a:prstDash val="solid"/>
          </a:ln>
        </p:spPr>
      </p:sp>
      <p:sp>
        <p:nvSpPr>
          <p:cNvPr id="16" name="Text 13"/>
          <p:cNvSpPr/>
          <p:nvPr/>
        </p:nvSpPr>
        <p:spPr>
          <a:xfrm>
            <a:off x="8778240" y="3474720"/>
            <a:ext cx="365760" cy="365760"/>
          </a:xfrm>
          <a:prstGeom prst="rect">
            <a:avLst/>
          </a:prstGeom>
          <a:noFill/>
          <a:ln/>
        </p:spPr>
        <p:txBody>
          <a:bodyPr wrap="square" lIns="0" tIns="0" rIns="0" bIns="0" rtlCol="0" anchor="ctr"/>
          <a:lstStyle/>
          <a:p>
            <a:pPr algn="ctr" indent="0" marL="0">
              <a:buNone/>
            </a:pPr>
            <a:r>
              <a:rPr lang="ru-RU" sz="1600" dirty="0">
                <a:solidFill>
                  <a:srgbClr val="1B2733"/>
                </a:solidFill>
                <a:latin typeface="Arial" pitchFamily="34" charset="0"/>
                <a:ea typeface="Arial" pitchFamily="34" charset="-122"/>
                <a:cs typeface="Arial" pitchFamily="34" charset="-120"/>
              </a:rPr>
              <a:t>1</a:t>
            </a:r>
            <a:endParaRPr lang="ru-RU" sz="1600" dirty="0"/>
          </a:p>
        </p:txBody>
      </p:sp>
      <p:sp>
        <p:nvSpPr>
          <p:cNvPr id="17" name="Shape 14"/>
          <p:cNvSpPr/>
          <p:nvPr/>
        </p:nvSpPr>
        <p:spPr>
          <a:xfrm>
            <a:off x="10835640" y="3182112"/>
            <a:ext cx="91" cy="219456"/>
          </a:xfrm>
          <a:prstGeom prst="line">
            <a:avLst/>
          </a:prstGeom>
          <a:noFill/>
          <a:ln w="19050">
            <a:solidFill>
              <a:srgbClr val="1B2733"/>
            </a:solidFill>
            <a:prstDash val="solid"/>
          </a:ln>
        </p:spPr>
      </p:sp>
      <p:sp>
        <p:nvSpPr>
          <p:cNvPr id="18" name="Text 15"/>
          <p:cNvSpPr/>
          <p:nvPr/>
        </p:nvSpPr>
        <p:spPr>
          <a:xfrm>
            <a:off x="10652760" y="3474720"/>
            <a:ext cx="365760" cy="365760"/>
          </a:xfrm>
          <a:prstGeom prst="rect">
            <a:avLst/>
          </a:prstGeom>
          <a:noFill/>
          <a:ln/>
        </p:spPr>
        <p:txBody>
          <a:bodyPr wrap="square" lIns="0" tIns="0" rIns="0" bIns="0" rtlCol="0" anchor="ctr"/>
          <a:lstStyle/>
          <a:p>
            <a:pPr algn="ctr" indent="0" marL="0">
              <a:buNone/>
            </a:pPr>
            <a:r>
              <a:rPr lang="ru-RU" sz="1600" dirty="0">
                <a:solidFill>
                  <a:srgbClr val="1B2733"/>
                </a:solidFill>
                <a:latin typeface="Arial" pitchFamily="34" charset="0"/>
                <a:ea typeface="Arial" pitchFamily="34" charset="-122"/>
                <a:cs typeface="Arial" pitchFamily="34" charset="-120"/>
              </a:rPr>
              <a:t>2</a:t>
            </a:r>
            <a:endParaRPr lang="ru-RU" sz="1600" dirty="0"/>
          </a:p>
        </p:txBody>
      </p:sp>
      <p:sp>
        <p:nvSpPr>
          <p:cNvPr id="19" name="Shape 16"/>
          <p:cNvSpPr/>
          <p:nvPr/>
        </p:nvSpPr>
        <p:spPr>
          <a:xfrm>
            <a:off x="9737572" y="2331720"/>
            <a:ext cx="91" cy="1600200"/>
          </a:xfrm>
          <a:prstGeom prst="line">
            <a:avLst/>
          </a:prstGeom>
          <a:noFill/>
          <a:ln w="25400">
            <a:solidFill>
              <a:srgbClr val="D9711C"/>
            </a:solidFill>
            <a:prstDash val="dash"/>
          </a:ln>
        </p:spPr>
      </p:sp>
      <p:sp>
        <p:nvSpPr>
          <p:cNvPr id="20" name="Text 17"/>
          <p:cNvSpPr/>
          <p:nvPr/>
        </p:nvSpPr>
        <p:spPr>
          <a:xfrm>
            <a:off x="9326092" y="1920240"/>
            <a:ext cx="822960" cy="365760"/>
          </a:xfrm>
          <a:prstGeom prst="rect">
            <a:avLst/>
          </a:prstGeom>
          <a:noFill/>
          <a:ln/>
        </p:spPr>
        <p:txBody>
          <a:bodyPr wrap="square" lIns="0" tIns="0" rIns="0" bIns="0" rtlCol="0" anchor="ctr"/>
          <a:lstStyle/>
          <a:p>
            <a:pPr algn="ctr" indent="0" marL="0">
              <a:buNone/>
            </a:pPr>
            <a:r>
              <a:rPr lang="ru-RU" sz="2100" b="1" dirty="0">
                <a:solidFill>
                  <a:srgbClr val="D9711C"/>
                </a:solidFill>
                <a:latin typeface="Times New Roman" pitchFamily="34" charset="0"/>
                <a:ea typeface="Times New Roman" pitchFamily="34" charset="-122"/>
                <a:cs typeface="Times New Roman" pitchFamily="34" charset="-120"/>
              </a:rPr>
              <a:t>√2</a:t>
            </a:r>
            <a:endParaRPr lang="ru-RU" sz="2100" dirty="0"/>
          </a:p>
        </p:txBody>
      </p:sp>
      <p:sp>
        <p:nvSpPr>
          <p:cNvPr id="21" name="Text 18"/>
          <p:cNvSpPr/>
          <p:nvPr/>
        </p:nvSpPr>
        <p:spPr>
          <a:xfrm>
            <a:off x="6949046" y="4160520"/>
            <a:ext cx="2743200" cy="365760"/>
          </a:xfrm>
          <a:prstGeom prst="rect">
            <a:avLst/>
          </a:prstGeom>
          <a:noFill/>
          <a:ln/>
        </p:spPr>
        <p:txBody>
          <a:bodyPr wrap="square" lIns="0" tIns="0" rIns="0" bIns="0" rtlCol="0" anchor="ctr"/>
          <a:lstStyle/>
          <a:p>
            <a:pPr algn="ctr" indent="0" marL="0">
              <a:buNone/>
            </a:pPr>
            <a:r>
              <a:rPr lang="ru-RU" sz="1700" i="1" dirty="0">
                <a:solidFill>
                  <a:srgbClr val="1F4E79"/>
                </a:solidFill>
                <a:latin typeface="Times New Roman" pitchFamily="34" charset="0"/>
                <a:ea typeface="Times New Roman" pitchFamily="34" charset="-122"/>
                <a:cs typeface="Times New Roman" pitchFamily="34" charset="-120"/>
              </a:rPr>
              <a:t>q</a:t>
            </a:r>
            <a:r>
              <a:rPr lang="ru-RU" sz="1700" dirty="0">
                <a:solidFill>
                  <a:srgbClr val="1F4E79"/>
                </a:solidFill>
                <a:latin typeface="Times New Roman" pitchFamily="34" charset="0"/>
                <a:ea typeface="Times New Roman" pitchFamily="34" charset="-122"/>
                <a:cs typeface="Times New Roman" pitchFamily="34" charset="-120"/>
              </a:rPr>
              <a:t> &lt; 0</a:t>
            </a:r>
            <a:r>
              <a:rPr lang="ru-RU" sz="1600" dirty="0">
                <a:solidFill>
                  <a:srgbClr val="1F4E79"/>
                </a:solidFill>
                <a:latin typeface="Arial" pitchFamily="34" charset="0"/>
                <a:ea typeface="Arial" pitchFamily="34" charset="-122"/>
                <a:cs typeface="Arial" pitchFamily="34" charset="-120"/>
              </a:rPr>
              <a:t> или </a:t>
            </a:r>
            <a:r>
              <a:rPr lang="ru-RU" sz="1700" i="1" dirty="0">
                <a:solidFill>
                  <a:srgbClr val="1F4E79"/>
                </a:solidFill>
                <a:latin typeface="Times New Roman" pitchFamily="34" charset="0"/>
                <a:ea typeface="Times New Roman" pitchFamily="34" charset="-122"/>
                <a:cs typeface="Times New Roman" pitchFamily="34" charset="-120"/>
              </a:rPr>
              <a:t>q</a:t>
            </a:r>
            <a:r>
              <a:rPr lang="ru-RU" sz="1700" baseline="30000" dirty="0">
                <a:solidFill>
                  <a:srgbClr val="1F4E79"/>
                </a:solidFill>
                <a:latin typeface="Times New Roman" pitchFamily="34" charset="0"/>
                <a:ea typeface="Times New Roman" pitchFamily="34" charset="-122"/>
                <a:cs typeface="Times New Roman" pitchFamily="34" charset="-120"/>
              </a:rPr>
              <a:t>2</a:t>
            </a:r>
            <a:r>
              <a:rPr lang="ru-RU" sz="1700" dirty="0">
                <a:solidFill>
                  <a:srgbClr val="1F4E79"/>
                </a:solidFill>
                <a:latin typeface="Times New Roman" pitchFamily="34" charset="0"/>
                <a:ea typeface="Times New Roman" pitchFamily="34" charset="-122"/>
                <a:cs typeface="Times New Roman" pitchFamily="34" charset="-120"/>
              </a:rPr>
              <a:t> &lt; 2</a:t>
            </a:r>
            <a:endParaRPr lang="ru-RU" sz="1700" dirty="0"/>
          </a:p>
        </p:txBody>
      </p:sp>
      <p:sp>
        <p:nvSpPr>
          <p:cNvPr id="22" name="Text 19"/>
          <p:cNvSpPr/>
          <p:nvPr/>
        </p:nvSpPr>
        <p:spPr>
          <a:xfrm>
            <a:off x="9417926" y="4160520"/>
            <a:ext cx="2377440" cy="365760"/>
          </a:xfrm>
          <a:prstGeom prst="rect">
            <a:avLst/>
          </a:prstGeom>
          <a:noFill/>
          <a:ln/>
        </p:spPr>
        <p:txBody>
          <a:bodyPr wrap="square" lIns="0" tIns="0" rIns="0" bIns="0" rtlCol="0" anchor="ctr"/>
          <a:lstStyle/>
          <a:p>
            <a:pPr algn="ctr" indent="0" marL="0">
              <a:buNone/>
            </a:pPr>
            <a:r>
              <a:rPr lang="ru-RU" sz="1700" i="1" dirty="0">
                <a:solidFill>
                  <a:srgbClr val="D9711C"/>
                </a:solidFill>
                <a:latin typeface="Times New Roman" pitchFamily="34" charset="0"/>
                <a:ea typeface="Times New Roman" pitchFamily="34" charset="-122"/>
                <a:cs typeface="Times New Roman" pitchFamily="34" charset="-120"/>
              </a:rPr>
              <a:t>q</a:t>
            </a:r>
            <a:r>
              <a:rPr lang="ru-RU" sz="1700" dirty="0">
                <a:solidFill>
                  <a:srgbClr val="D9711C"/>
                </a:solidFill>
                <a:latin typeface="Times New Roman" pitchFamily="34" charset="0"/>
                <a:ea typeface="Times New Roman" pitchFamily="34" charset="-122"/>
                <a:cs typeface="Times New Roman" pitchFamily="34" charset="-120"/>
              </a:rPr>
              <a:t> &gt; 0</a:t>
            </a:r>
            <a:r>
              <a:rPr lang="ru-RU" sz="1600" dirty="0">
                <a:solidFill>
                  <a:srgbClr val="D9711C"/>
                </a:solidFill>
                <a:latin typeface="Arial" pitchFamily="34" charset="0"/>
                <a:ea typeface="Arial" pitchFamily="34" charset="-122"/>
                <a:cs typeface="Arial" pitchFamily="34" charset="-120"/>
              </a:rPr>
              <a:t> и </a:t>
            </a:r>
            <a:r>
              <a:rPr lang="ru-RU" sz="1700" i="1" dirty="0">
                <a:solidFill>
                  <a:srgbClr val="D9711C"/>
                </a:solidFill>
                <a:latin typeface="Times New Roman" pitchFamily="34" charset="0"/>
                <a:ea typeface="Times New Roman" pitchFamily="34" charset="-122"/>
                <a:cs typeface="Times New Roman" pitchFamily="34" charset="-120"/>
              </a:rPr>
              <a:t>q</a:t>
            </a:r>
            <a:r>
              <a:rPr lang="ru-RU" sz="1700" baseline="30000" dirty="0">
                <a:solidFill>
                  <a:srgbClr val="D9711C"/>
                </a:solidFill>
                <a:latin typeface="Times New Roman" pitchFamily="34" charset="0"/>
                <a:ea typeface="Times New Roman" pitchFamily="34" charset="-122"/>
                <a:cs typeface="Times New Roman" pitchFamily="34" charset="-120"/>
              </a:rPr>
              <a:t>2</a:t>
            </a:r>
            <a:r>
              <a:rPr lang="ru-RU" sz="1700" dirty="0">
                <a:solidFill>
                  <a:srgbClr val="D9711C"/>
                </a:solidFill>
                <a:latin typeface="Times New Roman" pitchFamily="34" charset="0"/>
                <a:ea typeface="Times New Roman" pitchFamily="34" charset="-122"/>
                <a:cs typeface="Times New Roman" pitchFamily="34" charset="-120"/>
              </a:rPr>
              <a:t> &gt; 2</a:t>
            </a:r>
            <a:endParaRPr lang="ru-RU" sz="1700" dirty="0"/>
          </a:p>
        </p:txBody>
      </p:sp>
      <p:sp>
        <p:nvSpPr>
          <p:cNvPr id="23" name="Text 20"/>
          <p:cNvSpPr/>
          <p:nvPr/>
        </p:nvSpPr>
        <p:spPr>
          <a:xfrm>
            <a:off x="6858000" y="4800600"/>
            <a:ext cx="4754880" cy="640080"/>
          </a:xfrm>
          <a:prstGeom prst="rect">
            <a:avLst/>
          </a:prstGeom>
          <a:noFill/>
          <a:ln/>
        </p:spPr>
        <p:txBody>
          <a:bodyPr wrap="square" lIns="0" tIns="0" rIns="0" bIns="0" rtlCol="0" anchor="ctr"/>
          <a:lstStyle/>
          <a:p>
            <a:pPr algn="ctr" indent="0" marL="0">
              <a:buNone/>
            </a:pPr>
            <a:r>
              <a:rPr lang="ru-RU" sz="1400" dirty="0">
                <a:solidFill>
                  <a:srgbClr val="6A7682"/>
                </a:solidFill>
                <a:latin typeface="Arial" pitchFamily="34" charset="0"/>
                <a:ea typeface="Arial" pitchFamily="34" charset="-122"/>
                <a:cs typeface="Arial" pitchFamily="34" charset="-120"/>
              </a:rPr>
              <a:t>сечение Дедекинда: </a:t>
            </a:r>
            <a:r>
              <a:rPr lang="ru-RU" sz="1500" dirty="0">
                <a:solidFill>
                  <a:srgbClr val="6A7682"/>
                </a:solidFill>
                <a:latin typeface="Times New Roman" pitchFamily="34" charset="0"/>
                <a:ea typeface="Times New Roman" pitchFamily="34" charset="-122"/>
                <a:cs typeface="Times New Roman" pitchFamily="34" charset="-120"/>
              </a:rPr>
              <a:t>√2</a:t>
            </a:r>
            <a:r>
              <a:rPr lang="ru-RU" sz="1400" dirty="0">
                <a:solidFill>
                  <a:srgbClr val="6A7682"/>
                </a:solidFill>
                <a:latin typeface="Arial" pitchFamily="34" charset="0"/>
                <a:ea typeface="Arial" pitchFamily="34" charset="-122"/>
                <a:cs typeface="Arial" pitchFamily="34" charset="-120"/>
              </a:rPr>
              <a:t> разделяет рациональные числа на два класса</a:t>
            </a:r>
            <a:endParaRPr lang="ru-RU"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325880"/>
          </a:xfrm>
          <a:prstGeom prst="rect">
            <a:avLst/>
          </a:prstGeom>
          <a:solidFill>
            <a:srgbClr val="1F4E79"/>
          </a:solidFill>
          <a:ln w="12700">
            <a:solidFill>
              <a:srgbClr val="1F4E79"/>
            </a:solidFill>
            <a:prstDash val="solid"/>
          </a:ln>
        </p:spPr>
      </p:sp>
      <p:sp>
        <p:nvSpPr>
          <p:cNvPr id="3" name="Text 1"/>
          <p:cNvSpPr/>
          <p:nvPr/>
        </p:nvSpPr>
        <p:spPr>
          <a:xfrm>
            <a:off x="548640" y="274320"/>
            <a:ext cx="10972800" cy="777240"/>
          </a:xfrm>
          <a:prstGeom prst="rect">
            <a:avLst/>
          </a:prstGeom>
          <a:noFill/>
          <a:ln/>
        </p:spPr>
        <p:txBody>
          <a:bodyPr wrap="square" lIns="0" tIns="0" rIns="0" bIns="0" rtlCol="0" anchor="ctr"/>
          <a:lstStyle/>
          <a:p>
            <a:pPr indent="0" marL="0">
              <a:buNone/>
            </a:pPr>
            <a:r>
              <a:rPr lang="ru-RU" sz="3200" b="1" dirty="0">
                <a:solidFill>
                  <a:srgbClr val="FFFFFF"/>
                </a:solidFill>
                <a:latin typeface="Arial" pitchFamily="34" charset="0"/>
                <a:ea typeface="Arial" pitchFamily="34" charset="-122"/>
                <a:cs typeface="Arial" pitchFamily="34" charset="-120"/>
              </a:rPr>
              <a:t>Выводы</a:t>
            </a:r>
            <a:endParaRPr lang="ru-RU" sz="3200" dirty="0"/>
          </a:p>
        </p:txBody>
      </p:sp>
      <p:sp>
        <p:nvSpPr>
          <p:cNvPr id="4" name="Text 2"/>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2 «Квадратный корень» · тема № 2</a:t>
            </a:r>
            <a:endParaRPr lang="ru-RU" sz="1100" dirty="0"/>
          </a:p>
        </p:txBody>
      </p:sp>
      <p:sp>
        <p:nvSpPr>
          <p:cNvPr id="5" name="Text 3"/>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7 / 7</a:t>
            </a:r>
            <a:endParaRPr lang="ru-RU" sz="1100" dirty="0"/>
          </a:p>
        </p:txBody>
      </p:sp>
      <p:sp>
        <p:nvSpPr>
          <p:cNvPr id="7" name="Shape 4"/>
          <p:cNvSpPr/>
          <p:nvPr/>
        </p:nvSpPr>
        <p:spPr>
          <a:xfrm>
            <a:off x="1051560" y="2697480"/>
            <a:ext cx="10104120" cy="91"/>
          </a:xfrm>
          <a:prstGeom prst="line">
            <a:avLst/>
          </a:prstGeom>
          <a:noFill/>
          <a:ln w="38100">
            <a:solidFill>
              <a:srgbClr val="1F4E79"/>
            </a:solidFill>
            <a:prstDash val="solid"/>
            <a:tailEnd type="triangle"/>
          </a:ln>
        </p:spPr>
      </p:sp>
      <p:sp>
        <p:nvSpPr>
          <p:cNvPr id="8" name="Shape 5"/>
          <p:cNvSpPr/>
          <p:nvPr/>
        </p:nvSpPr>
        <p:spPr>
          <a:xfrm>
            <a:off x="1207008" y="2624328"/>
            <a:ext cx="146304" cy="146304"/>
          </a:xfrm>
          <a:prstGeom prst="ellipse">
            <a:avLst/>
          </a:prstGeom>
          <a:solidFill>
            <a:srgbClr val="1F4E79"/>
          </a:solidFill>
          <a:ln w="19050">
            <a:solidFill>
              <a:srgbClr val="1F4E79"/>
            </a:solidFill>
            <a:prstDash val="solid"/>
          </a:ln>
        </p:spPr>
      </p:sp>
      <p:sp>
        <p:nvSpPr>
          <p:cNvPr id="9" name="Shape 6"/>
          <p:cNvSpPr/>
          <p:nvPr/>
        </p:nvSpPr>
        <p:spPr>
          <a:xfrm>
            <a:off x="1280160" y="2313432"/>
            <a:ext cx="91" cy="274320"/>
          </a:xfrm>
          <a:prstGeom prst="line">
            <a:avLst/>
          </a:prstGeom>
          <a:noFill/>
          <a:ln w="12700">
            <a:solidFill>
              <a:srgbClr val="C3CFDB"/>
            </a:solidFill>
            <a:prstDash val="solid"/>
          </a:ln>
        </p:spPr>
      </p:sp>
      <p:sp>
        <p:nvSpPr>
          <p:cNvPr id="10" name="Text 7"/>
          <p:cNvSpPr/>
          <p:nvPr/>
        </p:nvSpPr>
        <p:spPr>
          <a:xfrm>
            <a:off x="228600" y="1394460"/>
            <a:ext cx="2103120" cy="868680"/>
          </a:xfrm>
          <a:prstGeom prst="rect">
            <a:avLst/>
          </a:prstGeom>
          <a:noFill/>
          <a:ln/>
        </p:spPr>
        <p:txBody>
          <a:bodyPr wrap="square" lIns="0" tIns="0" rIns="0" bIns="0" rtlCol="0" anchor="b"/>
          <a:lstStyle/>
          <a:p>
            <a:pPr algn="ctr" indent="0" marL="0">
              <a:buNone/>
            </a:pPr>
            <a:r>
              <a:rPr lang="ru-RU" sz="1400" b="1" dirty="0">
                <a:solidFill>
                  <a:srgbClr val="1B2733"/>
                </a:solidFill>
                <a:latin typeface="Arial" pitchFamily="34" charset="0"/>
                <a:ea typeface="Arial" pitchFamily="34" charset="-122"/>
                <a:cs typeface="Arial" pitchFamily="34" charset="-120"/>
              </a:rPr>
              <a:t>II тыс. до н. э.</a:t>
            </a:r>
            <a:endParaRPr lang="ru-RU" sz="1400" dirty="0"/>
          </a:p>
          <a:p>
            <a:pPr algn="ctr" indent="0" marL="0">
              <a:buNone/>
            </a:pPr>
            <a:r>
              <a:rPr lang="ru-RU" sz="1400" dirty="0">
                <a:solidFill>
                  <a:srgbClr val="1B2733"/>
                </a:solidFill>
                <a:latin typeface="Arial" pitchFamily="34" charset="0"/>
                <a:ea typeface="Arial" pitchFamily="34" charset="-122"/>
                <a:cs typeface="Arial" pitchFamily="34" charset="-120"/>
              </a:rPr>
              <a:t>Вавилон: </a:t>
            </a:r>
            <a:r>
              <a:rPr lang="ru-RU" sz="1500" dirty="0">
                <a:solidFill>
                  <a:srgbClr val="1B2733"/>
                </a:solidFill>
                <a:latin typeface="Times New Roman" pitchFamily="34" charset="0"/>
                <a:ea typeface="Times New Roman" pitchFamily="34" charset="-122"/>
                <a:cs typeface="Times New Roman" pitchFamily="34" charset="-120"/>
              </a:rPr>
              <a:t>√2 ≈ 1,414213</a:t>
            </a:r>
            <a:endParaRPr lang="ru-RU" sz="1400" dirty="0"/>
          </a:p>
        </p:txBody>
      </p:sp>
      <p:sp>
        <p:nvSpPr>
          <p:cNvPr id="11" name="Shape 8"/>
          <p:cNvSpPr/>
          <p:nvPr/>
        </p:nvSpPr>
        <p:spPr>
          <a:xfrm>
            <a:off x="2814828" y="2624328"/>
            <a:ext cx="146304" cy="146304"/>
          </a:xfrm>
          <a:prstGeom prst="ellipse">
            <a:avLst/>
          </a:prstGeom>
          <a:solidFill>
            <a:srgbClr val="1F4E79"/>
          </a:solidFill>
          <a:ln w="19050">
            <a:solidFill>
              <a:srgbClr val="1F4E79"/>
            </a:solidFill>
            <a:prstDash val="solid"/>
          </a:ln>
        </p:spPr>
      </p:sp>
      <p:sp>
        <p:nvSpPr>
          <p:cNvPr id="12" name="Shape 9"/>
          <p:cNvSpPr/>
          <p:nvPr/>
        </p:nvSpPr>
        <p:spPr>
          <a:xfrm>
            <a:off x="2887980" y="2807208"/>
            <a:ext cx="91" cy="274320"/>
          </a:xfrm>
          <a:prstGeom prst="line">
            <a:avLst/>
          </a:prstGeom>
          <a:noFill/>
          <a:ln w="12700">
            <a:solidFill>
              <a:srgbClr val="C3CFDB"/>
            </a:solidFill>
            <a:prstDash val="solid"/>
          </a:ln>
        </p:spPr>
      </p:sp>
      <p:sp>
        <p:nvSpPr>
          <p:cNvPr id="13" name="Text 10"/>
          <p:cNvSpPr/>
          <p:nvPr/>
        </p:nvSpPr>
        <p:spPr>
          <a:xfrm>
            <a:off x="1836420" y="3131820"/>
            <a:ext cx="2103120" cy="868680"/>
          </a:xfrm>
          <a:prstGeom prst="rect">
            <a:avLst/>
          </a:prstGeom>
          <a:noFill/>
          <a:ln/>
        </p:spPr>
        <p:txBody>
          <a:bodyPr wrap="square" lIns="0" tIns="0" rIns="0" bIns="0" rtlCol="0" anchor="t"/>
          <a:lstStyle/>
          <a:p>
            <a:pPr algn="ctr" indent="0" marL="0">
              <a:buNone/>
            </a:pPr>
            <a:r>
              <a:rPr lang="ru-RU" sz="1400" b="1" dirty="0">
                <a:solidFill>
                  <a:srgbClr val="1B2733"/>
                </a:solidFill>
                <a:latin typeface="Arial" pitchFamily="34" charset="0"/>
                <a:ea typeface="Arial" pitchFamily="34" charset="-122"/>
                <a:cs typeface="Arial" pitchFamily="34" charset="-120"/>
              </a:rPr>
              <a:t>V в. до н. э.</a:t>
            </a:r>
            <a:endParaRPr lang="ru-RU" sz="1400" dirty="0"/>
          </a:p>
          <a:p>
            <a:pPr algn="ctr" indent="0" marL="0">
              <a:buNone/>
            </a:pPr>
            <a:r>
              <a:rPr lang="ru-RU" sz="1400" dirty="0">
                <a:solidFill>
                  <a:srgbClr val="1B2733"/>
                </a:solidFill>
                <a:latin typeface="Arial" pitchFamily="34" charset="0"/>
                <a:ea typeface="Arial" pitchFamily="34" charset="-122"/>
                <a:cs typeface="Arial" pitchFamily="34" charset="-120"/>
              </a:rPr>
              <a:t>несоизмеримость</a:t>
            </a:r>
            <a:endParaRPr lang="ru-RU" sz="1400" dirty="0"/>
          </a:p>
        </p:txBody>
      </p:sp>
      <p:sp>
        <p:nvSpPr>
          <p:cNvPr id="14" name="Shape 11"/>
          <p:cNvSpPr/>
          <p:nvPr/>
        </p:nvSpPr>
        <p:spPr>
          <a:xfrm>
            <a:off x="4422648" y="2624328"/>
            <a:ext cx="146304" cy="146304"/>
          </a:xfrm>
          <a:prstGeom prst="ellipse">
            <a:avLst/>
          </a:prstGeom>
          <a:solidFill>
            <a:srgbClr val="1F4E79"/>
          </a:solidFill>
          <a:ln w="19050">
            <a:solidFill>
              <a:srgbClr val="1F4E79"/>
            </a:solidFill>
            <a:prstDash val="solid"/>
          </a:ln>
        </p:spPr>
      </p:sp>
      <p:sp>
        <p:nvSpPr>
          <p:cNvPr id="15" name="Shape 12"/>
          <p:cNvSpPr/>
          <p:nvPr/>
        </p:nvSpPr>
        <p:spPr>
          <a:xfrm>
            <a:off x="4495800" y="2313432"/>
            <a:ext cx="91" cy="274320"/>
          </a:xfrm>
          <a:prstGeom prst="line">
            <a:avLst/>
          </a:prstGeom>
          <a:noFill/>
          <a:ln w="12700">
            <a:solidFill>
              <a:srgbClr val="C3CFDB"/>
            </a:solidFill>
            <a:prstDash val="solid"/>
          </a:ln>
        </p:spPr>
      </p:sp>
      <p:sp>
        <p:nvSpPr>
          <p:cNvPr id="16" name="Text 13"/>
          <p:cNvSpPr/>
          <p:nvPr/>
        </p:nvSpPr>
        <p:spPr>
          <a:xfrm>
            <a:off x="3444240" y="1394460"/>
            <a:ext cx="2103120" cy="868680"/>
          </a:xfrm>
          <a:prstGeom prst="rect">
            <a:avLst/>
          </a:prstGeom>
          <a:noFill/>
          <a:ln/>
        </p:spPr>
        <p:txBody>
          <a:bodyPr wrap="square" lIns="0" tIns="0" rIns="0" bIns="0" rtlCol="0" anchor="b"/>
          <a:lstStyle/>
          <a:p>
            <a:pPr algn="ctr" indent="0" marL="0">
              <a:buNone/>
            </a:pPr>
            <a:r>
              <a:rPr lang="ru-RU" sz="1400" b="1" dirty="0">
                <a:solidFill>
                  <a:srgbClr val="1B2733"/>
                </a:solidFill>
                <a:latin typeface="Arial" pitchFamily="34" charset="0"/>
                <a:ea typeface="Arial" pitchFamily="34" charset="-122"/>
                <a:cs typeface="Arial" pitchFamily="34" charset="-120"/>
              </a:rPr>
              <a:t>IV в. до н. э.</a:t>
            </a:r>
            <a:endParaRPr lang="ru-RU" sz="1400" dirty="0"/>
          </a:p>
          <a:p>
            <a:pPr algn="ctr" indent="0" marL="0">
              <a:buNone/>
            </a:pPr>
            <a:r>
              <a:rPr lang="ru-RU" sz="1400" dirty="0">
                <a:solidFill>
                  <a:srgbClr val="1B2733"/>
                </a:solidFill>
                <a:latin typeface="Arial" pitchFamily="34" charset="0"/>
                <a:ea typeface="Arial" pitchFamily="34" charset="-122"/>
                <a:cs typeface="Arial" pitchFamily="34" charset="-120"/>
              </a:rPr>
              <a:t>Феодор, Теэтет, Евдокс</a:t>
            </a:r>
            <a:endParaRPr lang="ru-RU" sz="1400" dirty="0"/>
          </a:p>
        </p:txBody>
      </p:sp>
      <p:sp>
        <p:nvSpPr>
          <p:cNvPr id="17" name="Shape 14"/>
          <p:cNvSpPr/>
          <p:nvPr/>
        </p:nvSpPr>
        <p:spPr>
          <a:xfrm>
            <a:off x="6030468" y="2624328"/>
            <a:ext cx="146304" cy="146304"/>
          </a:xfrm>
          <a:prstGeom prst="ellipse">
            <a:avLst/>
          </a:prstGeom>
          <a:solidFill>
            <a:srgbClr val="1F4E79"/>
          </a:solidFill>
          <a:ln w="19050">
            <a:solidFill>
              <a:srgbClr val="1F4E79"/>
            </a:solidFill>
            <a:prstDash val="solid"/>
          </a:ln>
        </p:spPr>
      </p:sp>
      <p:sp>
        <p:nvSpPr>
          <p:cNvPr id="18" name="Shape 15"/>
          <p:cNvSpPr/>
          <p:nvPr/>
        </p:nvSpPr>
        <p:spPr>
          <a:xfrm>
            <a:off x="6103620" y="2807208"/>
            <a:ext cx="91" cy="274320"/>
          </a:xfrm>
          <a:prstGeom prst="line">
            <a:avLst/>
          </a:prstGeom>
          <a:noFill/>
          <a:ln w="12700">
            <a:solidFill>
              <a:srgbClr val="C3CFDB"/>
            </a:solidFill>
            <a:prstDash val="solid"/>
          </a:ln>
        </p:spPr>
      </p:sp>
      <p:sp>
        <p:nvSpPr>
          <p:cNvPr id="19" name="Text 16"/>
          <p:cNvSpPr/>
          <p:nvPr/>
        </p:nvSpPr>
        <p:spPr>
          <a:xfrm>
            <a:off x="5052060" y="3131820"/>
            <a:ext cx="2103120" cy="868680"/>
          </a:xfrm>
          <a:prstGeom prst="rect">
            <a:avLst/>
          </a:prstGeom>
          <a:noFill/>
          <a:ln/>
        </p:spPr>
        <p:txBody>
          <a:bodyPr wrap="square" lIns="0" tIns="0" rIns="0" bIns="0" rtlCol="0" anchor="t"/>
          <a:lstStyle/>
          <a:p>
            <a:pPr algn="ctr" indent="0" marL="0">
              <a:buNone/>
            </a:pPr>
            <a:r>
              <a:rPr lang="ru-RU" sz="1400" b="1" dirty="0">
                <a:solidFill>
                  <a:srgbClr val="1B2733"/>
                </a:solidFill>
                <a:latin typeface="Arial" pitchFamily="34" charset="0"/>
                <a:ea typeface="Arial" pitchFamily="34" charset="-122"/>
                <a:cs typeface="Arial" pitchFamily="34" charset="-120"/>
              </a:rPr>
              <a:t>≈ 300 г. до н. э.</a:t>
            </a:r>
            <a:endParaRPr lang="ru-RU" sz="1400" dirty="0"/>
          </a:p>
          <a:p>
            <a:pPr algn="ctr" indent="0" marL="0">
              <a:buNone/>
            </a:pPr>
            <a:r>
              <a:rPr lang="ru-RU" sz="1400" dirty="0">
                <a:solidFill>
                  <a:srgbClr val="1B2733"/>
                </a:solidFill>
                <a:latin typeface="Arial" pitchFamily="34" charset="0"/>
                <a:ea typeface="Arial" pitchFamily="34" charset="-122"/>
                <a:cs typeface="Arial" pitchFamily="34" charset="-120"/>
              </a:rPr>
              <a:t>Евклид, «Начала»</a:t>
            </a:r>
            <a:endParaRPr lang="ru-RU" sz="1400" dirty="0"/>
          </a:p>
        </p:txBody>
      </p:sp>
      <p:sp>
        <p:nvSpPr>
          <p:cNvPr id="20" name="Shape 17"/>
          <p:cNvSpPr/>
          <p:nvPr/>
        </p:nvSpPr>
        <p:spPr>
          <a:xfrm>
            <a:off x="7638288" y="2624328"/>
            <a:ext cx="146304" cy="146304"/>
          </a:xfrm>
          <a:prstGeom prst="ellipse">
            <a:avLst/>
          </a:prstGeom>
          <a:solidFill>
            <a:srgbClr val="1F4E79"/>
          </a:solidFill>
          <a:ln w="19050">
            <a:solidFill>
              <a:srgbClr val="1F4E79"/>
            </a:solidFill>
            <a:prstDash val="solid"/>
          </a:ln>
        </p:spPr>
      </p:sp>
      <p:sp>
        <p:nvSpPr>
          <p:cNvPr id="21" name="Shape 18"/>
          <p:cNvSpPr/>
          <p:nvPr/>
        </p:nvSpPr>
        <p:spPr>
          <a:xfrm>
            <a:off x="7711440" y="2313432"/>
            <a:ext cx="91" cy="274320"/>
          </a:xfrm>
          <a:prstGeom prst="line">
            <a:avLst/>
          </a:prstGeom>
          <a:noFill/>
          <a:ln w="12700">
            <a:solidFill>
              <a:srgbClr val="C3CFDB"/>
            </a:solidFill>
            <a:prstDash val="solid"/>
          </a:ln>
        </p:spPr>
      </p:sp>
      <p:sp>
        <p:nvSpPr>
          <p:cNvPr id="22" name="Text 19"/>
          <p:cNvSpPr/>
          <p:nvPr/>
        </p:nvSpPr>
        <p:spPr>
          <a:xfrm>
            <a:off x="6659880" y="1394460"/>
            <a:ext cx="2103120" cy="868680"/>
          </a:xfrm>
          <a:prstGeom prst="rect">
            <a:avLst/>
          </a:prstGeom>
          <a:noFill/>
          <a:ln/>
        </p:spPr>
        <p:txBody>
          <a:bodyPr wrap="square" lIns="0" tIns="0" rIns="0" bIns="0" rtlCol="0" anchor="b"/>
          <a:lstStyle/>
          <a:p>
            <a:pPr algn="ctr" indent="0" marL="0">
              <a:buNone/>
            </a:pPr>
            <a:r>
              <a:rPr lang="ru-RU" sz="1400" b="1" dirty="0">
                <a:solidFill>
                  <a:srgbClr val="1B2733"/>
                </a:solidFill>
                <a:latin typeface="Arial" pitchFamily="34" charset="0"/>
                <a:ea typeface="Arial" pitchFamily="34" charset="-122"/>
                <a:cs typeface="Arial" pitchFamily="34" charset="-120"/>
              </a:rPr>
              <a:t>1525—1637</a:t>
            </a:r>
            <a:endParaRPr lang="ru-RU" sz="1400" dirty="0"/>
          </a:p>
          <a:p>
            <a:pPr algn="ctr" indent="0" marL="0">
              <a:buNone/>
            </a:pPr>
            <a:r>
              <a:rPr lang="ru-RU" sz="1400" dirty="0">
                <a:solidFill>
                  <a:srgbClr val="1B2733"/>
                </a:solidFill>
                <a:latin typeface="Arial" pitchFamily="34" charset="0"/>
                <a:ea typeface="Arial" pitchFamily="34" charset="-122"/>
                <a:cs typeface="Arial" pitchFamily="34" charset="-120"/>
              </a:rPr>
              <a:t>знак корня, десятичные дроби</a:t>
            </a:r>
            <a:endParaRPr lang="ru-RU" sz="1400" dirty="0"/>
          </a:p>
        </p:txBody>
      </p:sp>
      <p:sp>
        <p:nvSpPr>
          <p:cNvPr id="23" name="Shape 20"/>
          <p:cNvSpPr/>
          <p:nvPr/>
        </p:nvSpPr>
        <p:spPr>
          <a:xfrm>
            <a:off x="9246108" y="2624328"/>
            <a:ext cx="146304" cy="146304"/>
          </a:xfrm>
          <a:prstGeom prst="ellipse">
            <a:avLst/>
          </a:prstGeom>
          <a:solidFill>
            <a:srgbClr val="1F4E79"/>
          </a:solidFill>
          <a:ln w="19050">
            <a:solidFill>
              <a:srgbClr val="1F4E79"/>
            </a:solidFill>
            <a:prstDash val="solid"/>
          </a:ln>
        </p:spPr>
      </p:sp>
      <p:sp>
        <p:nvSpPr>
          <p:cNvPr id="24" name="Shape 21"/>
          <p:cNvSpPr/>
          <p:nvPr/>
        </p:nvSpPr>
        <p:spPr>
          <a:xfrm>
            <a:off x="9319260" y="2807208"/>
            <a:ext cx="91" cy="274320"/>
          </a:xfrm>
          <a:prstGeom prst="line">
            <a:avLst/>
          </a:prstGeom>
          <a:noFill/>
          <a:ln w="12700">
            <a:solidFill>
              <a:srgbClr val="C3CFDB"/>
            </a:solidFill>
            <a:prstDash val="solid"/>
          </a:ln>
        </p:spPr>
      </p:sp>
      <p:sp>
        <p:nvSpPr>
          <p:cNvPr id="25" name="Text 22"/>
          <p:cNvSpPr/>
          <p:nvPr/>
        </p:nvSpPr>
        <p:spPr>
          <a:xfrm>
            <a:off x="8267700" y="3131820"/>
            <a:ext cx="2103120" cy="868680"/>
          </a:xfrm>
          <a:prstGeom prst="rect">
            <a:avLst/>
          </a:prstGeom>
          <a:noFill/>
          <a:ln/>
        </p:spPr>
        <p:txBody>
          <a:bodyPr wrap="square" lIns="0" tIns="0" rIns="0" bIns="0" rtlCol="0" anchor="t"/>
          <a:lstStyle/>
          <a:p>
            <a:pPr algn="ctr" indent="0" marL="0">
              <a:buNone/>
            </a:pPr>
            <a:r>
              <a:rPr lang="ru-RU" sz="1400" b="1" dirty="0">
                <a:solidFill>
                  <a:srgbClr val="1B2733"/>
                </a:solidFill>
                <a:latin typeface="Arial" pitchFamily="34" charset="0"/>
                <a:ea typeface="Arial" pitchFamily="34" charset="-122"/>
                <a:cs typeface="Arial" pitchFamily="34" charset="-120"/>
              </a:rPr>
              <a:t>1761</a:t>
            </a:r>
            <a:endParaRPr lang="ru-RU" sz="1400" dirty="0"/>
          </a:p>
          <a:p>
            <a:pPr algn="ctr" indent="0" marL="0">
              <a:buNone/>
            </a:pPr>
            <a:r>
              <a:rPr lang="ru-RU" sz="1400" dirty="0">
                <a:solidFill>
                  <a:srgbClr val="1B2733"/>
                </a:solidFill>
                <a:latin typeface="Arial" pitchFamily="34" charset="0"/>
                <a:ea typeface="Arial" pitchFamily="34" charset="-122"/>
                <a:cs typeface="Arial" pitchFamily="34" charset="-120"/>
              </a:rPr>
              <a:t>Ламберт: </a:t>
            </a:r>
            <a:r>
              <a:rPr lang="ru-RU" sz="1500" dirty="0">
                <a:solidFill>
                  <a:srgbClr val="1B2733"/>
                </a:solidFill>
                <a:latin typeface="Times New Roman" pitchFamily="34" charset="0"/>
                <a:ea typeface="Times New Roman" pitchFamily="34" charset="-122"/>
                <a:cs typeface="Times New Roman" pitchFamily="34" charset="-120"/>
              </a:rPr>
              <a:t>π</a:t>
            </a:r>
            <a:endParaRPr lang="ru-RU" sz="1400" dirty="0"/>
          </a:p>
        </p:txBody>
      </p:sp>
      <p:sp>
        <p:nvSpPr>
          <p:cNvPr id="26" name="Shape 23"/>
          <p:cNvSpPr/>
          <p:nvPr/>
        </p:nvSpPr>
        <p:spPr>
          <a:xfrm>
            <a:off x="10853928" y="2624328"/>
            <a:ext cx="146304" cy="146304"/>
          </a:xfrm>
          <a:prstGeom prst="ellipse">
            <a:avLst/>
          </a:prstGeom>
          <a:solidFill>
            <a:srgbClr val="1F4E79"/>
          </a:solidFill>
          <a:ln w="19050">
            <a:solidFill>
              <a:srgbClr val="1F4E79"/>
            </a:solidFill>
            <a:prstDash val="solid"/>
          </a:ln>
        </p:spPr>
      </p:sp>
      <p:sp>
        <p:nvSpPr>
          <p:cNvPr id="27" name="Shape 24"/>
          <p:cNvSpPr/>
          <p:nvPr/>
        </p:nvSpPr>
        <p:spPr>
          <a:xfrm>
            <a:off x="10927080" y="2313432"/>
            <a:ext cx="91" cy="274320"/>
          </a:xfrm>
          <a:prstGeom prst="line">
            <a:avLst/>
          </a:prstGeom>
          <a:noFill/>
          <a:ln w="12700">
            <a:solidFill>
              <a:srgbClr val="C3CFDB"/>
            </a:solidFill>
            <a:prstDash val="solid"/>
          </a:ln>
        </p:spPr>
      </p:sp>
      <p:sp>
        <p:nvSpPr>
          <p:cNvPr id="28" name="Text 25"/>
          <p:cNvSpPr/>
          <p:nvPr/>
        </p:nvSpPr>
        <p:spPr>
          <a:xfrm>
            <a:off x="9875520" y="1394460"/>
            <a:ext cx="2103120" cy="868680"/>
          </a:xfrm>
          <a:prstGeom prst="rect">
            <a:avLst/>
          </a:prstGeom>
          <a:noFill/>
          <a:ln/>
        </p:spPr>
        <p:txBody>
          <a:bodyPr wrap="square" lIns="0" tIns="0" rIns="0" bIns="0" rtlCol="0" anchor="b"/>
          <a:lstStyle/>
          <a:p>
            <a:pPr algn="ctr" indent="0" marL="0">
              <a:buNone/>
            </a:pPr>
            <a:r>
              <a:rPr lang="ru-RU" sz="1400" b="1" dirty="0">
                <a:solidFill>
                  <a:srgbClr val="1B2733"/>
                </a:solidFill>
                <a:latin typeface="Arial" pitchFamily="34" charset="0"/>
                <a:ea typeface="Arial" pitchFamily="34" charset="-122"/>
                <a:cs typeface="Arial" pitchFamily="34" charset="-120"/>
              </a:rPr>
              <a:t>1872</a:t>
            </a:r>
            <a:endParaRPr lang="ru-RU" sz="1400" dirty="0"/>
          </a:p>
          <a:p>
            <a:pPr algn="ctr" indent="0" marL="0">
              <a:buNone/>
            </a:pPr>
            <a:r>
              <a:rPr lang="ru-RU" sz="1400" dirty="0">
                <a:solidFill>
                  <a:srgbClr val="1B2733"/>
                </a:solidFill>
                <a:latin typeface="Arial" pitchFamily="34" charset="0"/>
                <a:ea typeface="Arial" pitchFamily="34" charset="-122"/>
                <a:cs typeface="Arial" pitchFamily="34" charset="-120"/>
              </a:rPr>
              <a:t>Дедекинд, Кантор</a:t>
            </a:r>
            <a:endParaRPr lang="ru-RU" sz="1400" dirty="0"/>
          </a:p>
        </p:txBody>
      </p:sp>
      <p:sp>
        <p:nvSpPr>
          <p:cNvPr id="29" name="Text 26"/>
          <p:cNvSpPr/>
          <p:nvPr/>
        </p:nvSpPr>
        <p:spPr>
          <a:xfrm>
            <a:off x="548640" y="4251960"/>
            <a:ext cx="11064240" cy="1828800"/>
          </a:xfrm>
          <a:prstGeom prst="rect">
            <a:avLst/>
          </a:prstGeom>
          <a:noFill/>
          <a:ln/>
        </p:spPr>
        <p:txBody>
          <a:bodyPr wrap="square" lIns="25400" tIns="50800" rIns="50800" bIns="25400" rtlCol="0" anchor="t"/>
          <a:lstStyle/>
          <a:p>
            <a:pPr marL="279400" indent="-279400">
              <a:spcAft>
                <a:spcPts val="800"/>
              </a:spcAft>
              <a:buSzPct val="100000"/>
              <a:buChar char="▪"/>
            </a:pPr>
            <a:r>
              <a:rPr lang="ru-RU" sz="1800" dirty="0">
                <a:solidFill>
                  <a:srgbClr val="2A2F36"/>
                </a:solidFill>
                <a:latin typeface="Arial" pitchFamily="34" charset="0"/>
                <a:ea typeface="Arial" pitchFamily="34" charset="-122"/>
                <a:cs typeface="Arial" pitchFamily="34" charset="-120"/>
              </a:rPr>
              <a:t>Иррациональные числа появились как ответ на открытие несоизмеримости стороны и диагонали квадрата</a:t>
            </a:r>
            <a:endParaRPr lang="ru-RU" sz="1800" dirty="0"/>
          </a:p>
          <a:p>
            <a:pPr marL="279400" indent="-279400">
              <a:spcAft>
                <a:spcPts val="800"/>
              </a:spcAft>
              <a:buSzPct val="100000"/>
              <a:buChar char="▪"/>
            </a:pPr>
            <a:r>
              <a:rPr lang="ru-RU" sz="1800" dirty="0">
                <a:solidFill>
                  <a:srgbClr val="2A2F36"/>
                </a:solidFill>
                <a:latin typeface="Arial" pitchFamily="34" charset="0"/>
                <a:ea typeface="Arial" pitchFamily="34" charset="-122"/>
                <a:cs typeface="Arial" pitchFamily="34" charset="-120"/>
              </a:rPr>
              <a:t>В Средние века и Новое время с корнями стали обращаться как с числами</a:t>
            </a:r>
            <a:endParaRPr lang="ru-RU" sz="1800" dirty="0"/>
          </a:p>
          <a:p>
            <a:pPr marL="279400" indent="-279400">
              <a:spcAft>
                <a:spcPts val="800"/>
              </a:spcAft>
              <a:buSzPct val="100000"/>
              <a:buChar char="▪"/>
            </a:pPr>
            <a:r>
              <a:rPr lang="ru-RU" sz="1800" dirty="0">
                <a:solidFill>
                  <a:srgbClr val="2A2F36"/>
                </a:solidFill>
                <a:latin typeface="Arial" pitchFamily="34" charset="0"/>
                <a:ea typeface="Arial" pitchFamily="34" charset="-122"/>
                <a:cs typeface="Arial" pitchFamily="34" charset="-120"/>
              </a:rPr>
              <a:t>Строгую теорию действительных чисел построили только в XIX веке</a:t>
            </a:r>
            <a:endParaRPr lang="ru-RU"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pomogalka.me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появления иррациональных чисел</dc:title>
  <dc:subject>Алгебра, 8 класс. Тема исследовательской работы к главе 2, № 2</dc:subject>
  <dc:creator>pomogalka.me</dc:creator>
  <cp:lastModifiedBy>pomogalka.me</cp:lastModifiedBy>
  <cp:revision>1</cp:revision>
  <dcterms:created xsi:type="dcterms:W3CDTF">2026-09-27T14:28:16Z</dcterms:created>
  <dcterms:modified xsi:type="dcterms:W3CDTF">2026-09-27T14:28:16Z</dcterms:modified>
</cp:coreProperties>
</file>