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Алгебраические дроби в книге Диофанта „Арифметика“.
План доклада:
1. «Арифметика» и её ответы.
2. Названия обратных величин.
3. Дроби с многочленами.
4. Квадрат как сумма двух квадратов.
5. От частного решения к общей формуле.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«Арифметика» древнегреческого математика Диофанта Александрийского — сборник задач с решениями в 13 книгах. До нас дошли шесть книг на греческом языке и ещё четыре — в арабском переводе, рукопись которого нашли только в XX веке. В каждой задаче нужно найти числа, удовлетворяющие условиям, и ответами служат положительные рациональные числа: дробный ответ для Диофанта так же обычен, как целый. Сейчас диофантовыми чаще называют уравнения, решения которых ищут в целых числах, но это позднейший смысл слова. Раз ответы бывают дробными, в «Арифметике» постоянно приходится делить — и числа, и выражения с неизвестным.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Неизвестное Диофант называл «аритмос» («число»), его квадрат — «дюнамис» и обозначал их особыми знаками. Величинам, обратным степеням неизвестного, он дал названия, образованные от названий степеней: 1/x — «аритмостон», 1/x² — «дюнамостон»; такие названия были и для следующих степеней. Во введении к «Арифметике» сказано, что произведение степени неизвестного и обратной ей величины равно единице: x · 1/x = 1, x² · 1/x² = 1. Сейчас это частный случай правила: произведение дроби и обратной ей дроби равно 1. Там же сформулировано правило знаков: вычитаемое, умноженное на вычитаемое, даёт прибавляемое, а вычитаемое, умноженное на прибавляемое, — вычитаемое. Речь в нём идёт о вычитаемых членах выражений вроде 2x − 4, а не об отрицательных числах.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Если числитель и знаменатель — выражения из нескольких членов с неизвестным и его степенями, Диофант записывал в строку числитель, затем слова «в части» (по-гречески ἐν μορίῳ) и знаменатель. Так, в задаче 12 книги VI встречается выражение, которое в современной записи выглядит так:
(60x² + 2520)/(x⁴ + 900 − 60x²).
Вычитаемый член 60x² стоит в конце знаменателя, потому что Диофант записывал все вычитаемые члены вместе, после знака вычитания. Числитель и знаменатель здесь — многочлены, причём знаменатель ненулевой, то есть это рациональная дробь; её знаменатель — квадрат двучлена: x⁴ − 60x² + 900 = (x² − 30)². Названия «алгебраическая дробь» у Диофанта нет: это современный термин, наряду с ним говорят «рациональная дробь».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Задача 8 книги II: данный квадрат разложить на два квадрата. Диофант берёт квадрат 16. Пусть первый искомый квадрат равен x², тогда второй равен 16 − x². Сторону второго квадрата Диофант ищет в виде разности: какое-нибудь число неизвестных без 4, где 4 — сторона квадрата 16. Он берёт 2x − 4:
(2x − 4)² = 16 − x²;
4x² − 16x + 16 = 16 − x²;
5x² = 16x.
Так как x ≠ 0, получаем 5x = 16 и x = 16/5. Первый квадрат равен 256/25, сторона второго — 2 · 16/5 − 4 = 12/5, а сам он равен 144/25. Проверка: 256/25 + 144/25 = 400/25 = 16. На полях именно этой задачи Пьер Ферма записал утверждение, известное как Великая теорема Ферма.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Если вместо 2 взять любое число k, сторона второго квадрата равна kx − 4, и то же рассуждение даёт (k² + 1)x² = 8kx, откуда
x = (8k)/(k² + 1),    kx − 4 = (8k²)/(k² + 1) − 4 = (4(k² − 1))/(k² + 1).
Диофант таких формул не писал: он решал задачу при конкретном числе. Но его приём годится при любом рациональном k &gt; 1 и даёт бесконечно много разложений: при k = 2 стороны квадратов равны 16/5 и 12/5, при k = 4 — 32/17 и 60/17. Общий ответ — алгебраические дроби, и правила действий с ними позволяют проверить его сразу для всех k. Так как 64k² + 16(k² − 1)² = 16(k⁴ + 2k² + 1) = 16(k² + 1)², получаем
((8k)/(k² + 1))² + ((4(k² − 1))/(k² + 1))² = (64k² + 16(k² − 1)²)/(k² + 1)² =
= (16(k² + 1)²)/(k² + 1)² = 16.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Подводя итоги, можно сказать, что в «Арифметике» Диофанта уже встречаются выражения, которые сейчас называют алгебраическими, или рациональными, дробями: величины, обратные степеням неизвестного, получили собственные названия, а дроби с многочленами в числителе и знаменателе записывались через слова «в части». Ответы задач у Диофанта — положительные рациональные, часто дробные числа, найденные при конкретных данных. Если в его приёме заменить число буквой, ответ становится алгебраической дробью, как в задаче о разложении квадрата на два квадрата, а правила действий с рациональными дробями позволяют проверить такой ответ сразу для всех допустимых значений буквы.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92040" cy="68580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25880" y="3017520"/>
            <a:ext cx="32461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ru-RU" sz="14000" i="1" dirty="0">
                <a:solidFill>
                  <a:srgbClr val="2D649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1/x</a:t>
            </a:r>
            <a:endParaRPr lang="ru-RU" sz="140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300" b="1" spc="200" kern="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РАБОТА</a:t>
            </a:r>
            <a:endParaRPr lang="ru-RU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40690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ru-RU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дроби в книге Диофанта „Арифметика“</a:t>
            </a:r>
            <a:endParaRPr lang="ru-RU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</a:t>
            </a:r>
            <a:endParaRPr lang="ru-RU" sz="1500" dirty="0"/>
          </a:p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4 «Рациональные дроби»</a:t>
            </a:r>
            <a:endParaRPr lang="ru-RU" sz="1500" dirty="0"/>
          </a:p>
        </p:txBody>
      </p:sp>
      <p:sp>
        <p:nvSpPr>
          <p:cNvPr id="7" name="Text 5"/>
          <p:cNvSpPr/>
          <p:nvPr/>
        </p:nvSpPr>
        <p:spPr>
          <a:xfrm>
            <a:off x="5486400" y="64008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2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доклада</a:t>
            </a:r>
            <a:endParaRPr lang="ru-RU" sz="2600" dirty="0"/>
          </a:p>
        </p:txBody>
      </p:sp>
      <p:sp>
        <p:nvSpPr>
          <p:cNvPr id="8" name="Shape 6"/>
          <p:cNvSpPr/>
          <p:nvPr/>
        </p:nvSpPr>
        <p:spPr>
          <a:xfrm>
            <a:off x="5486400" y="1517904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0" y="151790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800" dirty="0"/>
          </a:p>
        </p:txBody>
      </p:sp>
      <p:sp>
        <p:nvSpPr>
          <p:cNvPr id="10" name="Text 8"/>
          <p:cNvSpPr/>
          <p:nvPr/>
        </p:nvSpPr>
        <p:spPr>
          <a:xfrm>
            <a:off x="6172200" y="1463040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«Арифметика» и её ответы</a:t>
            </a:r>
            <a:endParaRPr lang="ru-RU" sz="1900" dirty="0"/>
          </a:p>
        </p:txBody>
      </p:sp>
      <p:sp>
        <p:nvSpPr>
          <p:cNvPr id="11" name="Shape 9"/>
          <p:cNvSpPr/>
          <p:nvPr/>
        </p:nvSpPr>
        <p:spPr>
          <a:xfrm>
            <a:off x="5486400" y="2414016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0" y="24140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800" dirty="0"/>
          </a:p>
        </p:txBody>
      </p:sp>
      <p:sp>
        <p:nvSpPr>
          <p:cNvPr id="13" name="Text 11"/>
          <p:cNvSpPr/>
          <p:nvPr/>
        </p:nvSpPr>
        <p:spPr>
          <a:xfrm>
            <a:off x="6172200" y="2359152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обратных величин</a:t>
            </a:r>
            <a:endParaRPr lang="ru-RU" sz="1900" dirty="0"/>
          </a:p>
        </p:txBody>
      </p:sp>
      <p:sp>
        <p:nvSpPr>
          <p:cNvPr id="14" name="Shape 12"/>
          <p:cNvSpPr/>
          <p:nvPr/>
        </p:nvSpPr>
        <p:spPr>
          <a:xfrm>
            <a:off x="5486400" y="3310128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0" y="331012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800" dirty="0"/>
          </a:p>
        </p:txBody>
      </p:sp>
      <p:sp>
        <p:nvSpPr>
          <p:cNvPr id="16" name="Text 14"/>
          <p:cNvSpPr/>
          <p:nvPr/>
        </p:nvSpPr>
        <p:spPr>
          <a:xfrm>
            <a:off x="6172200" y="3255264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с многочленами</a:t>
            </a:r>
            <a:endParaRPr lang="ru-RU" sz="1900" dirty="0"/>
          </a:p>
        </p:txBody>
      </p:sp>
      <p:sp>
        <p:nvSpPr>
          <p:cNvPr id="17" name="Shape 15"/>
          <p:cNvSpPr/>
          <p:nvPr/>
        </p:nvSpPr>
        <p:spPr>
          <a:xfrm>
            <a:off x="5486400" y="4206240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0" y="42062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800" dirty="0"/>
          </a:p>
        </p:txBody>
      </p:sp>
      <p:sp>
        <p:nvSpPr>
          <p:cNvPr id="19" name="Text 17"/>
          <p:cNvSpPr/>
          <p:nvPr/>
        </p:nvSpPr>
        <p:spPr>
          <a:xfrm>
            <a:off x="6172200" y="4151376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 сумма двух квадратов</a:t>
            </a:r>
            <a:endParaRPr lang="ru-RU" sz="1900" dirty="0"/>
          </a:p>
        </p:txBody>
      </p:sp>
      <p:sp>
        <p:nvSpPr>
          <p:cNvPr id="20" name="Shape 18"/>
          <p:cNvSpPr/>
          <p:nvPr/>
        </p:nvSpPr>
        <p:spPr>
          <a:xfrm>
            <a:off x="5486400" y="5102352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0" y="51023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1800" dirty="0"/>
          </a:p>
        </p:txBody>
      </p:sp>
      <p:sp>
        <p:nvSpPr>
          <p:cNvPr id="22" name="Text 20"/>
          <p:cNvSpPr/>
          <p:nvPr/>
        </p:nvSpPr>
        <p:spPr>
          <a:xfrm>
            <a:off x="6172200" y="5047488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частного решения к общей формуле</a:t>
            </a:r>
            <a:endParaRPr lang="ru-RU" sz="1900" dirty="0"/>
          </a:p>
        </p:txBody>
      </p:sp>
      <p:sp>
        <p:nvSpPr>
          <p:cNvPr id="23" name="Text 21"/>
          <p:cNvSpPr/>
          <p:nvPr/>
        </p:nvSpPr>
        <p:spPr>
          <a:xfrm>
            <a:off x="548640" y="6382512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4 «Рациональные дроби» · тема № 1</a:t>
            </a:r>
            <a:endParaRPr lang="ru-RU" sz="1100" dirty="0"/>
          </a:p>
        </p:txBody>
      </p:sp>
      <p:sp>
        <p:nvSpPr>
          <p:cNvPr id="24" name="Text 22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7</a:t>
            </a:r>
            <a:endParaRPr lang="ru-RU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«Арифметика» и её ответы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4 «Рациональные дроби»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463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«Арифметика»</a:t>
            </a:r>
            <a:r>
              <a:rPr lang="ru-RU" sz="19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сборник задач с решениями</a:t>
            </a:r>
            <a:endParaRPr lang="ru-RU" sz="1900" dirty="0"/>
          </a:p>
        </p:txBody>
      </p:sp>
      <p:sp>
        <p:nvSpPr>
          <p:cNvPr id="10" name="Text 7"/>
          <p:cNvSpPr/>
          <p:nvPr/>
        </p:nvSpPr>
        <p:spPr>
          <a:xfrm>
            <a:off x="548640" y="1828800"/>
            <a:ext cx="5577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древнегреческого математика Диофанта Александрийского</a:t>
            </a:r>
            <a:endParaRPr lang="ru-RU" sz="1500" dirty="0"/>
          </a:p>
        </p:txBody>
      </p:sp>
      <p:sp>
        <p:nvSpPr>
          <p:cNvPr id="11" name="Text 8"/>
          <p:cNvSpPr/>
          <p:nvPr/>
        </p:nvSpPr>
        <p:spPr>
          <a:xfrm>
            <a:off x="548640" y="2185416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книг:</a:t>
            </a:r>
            <a:endParaRPr lang="ru-RU" sz="1500" dirty="0"/>
          </a:p>
        </p:txBody>
      </p:sp>
      <p:sp>
        <p:nvSpPr>
          <p:cNvPr id="12" name="Shape 9"/>
          <p:cNvSpPr/>
          <p:nvPr/>
        </p:nvSpPr>
        <p:spPr>
          <a:xfrm>
            <a:off x="548640" y="2542032"/>
            <a:ext cx="329184" cy="1051560"/>
          </a:xfrm>
          <a:prstGeom prst="rect">
            <a:avLst/>
          </a:prstGeom>
          <a:solidFill>
            <a:srgbClr val="1F4E79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94360" y="2670048"/>
            <a:ext cx="237744" cy="45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32688" y="2542032"/>
            <a:ext cx="329184" cy="1051560"/>
          </a:xfrm>
          <a:prstGeom prst="rect">
            <a:avLst/>
          </a:prstGeom>
          <a:solidFill>
            <a:srgbClr val="2D6497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78408" y="2670048"/>
            <a:ext cx="237744" cy="45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316736" y="2542032"/>
            <a:ext cx="329184" cy="1051560"/>
          </a:xfrm>
          <a:prstGeom prst="rect">
            <a:avLst/>
          </a:prstGeom>
          <a:solidFill>
            <a:srgbClr val="1F4E79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362456" y="2670048"/>
            <a:ext cx="237744" cy="45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700784" y="2542032"/>
            <a:ext cx="329184" cy="1051560"/>
          </a:xfrm>
          <a:prstGeom prst="rect">
            <a:avLst/>
          </a:prstGeom>
          <a:solidFill>
            <a:srgbClr val="2D6497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746504" y="2670048"/>
            <a:ext cx="237744" cy="45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2084832" y="2542032"/>
            <a:ext cx="329184" cy="1051560"/>
          </a:xfrm>
          <a:prstGeom prst="rect">
            <a:avLst/>
          </a:prstGeom>
          <a:solidFill>
            <a:srgbClr val="1F4E79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2130552" y="2670048"/>
            <a:ext cx="237744" cy="45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2468880" y="2542032"/>
            <a:ext cx="329184" cy="1051560"/>
          </a:xfrm>
          <a:prstGeom prst="rect">
            <a:avLst/>
          </a:prstGeom>
          <a:solidFill>
            <a:srgbClr val="2D6497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2514600" y="2670048"/>
            <a:ext cx="237744" cy="45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11480" y="3666744"/>
            <a:ext cx="25237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книг</a:t>
            </a:r>
            <a:endParaRPr lang="ru-RU" sz="1500" dirty="0"/>
          </a:p>
          <a:p>
            <a:pPr algn="ctr" indent="0" marL="0">
              <a:buNone/>
            </a:pPr>
            <a:r>
              <a:rPr lang="ru-RU" sz="15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греческом языке</a:t>
            </a:r>
            <a:endParaRPr lang="ru-RU" sz="1500" dirty="0"/>
          </a:p>
        </p:txBody>
      </p:sp>
      <p:sp>
        <p:nvSpPr>
          <p:cNvPr id="25" name="Shape 22"/>
          <p:cNvSpPr/>
          <p:nvPr/>
        </p:nvSpPr>
        <p:spPr>
          <a:xfrm>
            <a:off x="3072384" y="2542032"/>
            <a:ext cx="329184" cy="1051560"/>
          </a:xfrm>
          <a:prstGeom prst="rect">
            <a:avLst/>
          </a:prstGeom>
          <a:solidFill>
            <a:srgbClr val="D9711C"/>
          </a:solidFill>
          <a:ln w="12700">
            <a:solidFill>
              <a:srgbClr val="A9561A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3118104" y="2670048"/>
            <a:ext cx="237744" cy="45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3456432" y="2542032"/>
            <a:ext cx="329184" cy="1051560"/>
          </a:xfrm>
          <a:prstGeom prst="rect">
            <a:avLst/>
          </a:prstGeom>
          <a:solidFill>
            <a:srgbClr val="E58A3C"/>
          </a:solidFill>
          <a:ln w="12700">
            <a:solidFill>
              <a:srgbClr val="A9561A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3502152" y="2670048"/>
            <a:ext cx="237744" cy="45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3840480" y="2542032"/>
            <a:ext cx="329184" cy="1051560"/>
          </a:xfrm>
          <a:prstGeom prst="rect">
            <a:avLst/>
          </a:prstGeom>
          <a:solidFill>
            <a:srgbClr val="D9711C"/>
          </a:solidFill>
          <a:ln w="12700">
            <a:solidFill>
              <a:srgbClr val="A9561A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3886200" y="2670048"/>
            <a:ext cx="237744" cy="45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4224528" y="2542032"/>
            <a:ext cx="329184" cy="1051560"/>
          </a:xfrm>
          <a:prstGeom prst="rect">
            <a:avLst/>
          </a:prstGeom>
          <a:solidFill>
            <a:srgbClr val="E58A3C"/>
          </a:solidFill>
          <a:ln w="12700">
            <a:solidFill>
              <a:srgbClr val="A9561A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270248" y="2670048"/>
            <a:ext cx="237744" cy="45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715768" y="3666744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книги</a:t>
            </a:r>
            <a:endParaRPr lang="ru-RU" sz="1500" dirty="0"/>
          </a:p>
          <a:p>
            <a:pPr algn="ctr" indent="0" marL="0">
              <a:buNone/>
            </a:pPr>
            <a:r>
              <a:rPr lang="ru-RU" sz="1500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арабском переводе</a:t>
            </a:r>
            <a:endParaRPr lang="ru-RU" sz="1500" dirty="0"/>
          </a:p>
        </p:txBody>
      </p:sp>
      <p:sp>
        <p:nvSpPr>
          <p:cNvPr id="34" name="Shape 31"/>
          <p:cNvSpPr/>
          <p:nvPr/>
        </p:nvSpPr>
        <p:spPr>
          <a:xfrm>
            <a:off x="4828032" y="2542032"/>
            <a:ext cx="329184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9AA5B1"/>
            </a:solidFill>
            <a:prstDash val="dash"/>
          </a:ln>
        </p:spPr>
      </p:sp>
      <p:sp>
        <p:nvSpPr>
          <p:cNvPr id="35" name="Shape 32"/>
          <p:cNvSpPr/>
          <p:nvPr/>
        </p:nvSpPr>
        <p:spPr>
          <a:xfrm>
            <a:off x="5212080" y="2542032"/>
            <a:ext cx="329184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9AA5B1"/>
            </a:solidFill>
            <a:prstDash val="dash"/>
          </a:ln>
        </p:spPr>
      </p:sp>
      <p:sp>
        <p:nvSpPr>
          <p:cNvPr id="36" name="Shape 33"/>
          <p:cNvSpPr/>
          <p:nvPr/>
        </p:nvSpPr>
        <p:spPr>
          <a:xfrm>
            <a:off x="5596128" y="2542032"/>
            <a:ext cx="329184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9AA5B1"/>
            </a:solidFill>
            <a:prstDash val="dash"/>
          </a:ln>
        </p:spPr>
      </p:sp>
      <p:sp>
        <p:nvSpPr>
          <p:cNvPr id="37" name="Text 34"/>
          <p:cNvSpPr/>
          <p:nvPr/>
        </p:nvSpPr>
        <p:spPr>
          <a:xfrm>
            <a:off x="4690872" y="3666744"/>
            <a:ext cx="1371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500" dirty="0"/>
          </a:p>
          <a:p>
            <a:pPr algn="ctr" indent="0" marL="0">
              <a:buNone/>
            </a:pP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дошли</a:t>
            </a:r>
            <a:endParaRPr lang="ru-RU" sz="1500" dirty="0"/>
          </a:p>
        </p:txBody>
      </p:sp>
      <p:sp>
        <p:nvSpPr>
          <p:cNvPr id="38" name="Text 35"/>
          <p:cNvSpPr/>
          <p:nvPr/>
        </p:nvSpPr>
        <p:spPr>
          <a:xfrm>
            <a:off x="548640" y="4361688"/>
            <a:ext cx="5577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арабского перевода нашли только в </a:t>
            </a:r>
            <a:r>
              <a:rPr lang="ru-RU" sz="15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веке</a:t>
            </a:r>
            <a:endParaRPr lang="ru-RU" sz="1500" dirty="0"/>
          </a:p>
        </p:txBody>
      </p:sp>
      <p:sp>
        <p:nvSpPr>
          <p:cNvPr id="39" name="Shape 36"/>
          <p:cNvSpPr/>
          <p:nvPr/>
        </p:nvSpPr>
        <p:spPr>
          <a:xfrm>
            <a:off x="6355080" y="1554480"/>
            <a:ext cx="5285232" cy="822960"/>
          </a:xfrm>
          <a:prstGeom prst="roundRect">
            <a:avLst>
              <a:gd name="adj" fmla="val 13333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6492240" y="1627632"/>
            <a:ext cx="5010912" cy="6766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задаче нужно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числа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удовлетворяющие условиям</a:t>
            </a:r>
            <a:endParaRPr lang="ru-RU" sz="1700" dirty="0"/>
          </a:p>
        </p:txBody>
      </p:sp>
      <p:sp>
        <p:nvSpPr>
          <p:cNvPr id="41" name="Shape 38"/>
          <p:cNvSpPr/>
          <p:nvPr/>
        </p:nvSpPr>
        <p:spPr>
          <a:xfrm>
            <a:off x="6355080" y="2542032"/>
            <a:ext cx="5285232" cy="1051560"/>
          </a:xfrm>
          <a:prstGeom prst="roundRect">
            <a:avLst>
              <a:gd name="adj" fmla="val 10435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492240" y="2615184"/>
            <a:ext cx="5010912" cy="9052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—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рациональные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числа: дробный ответ для Диофанта так же обычен, как целый</a:t>
            </a:r>
            <a:endParaRPr lang="ru-RU" sz="1700" dirty="0"/>
          </a:p>
        </p:txBody>
      </p:sp>
      <p:sp>
        <p:nvSpPr>
          <p:cNvPr id="43" name="Shape 40"/>
          <p:cNvSpPr/>
          <p:nvPr/>
        </p:nvSpPr>
        <p:spPr>
          <a:xfrm>
            <a:off x="6355080" y="3758184"/>
            <a:ext cx="5285232" cy="1097280"/>
          </a:xfrm>
          <a:prstGeom prst="roundRect">
            <a:avLst>
              <a:gd name="adj" fmla="val 10000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6492240" y="3831336"/>
            <a:ext cx="5010912" cy="9509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диофантовыми чаще называют уравнения, решения которых ищут в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целых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числах, — это позднейший смысл слова</a:t>
            </a:r>
            <a:endParaRPr lang="ru-RU" sz="1600" dirty="0"/>
          </a:p>
        </p:txBody>
      </p:sp>
      <p:sp>
        <p:nvSpPr>
          <p:cNvPr id="45" name="Shape 42"/>
          <p:cNvSpPr/>
          <p:nvPr/>
        </p:nvSpPr>
        <p:spPr>
          <a:xfrm>
            <a:off x="548640" y="5257800"/>
            <a:ext cx="3429000" cy="777240"/>
          </a:xfrm>
          <a:prstGeom prst="roundRect">
            <a:avLst>
              <a:gd name="adj" fmla="val 23529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621792" y="5294376"/>
            <a:ext cx="328269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бывают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дробными</a:t>
            </a:r>
            <a:endParaRPr lang="ru-RU" sz="1700" dirty="0"/>
          </a:p>
        </p:txBody>
      </p:sp>
      <p:sp>
        <p:nvSpPr>
          <p:cNvPr id="47" name="Shape 44"/>
          <p:cNvSpPr/>
          <p:nvPr/>
        </p:nvSpPr>
        <p:spPr>
          <a:xfrm>
            <a:off x="4023360" y="5646420"/>
            <a:ext cx="274320" cy="91"/>
          </a:xfrm>
          <a:prstGeom prst="line">
            <a:avLst/>
          </a:prstGeom>
          <a:noFill/>
          <a:ln w="28575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48" name="Shape 45"/>
          <p:cNvSpPr/>
          <p:nvPr/>
        </p:nvSpPr>
        <p:spPr>
          <a:xfrm>
            <a:off x="4343400" y="5257800"/>
            <a:ext cx="3429000" cy="777240"/>
          </a:xfrm>
          <a:prstGeom prst="roundRect">
            <a:avLst>
              <a:gd name="adj" fmla="val 23529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4416552" y="5294376"/>
            <a:ext cx="328269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«Арифметике» постоянно приходится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</a:t>
            </a:r>
            <a:endParaRPr lang="ru-RU" sz="1700" dirty="0"/>
          </a:p>
        </p:txBody>
      </p:sp>
      <p:sp>
        <p:nvSpPr>
          <p:cNvPr id="50" name="Shape 47"/>
          <p:cNvSpPr/>
          <p:nvPr/>
        </p:nvSpPr>
        <p:spPr>
          <a:xfrm>
            <a:off x="7818120" y="5646420"/>
            <a:ext cx="274320" cy="91"/>
          </a:xfrm>
          <a:prstGeom prst="line">
            <a:avLst/>
          </a:prstGeom>
          <a:noFill/>
          <a:ln w="28575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51" name="Shape 48"/>
          <p:cNvSpPr/>
          <p:nvPr/>
        </p:nvSpPr>
        <p:spPr>
          <a:xfrm>
            <a:off x="8138160" y="5257800"/>
            <a:ext cx="3429000" cy="777240"/>
          </a:xfrm>
          <a:prstGeom prst="roundRect">
            <a:avLst>
              <a:gd name="adj" fmla="val 23529"/>
            </a:avLst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8211312" y="5294376"/>
            <a:ext cx="328269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и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с неизвестным</a:t>
            </a:r>
            <a:endParaRPr lang="ru-RU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обратных величин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4 «Рациональные дроби»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499616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неизвестного</a:t>
            </a:r>
            <a:endParaRPr lang="ru-RU" sz="1400" dirty="0"/>
          </a:p>
        </p:txBody>
      </p:sp>
      <p:sp>
        <p:nvSpPr>
          <p:cNvPr id="10" name="Text 7"/>
          <p:cNvSpPr/>
          <p:nvPr/>
        </p:nvSpPr>
        <p:spPr>
          <a:xfrm>
            <a:off x="3108960" y="1499616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величина</a:t>
            </a:r>
            <a:endParaRPr lang="ru-RU" sz="1400" dirty="0"/>
          </a:p>
        </p:txBody>
      </p:sp>
      <p:sp>
        <p:nvSpPr>
          <p:cNvPr id="11" name="Text 8"/>
          <p:cNvSpPr/>
          <p:nvPr/>
        </p:nvSpPr>
        <p:spPr>
          <a:xfrm>
            <a:off x="5486400" y="1499616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введении:</a:t>
            </a:r>
            <a:endParaRPr lang="ru-RU" sz="1400" dirty="0"/>
          </a:p>
        </p:txBody>
      </p:sp>
      <p:sp>
        <p:nvSpPr>
          <p:cNvPr id="12" name="Shape 9"/>
          <p:cNvSpPr/>
          <p:nvPr/>
        </p:nvSpPr>
        <p:spPr>
          <a:xfrm>
            <a:off x="548640" y="1874520"/>
            <a:ext cx="2103120" cy="1051560"/>
          </a:xfrm>
          <a:prstGeom prst="roundRect">
            <a:avLst>
              <a:gd name="adj" fmla="val 10435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85800" y="199339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2700" dirty="0"/>
          </a:p>
        </p:txBody>
      </p:sp>
      <p:sp>
        <p:nvSpPr>
          <p:cNvPr id="14" name="Text 11"/>
          <p:cNvSpPr/>
          <p:nvPr/>
        </p:nvSpPr>
        <p:spPr>
          <a:xfrm>
            <a:off x="571500" y="2505456"/>
            <a:ext cx="2057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«аритмос» («число»)</a:t>
            </a:r>
            <a:endParaRPr lang="ru-RU" sz="1400" dirty="0"/>
          </a:p>
        </p:txBody>
      </p:sp>
      <p:sp>
        <p:nvSpPr>
          <p:cNvPr id="15" name="Shape 12"/>
          <p:cNvSpPr/>
          <p:nvPr/>
        </p:nvSpPr>
        <p:spPr>
          <a:xfrm>
            <a:off x="2724912" y="2400300"/>
            <a:ext cx="310896" cy="91"/>
          </a:xfrm>
          <a:prstGeom prst="line">
            <a:avLst/>
          </a:prstGeom>
          <a:noFill/>
          <a:ln w="28575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16" name="Shape 13"/>
          <p:cNvSpPr/>
          <p:nvPr/>
        </p:nvSpPr>
        <p:spPr>
          <a:xfrm>
            <a:off x="3108960" y="1874520"/>
            <a:ext cx="2103120" cy="1051560"/>
          </a:xfrm>
          <a:prstGeom prst="roundRect">
            <a:avLst>
              <a:gd name="adj" fmla="val 10435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029837" y="2258568"/>
            <a:ext cx="26136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636645" y="1938528"/>
            <a:ext cx="104775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2100" dirty="0"/>
          </a:p>
        </p:txBody>
      </p:sp>
      <p:sp>
        <p:nvSpPr>
          <p:cNvPr id="19" name="Text 16"/>
          <p:cNvSpPr/>
          <p:nvPr/>
        </p:nvSpPr>
        <p:spPr>
          <a:xfrm>
            <a:off x="3636645" y="2274570"/>
            <a:ext cx="104775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2100" dirty="0"/>
          </a:p>
        </p:txBody>
      </p:sp>
      <p:sp>
        <p:nvSpPr>
          <p:cNvPr id="20" name="Text 17"/>
          <p:cNvSpPr/>
          <p:nvPr/>
        </p:nvSpPr>
        <p:spPr>
          <a:xfrm>
            <a:off x="3131820" y="2569464"/>
            <a:ext cx="2057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«аритмостон»</a:t>
            </a:r>
            <a:endParaRPr lang="ru-RU" sz="1400" dirty="0"/>
          </a:p>
        </p:txBody>
      </p:sp>
      <p:sp>
        <p:nvSpPr>
          <p:cNvPr id="21" name="Text 18"/>
          <p:cNvSpPr/>
          <p:nvPr/>
        </p:nvSpPr>
        <p:spPr>
          <a:xfrm>
            <a:off x="5532120" y="2218944"/>
            <a:ext cx="594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·</a:t>
            </a:r>
            <a:endParaRPr lang="ru-RU" sz="2100" dirty="0"/>
          </a:p>
        </p:txBody>
      </p:sp>
      <p:sp>
        <p:nvSpPr>
          <p:cNvPr id="22" name="Shape 19"/>
          <p:cNvSpPr/>
          <p:nvPr/>
        </p:nvSpPr>
        <p:spPr>
          <a:xfrm>
            <a:off x="5890260" y="2400300"/>
            <a:ext cx="26136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97068" y="2080260"/>
            <a:ext cx="104775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2100" dirty="0"/>
          </a:p>
        </p:txBody>
      </p:sp>
      <p:sp>
        <p:nvSpPr>
          <p:cNvPr id="24" name="Text 21"/>
          <p:cNvSpPr/>
          <p:nvPr/>
        </p:nvSpPr>
        <p:spPr>
          <a:xfrm>
            <a:off x="5497068" y="2416302"/>
            <a:ext cx="104775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2100" dirty="0"/>
          </a:p>
        </p:txBody>
      </p:sp>
      <p:sp>
        <p:nvSpPr>
          <p:cNvPr id="25" name="Text 22"/>
          <p:cNvSpPr/>
          <p:nvPr/>
        </p:nvSpPr>
        <p:spPr>
          <a:xfrm>
            <a:off x="6243066" y="2218944"/>
            <a:ext cx="6935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1</a:t>
            </a:r>
            <a:endParaRPr lang="ru-RU" sz="2100" dirty="0"/>
          </a:p>
        </p:txBody>
      </p:sp>
      <p:sp>
        <p:nvSpPr>
          <p:cNvPr id="26" name="Shape 23"/>
          <p:cNvSpPr/>
          <p:nvPr/>
        </p:nvSpPr>
        <p:spPr>
          <a:xfrm>
            <a:off x="548640" y="3108960"/>
            <a:ext cx="2103120" cy="1051560"/>
          </a:xfrm>
          <a:prstGeom prst="roundRect">
            <a:avLst>
              <a:gd name="adj" fmla="val 10435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85800" y="322783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700" dirty="0"/>
          </a:p>
        </p:txBody>
      </p:sp>
      <p:sp>
        <p:nvSpPr>
          <p:cNvPr id="28" name="Text 25"/>
          <p:cNvSpPr/>
          <p:nvPr/>
        </p:nvSpPr>
        <p:spPr>
          <a:xfrm>
            <a:off x="571500" y="3739896"/>
            <a:ext cx="2057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«дюнамис»</a:t>
            </a:r>
            <a:endParaRPr lang="ru-RU" sz="1400" dirty="0"/>
          </a:p>
        </p:txBody>
      </p:sp>
      <p:sp>
        <p:nvSpPr>
          <p:cNvPr id="29" name="Shape 26"/>
          <p:cNvSpPr/>
          <p:nvPr/>
        </p:nvSpPr>
        <p:spPr>
          <a:xfrm>
            <a:off x="2724912" y="3634740"/>
            <a:ext cx="310896" cy="91"/>
          </a:xfrm>
          <a:prstGeom prst="line">
            <a:avLst/>
          </a:prstGeom>
          <a:noFill/>
          <a:ln w="28575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30" name="Shape 27"/>
          <p:cNvSpPr/>
          <p:nvPr/>
        </p:nvSpPr>
        <p:spPr>
          <a:xfrm>
            <a:off x="3108960" y="3108960"/>
            <a:ext cx="2103120" cy="1051560"/>
          </a:xfrm>
          <a:prstGeom prst="roundRect">
            <a:avLst>
              <a:gd name="adj" fmla="val 10435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3985831" y="3493008"/>
            <a:ext cx="349377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3636645" y="3172968"/>
            <a:ext cx="104775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2100" dirty="0"/>
          </a:p>
        </p:txBody>
      </p:sp>
      <p:sp>
        <p:nvSpPr>
          <p:cNvPr id="33" name="Text 30"/>
          <p:cNvSpPr/>
          <p:nvPr/>
        </p:nvSpPr>
        <p:spPr>
          <a:xfrm>
            <a:off x="3592640" y="3509010"/>
            <a:ext cx="113576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100" dirty="0"/>
          </a:p>
        </p:txBody>
      </p:sp>
      <p:sp>
        <p:nvSpPr>
          <p:cNvPr id="34" name="Text 31"/>
          <p:cNvSpPr/>
          <p:nvPr/>
        </p:nvSpPr>
        <p:spPr>
          <a:xfrm>
            <a:off x="3131820" y="3803904"/>
            <a:ext cx="2057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«дюнамостон»</a:t>
            </a:r>
            <a:endParaRPr lang="ru-RU" sz="1400" dirty="0"/>
          </a:p>
        </p:txBody>
      </p:sp>
      <p:sp>
        <p:nvSpPr>
          <p:cNvPr id="35" name="Text 32"/>
          <p:cNvSpPr/>
          <p:nvPr/>
        </p:nvSpPr>
        <p:spPr>
          <a:xfrm>
            <a:off x="5532120" y="3453384"/>
            <a:ext cx="69997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·</a:t>
            </a:r>
            <a:endParaRPr lang="ru-RU" sz="2100" dirty="0"/>
          </a:p>
        </p:txBody>
      </p:sp>
      <p:sp>
        <p:nvSpPr>
          <p:cNvPr id="36" name="Shape 33"/>
          <p:cNvSpPr/>
          <p:nvPr/>
        </p:nvSpPr>
        <p:spPr>
          <a:xfrm>
            <a:off x="5978271" y="3634740"/>
            <a:ext cx="349377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5629085" y="3314700"/>
            <a:ext cx="104775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2100" dirty="0"/>
          </a:p>
        </p:txBody>
      </p:sp>
      <p:sp>
        <p:nvSpPr>
          <p:cNvPr id="38" name="Text 35"/>
          <p:cNvSpPr/>
          <p:nvPr/>
        </p:nvSpPr>
        <p:spPr>
          <a:xfrm>
            <a:off x="5585079" y="3650742"/>
            <a:ext cx="113576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100" dirty="0"/>
          </a:p>
        </p:txBody>
      </p:sp>
      <p:sp>
        <p:nvSpPr>
          <p:cNvPr id="39" name="Text 36"/>
          <p:cNvSpPr/>
          <p:nvPr/>
        </p:nvSpPr>
        <p:spPr>
          <a:xfrm>
            <a:off x="6419088" y="3453384"/>
            <a:ext cx="6935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1</a:t>
            </a:r>
            <a:endParaRPr lang="ru-RU" sz="2100" dirty="0"/>
          </a:p>
        </p:txBody>
      </p:sp>
      <p:sp>
        <p:nvSpPr>
          <p:cNvPr id="40" name="Text 37"/>
          <p:cNvSpPr/>
          <p:nvPr/>
        </p:nvSpPr>
        <p:spPr>
          <a:xfrm>
            <a:off x="548640" y="4270248"/>
            <a:ext cx="64008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и его квадрат обозначены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особыми знаками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названия обратных величин образованы от названий степеней — такие были и для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следующих степеней</a:t>
            </a:r>
            <a:endParaRPr lang="ru-RU" sz="1500" dirty="0"/>
          </a:p>
        </p:txBody>
      </p:sp>
      <p:sp>
        <p:nvSpPr>
          <p:cNvPr id="41" name="Shape 38"/>
          <p:cNvSpPr/>
          <p:nvPr/>
        </p:nvSpPr>
        <p:spPr>
          <a:xfrm>
            <a:off x="548640" y="5257800"/>
            <a:ext cx="6400800" cy="822960"/>
          </a:xfrm>
          <a:prstGeom prst="roundRect">
            <a:avLst>
              <a:gd name="adj" fmla="val 13333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85800" y="5330952"/>
            <a:ext cx="6126480" cy="6766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это частный случай правила: произведение дроби и обратной ей дроби равно 1</a:t>
            </a:r>
            <a:endParaRPr lang="ru-RU" sz="1600" dirty="0"/>
          </a:p>
        </p:txBody>
      </p:sp>
      <p:sp>
        <p:nvSpPr>
          <p:cNvPr id="43" name="Shape 40"/>
          <p:cNvSpPr/>
          <p:nvPr/>
        </p:nvSpPr>
        <p:spPr>
          <a:xfrm>
            <a:off x="7269480" y="1554480"/>
            <a:ext cx="91" cy="4526280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7543800" y="1499616"/>
            <a:ext cx="40965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знаков</a:t>
            </a:r>
            <a:r>
              <a:rPr lang="ru-RU" sz="17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(там же)</a:t>
            </a:r>
            <a:endParaRPr lang="ru-RU" sz="1700" dirty="0"/>
          </a:p>
        </p:txBody>
      </p:sp>
      <p:sp>
        <p:nvSpPr>
          <p:cNvPr id="45" name="Shape 42"/>
          <p:cNvSpPr/>
          <p:nvPr/>
        </p:nvSpPr>
        <p:spPr>
          <a:xfrm>
            <a:off x="7543800" y="1993392"/>
            <a:ext cx="4096512" cy="603504"/>
          </a:xfrm>
          <a:prstGeom prst="roundRect">
            <a:avLst>
              <a:gd name="adj" fmla="val 30303"/>
            </a:avLst>
          </a:prstGeom>
          <a:solidFill>
            <a:srgbClr val="E3F1E4"/>
          </a:solidFill>
          <a:ln w="15875">
            <a:solidFill>
              <a:srgbClr val="2E7D32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7616952" y="2029968"/>
            <a:ext cx="39502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вычитаемое × вычитаемое</a:t>
            </a:r>
            <a:endParaRPr lang="ru-RU" sz="1500" dirty="0"/>
          </a:p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прибавляемое</a:t>
            </a:r>
            <a:endParaRPr lang="ru-RU" sz="1500" dirty="0"/>
          </a:p>
        </p:txBody>
      </p:sp>
      <p:sp>
        <p:nvSpPr>
          <p:cNvPr id="47" name="Shape 44"/>
          <p:cNvSpPr/>
          <p:nvPr/>
        </p:nvSpPr>
        <p:spPr>
          <a:xfrm>
            <a:off x="7543800" y="2688336"/>
            <a:ext cx="4096512" cy="603504"/>
          </a:xfrm>
          <a:prstGeom prst="roundRect">
            <a:avLst>
              <a:gd name="adj" fmla="val 30303"/>
            </a:avLst>
          </a:prstGeom>
          <a:solidFill>
            <a:srgbClr val="F9E1DE"/>
          </a:solidFill>
          <a:ln w="15875">
            <a:solidFill>
              <a:srgbClr val="C0392B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7616952" y="2724912"/>
            <a:ext cx="39502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вычитаемое × прибавляемое</a:t>
            </a:r>
            <a:endParaRPr lang="ru-RU" sz="1500" dirty="0"/>
          </a:p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вычитаемое</a:t>
            </a:r>
            <a:endParaRPr lang="ru-RU" sz="1500" dirty="0"/>
          </a:p>
        </p:txBody>
      </p:sp>
      <p:sp>
        <p:nvSpPr>
          <p:cNvPr id="49" name="Text 46"/>
          <p:cNvSpPr/>
          <p:nvPr/>
        </p:nvSpPr>
        <p:spPr>
          <a:xfrm>
            <a:off x="7543800" y="3328416"/>
            <a:ext cx="40965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</a:t>
            </a: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(2</a:t>
            </a: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− 4)(2</a:t>
            </a: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− 4)</a:t>
            </a: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500" dirty="0"/>
          </a:p>
        </p:txBody>
      </p:sp>
      <p:sp>
        <p:nvSpPr>
          <p:cNvPr id="50" name="Shape 47"/>
          <p:cNvSpPr/>
          <p:nvPr/>
        </p:nvSpPr>
        <p:spPr>
          <a:xfrm>
            <a:off x="7653528" y="3675888"/>
            <a:ext cx="1243584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7680960" y="3694176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×</a:t>
            </a:r>
            <a:endParaRPr lang="ru-RU" sz="1900" dirty="0"/>
          </a:p>
        </p:txBody>
      </p:sp>
      <p:sp>
        <p:nvSpPr>
          <p:cNvPr id="52" name="Shape 49"/>
          <p:cNvSpPr/>
          <p:nvPr/>
        </p:nvSpPr>
        <p:spPr>
          <a:xfrm>
            <a:off x="8933688" y="3675888"/>
            <a:ext cx="1243584" cy="420624"/>
          </a:xfrm>
          <a:prstGeom prst="rect">
            <a:avLst/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8961120" y="3694176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900" dirty="0"/>
          </a:p>
        </p:txBody>
      </p:sp>
      <p:sp>
        <p:nvSpPr>
          <p:cNvPr id="54" name="Shape 51"/>
          <p:cNvSpPr/>
          <p:nvPr/>
        </p:nvSpPr>
        <p:spPr>
          <a:xfrm>
            <a:off x="10213848" y="3675888"/>
            <a:ext cx="1243584" cy="420624"/>
          </a:xfrm>
          <a:prstGeom prst="rect">
            <a:avLst/>
          </a:prstGeom>
          <a:solidFill>
            <a:srgbClr val="F9E1D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10241280" y="3694176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C0392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1900" dirty="0"/>
          </a:p>
        </p:txBody>
      </p:sp>
      <p:sp>
        <p:nvSpPr>
          <p:cNvPr id="56" name="Shape 53"/>
          <p:cNvSpPr/>
          <p:nvPr/>
        </p:nvSpPr>
        <p:spPr>
          <a:xfrm>
            <a:off x="7653528" y="4096512"/>
            <a:ext cx="1243584" cy="420624"/>
          </a:xfrm>
          <a:prstGeom prst="rect">
            <a:avLst/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7680960" y="411480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900" dirty="0"/>
          </a:p>
        </p:txBody>
      </p:sp>
      <p:sp>
        <p:nvSpPr>
          <p:cNvPr id="58" name="Shape 55"/>
          <p:cNvSpPr/>
          <p:nvPr/>
        </p:nvSpPr>
        <p:spPr>
          <a:xfrm>
            <a:off x="7653528" y="4517136"/>
            <a:ext cx="1243584" cy="420624"/>
          </a:xfrm>
          <a:prstGeom prst="rect">
            <a:avLst/>
          </a:prstGeom>
          <a:solidFill>
            <a:srgbClr val="F9E1D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7680960" y="4535424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C0392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1900" dirty="0"/>
          </a:p>
        </p:txBody>
      </p:sp>
      <p:sp>
        <p:nvSpPr>
          <p:cNvPr id="60" name="Shape 57"/>
          <p:cNvSpPr/>
          <p:nvPr/>
        </p:nvSpPr>
        <p:spPr>
          <a:xfrm>
            <a:off x="8933688" y="4096512"/>
            <a:ext cx="1243584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8961120" y="411480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</p:txBody>
      </p:sp>
      <p:sp>
        <p:nvSpPr>
          <p:cNvPr id="62" name="Shape 59"/>
          <p:cNvSpPr/>
          <p:nvPr/>
        </p:nvSpPr>
        <p:spPr>
          <a:xfrm>
            <a:off x="10213848" y="4096512"/>
            <a:ext cx="1243584" cy="420624"/>
          </a:xfrm>
          <a:prstGeom prst="rect">
            <a:avLst/>
          </a:prstGeom>
          <a:solidFill>
            <a:srgbClr val="F9E1D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10241280" y="411480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C0392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r>
              <a:rPr lang="ru-RU" sz="1900" i="1" dirty="0">
                <a:solidFill>
                  <a:srgbClr val="C0392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900" dirty="0"/>
          </a:p>
        </p:txBody>
      </p:sp>
      <p:sp>
        <p:nvSpPr>
          <p:cNvPr id="64" name="Shape 61"/>
          <p:cNvSpPr/>
          <p:nvPr/>
        </p:nvSpPr>
        <p:spPr>
          <a:xfrm>
            <a:off x="8933688" y="4517136"/>
            <a:ext cx="1243584" cy="420624"/>
          </a:xfrm>
          <a:prstGeom prst="rect">
            <a:avLst/>
          </a:prstGeom>
          <a:solidFill>
            <a:srgbClr val="F9E1D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8961120" y="4535424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C0392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r>
              <a:rPr lang="ru-RU" sz="1900" i="1" dirty="0">
                <a:solidFill>
                  <a:srgbClr val="C0392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900" dirty="0"/>
          </a:p>
        </p:txBody>
      </p:sp>
      <p:sp>
        <p:nvSpPr>
          <p:cNvPr id="66" name="Shape 63"/>
          <p:cNvSpPr/>
          <p:nvPr/>
        </p:nvSpPr>
        <p:spPr>
          <a:xfrm>
            <a:off x="10213848" y="4517136"/>
            <a:ext cx="1243584" cy="420624"/>
          </a:xfrm>
          <a:prstGeom prst="rect">
            <a:avLst/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10241280" y="4535424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</a:t>
            </a:r>
            <a:endParaRPr lang="ru-RU" sz="1900" dirty="0"/>
          </a:p>
        </p:txBody>
      </p:sp>
      <p:sp>
        <p:nvSpPr>
          <p:cNvPr id="68" name="Text 65"/>
          <p:cNvSpPr/>
          <p:nvPr/>
        </p:nvSpPr>
        <p:spPr>
          <a:xfrm>
            <a:off x="7507224" y="4983480"/>
            <a:ext cx="4096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4</a:t>
            </a:r>
            <a:r>
              <a:rPr lang="ru-RU" sz="20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="1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− 16</a:t>
            </a:r>
            <a:r>
              <a:rPr lang="ru-RU" sz="20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+ 16</a:t>
            </a:r>
            <a:endParaRPr lang="ru-RU" sz="2000" dirty="0"/>
          </a:p>
        </p:txBody>
      </p:sp>
      <p:sp>
        <p:nvSpPr>
          <p:cNvPr id="69" name="Shape 66"/>
          <p:cNvSpPr/>
          <p:nvPr/>
        </p:nvSpPr>
        <p:spPr>
          <a:xfrm>
            <a:off x="7543800" y="5413248"/>
            <a:ext cx="4096512" cy="758952"/>
          </a:xfrm>
          <a:prstGeom prst="roundRect">
            <a:avLst>
              <a:gd name="adj" fmla="val 14458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70" name="Text 67"/>
          <p:cNvSpPr/>
          <p:nvPr/>
        </p:nvSpPr>
        <p:spPr>
          <a:xfrm>
            <a:off x="7680960" y="5486400"/>
            <a:ext cx="3822192" cy="6126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— о </a:t>
            </a:r>
            <a:r>
              <a:rPr lang="ru-RU" sz="1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вычитаемых членах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выражений вроде 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а </a:t>
            </a:r>
            <a:r>
              <a:rPr lang="ru-RU" sz="1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 отрицательных числах</a:t>
            </a:r>
            <a:endParaRPr lang="ru-RU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с многочленами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4 «Рациональные дроби»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536192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и знаменатель — выражения из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нескольких членов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Диофант записывал их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строку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700" dirty="0"/>
          </a:p>
        </p:txBody>
      </p:sp>
      <p:sp>
        <p:nvSpPr>
          <p:cNvPr id="10" name="Shape 7"/>
          <p:cNvSpPr/>
          <p:nvPr/>
        </p:nvSpPr>
        <p:spPr>
          <a:xfrm>
            <a:off x="1325880" y="2121408"/>
            <a:ext cx="3017520" cy="566928"/>
          </a:xfrm>
          <a:prstGeom prst="roundRect">
            <a:avLst>
              <a:gd name="adj" fmla="val 32258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399032" y="2157984"/>
            <a:ext cx="28712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60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+ 2520</a:t>
            </a:r>
            <a:endParaRPr lang="ru-RU" sz="2000" dirty="0"/>
          </a:p>
        </p:txBody>
      </p:sp>
      <p:sp>
        <p:nvSpPr>
          <p:cNvPr id="12" name="Text 9"/>
          <p:cNvSpPr/>
          <p:nvPr/>
        </p:nvSpPr>
        <p:spPr>
          <a:xfrm>
            <a:off x="1325880" y="27432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</a:t>
            </a:r>
            <a:endParaRPr lang="ru-RU" sz="1300" dirty="0"/>
          </a:p>
        </p:txBody>
      </p:sp>
      <p:sp>
        <p:nvSpPr>
          <p:cNvPr id="13" name="Shape 10"/>
          <p:cNvSpPr/>
          <p:nvPr/>
        </p:nvSpPr>
        <p:spPr>
          <a:xfrm>
            <a:off x="4416552" y="2404872"/>
            <a:ext cx="310896" cy="91"/>
          </a:xfrm>
          <a:prstGeom prst="line">
            <a:avLst/>
          </a:prstGeom>
          <a:noFill/>
          <a:ln w="2540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4800600" y="2121408"/>
            <a:ext cx="3017520" cy="566928"/>
          </a:xfrm>
          <a:prstGeom prst="roundRect">
            <a:avLst>
              <a:gd name="adj" fmla="val 32258"/>
            </a:avLst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873752" y="2157984"/>
            <a:ext cx="28712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части» (ἐν μορίῳ)</a:t>
            </a:r>
            <a:endParaRPr lang="ru-RU" sz="1900" dirty="0"/>
          </a:p>
        </p:txBody>
      </p:sp>
      <p:sp>
        <p:nvSpPr>
          <p:cNvPr id="16" name="Text 13"/>
          <p:cNvSpPr/>
          <p:nvPr/>
        </p:nvSpPr>
        <p:spPr>
          <a:xfrm>
            <a:off x="4800600" y="27432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</a:t>
            </a:r>
            <a:endParaRPr lang="ru-RU" sz="1300" dirty="0"/>
          </a:p>
        </p:txBody>
      </p:sp>
      <p:sp>
        <p:nvSpPr>
          <p:cNvPr id="17" name="Shape 14"/>
          <p:cNvSpPr/>
          <p:nvPr/>
        </p:nvSpPr>
        <p:spPr>
          <a:xfrm>
            <a:off x="7891272" y="2404872"/>
            <a:ext cx="310896" cy="91"/>
          </a:xfrm>
          <a:prstGeom prst="line">
            <a:avLst/>
          </a:prstGeom>
          <a:noFill/>
          <a:ln w="2540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8275320" y="2121408"/>
            <a:ext cx="3017520" cy="566928"/>
          </a:xfrm>
          <a:prstGeom prst="roundRect">
            <a:avLst>
              <a:gd name="adj" fmla="val 32258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348472" y="2157984"/>
            <a:ext cx="28712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+ 900 − 60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000" dirty="0"/>
          </a:p>
        </p:txBody>
      </p:sp>
      <p:sp>
        <p:nvSpPr>
          <p:cNvPr id="20" name="Text 17"/>
          <p:cNvSpPr/>
          <p:nvPr/>
        </p:nvSpPr>
        <p:spPr>
          <a:xfrm>
            <a:off x="8275320" y="27432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</a:t>
            </a:r>
            <a:endParaRPr lang="ru-RU" sz="1300" dirty="0"/>
          </a:p>
        </p:txBody>
      </p:sp>
      <p:sp>
        <p:nvSpPr>
          <p:cNvPr id="21" name="Text 18"/>
          <p:cNvSpPr/>
          <p:nvPr/>
        </p:nvSpPr>
        <p:spPr>
          <a:xfrm>
            <a:off x="548640" y="3264408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12 книги VI</a:t>
            </a:r>
            <a:r>
              <a:rPr lang="ru-RU" sz="16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в современной записи:</a:t>
            </a:r>
            <a:endParaRPr lang="ru-RU" sz="1600" dirty="0"/>
          </a:p>
        </p:txBody>
      </p:sp>
      <p:sp>
        <p:nvSpPr>
          <p:cNvPr id="22" name="Shape 19"/>
          <p:cNvSpPr/>
          <p:nvPr/>
        </p:nvSpPr>
        <p:spPr>
          <a:xfrm>
            <a:off x="548640" y="3703320"/>
            <a:ext cx="5394960" cy="2423160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955940" y="4526280"/>
            <a:ext cx="2580361" cy="91"/>
          </a:xfrm>
          <a:prstGeom prst="line">
            <a:avLst/>
          </a:prstGeom>
          <a:noFill/>
          <a:ln w="22225">
            <a:solidFill>
              <a:srgbClr val="1B273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888426" y="4084320"/>
            <a:ext cx="2715387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60</a:t>
            </a:r>
            <a:r>
              <a:rPr lang="ru-RU" sz="2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+ 2520</a:t>
            </a:r>
            <a:endParaRPr lang="ru-RU" sz="2900" dirty="0"/>
          </a:p>
        </p:txBody>
      </p:sp>
      <p:sp>
        <p:nvSpPr>
          <p:cNvPr id="25" name="Text 22"/>
          <p:cNvSpPr/>
          <p:nvPr/>
        </p:nvSpPr>
        <p:spPr>
          <a:xfrm>
            <a:off x="2065668" y="4548378"/>
            <a:ext cx="1772564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2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+ 900</a:t>
            </a:r>
            <a:endParaRPr lang="ru-RU" sz="2900" dirty="0"/>
          </a:p>
        </p:txBody>
      </p:sp>
      <p:sp>
        <p:nvSpPr>
          <p:cNvPr id="26" name="Text 23"/>
          <p:cNvSpPr/>
          <p:nvPr/>
        </p:nvSpPr>
        <p:spPr>
          <a:xfrm>
            <a:off x="3405645" y="4548378"/>
            <a:ext cx="1499433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9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− 60</a:t>
            </a:r>
            <a:r>
              <a:rPr lang="ru-RU" sz="2900" b="1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900" b="1" baseline="300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900" dirty="0"/>
          </a:p>
        </p:txBody>
      </p:sp>
      <p:sp>
        <p:nvSpPr>
          <p:cNvPr id="27" name="Shape 24"/>
          <p:cNvSpPr/>
          <p:nvPr/>
        </p:nvSpPr>
        <p:spPr>
          <a:xfrm>
            <a:off x="3916108" y="5138928"/>
            <a:ext cx="91" cy="256032"/>
          </a:xfrm>
          <a:prstGeom prst="line">
            <a:avLst/>
          </a:prstGeom>
          <a:noFill/>
          <a:ln w="1905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28" name="Text 25"/>
          <p:cNvSpPr/>
          <p:nvPr/>
        </p:nvSpPr>
        <p:spPr>
          <a:xfrm>
            <a:off x="685800" y="5431536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вычитаемый член — </a:t>
            </a:r>
            <a:r>
              <a:rPr lang="ru-RU" sz="14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</a:t>
            </a:r>
            <a:r>
              <a:rPr lang="ru-RU" sz="1400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все вычитаемые члены Диофант записывал вместе, после знака вычитания</a:t>
            </a:r>
            <a:endParaRPr lang="ru-RU" sz="1400" dirty="0"/>
          </a:p>
        </p:txBody>
      </p:sp>
      <p:sp>
        <p:nvSpPr>
          <p:cNvPr id="29" name="Shape 26"/>
          <p:cNvSpPr/>
          <p:nvPr/>
        </p:nvSpPr>
        <p:spPr>
          <a:xfrm>
            <a:off x="6217920" y="3401568"/>
            <a:ext cx="5422392" cy="804672"/>
          </a:xfrm>
          <a:prstGeom prst="roundRect">
            <a:avLst>
              <a:gd name="adj" fmla="val 13636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355080" y="3474720"/>
            <a:ext cx="5148072" cy="658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и знаменатель —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знаменатель ненулевой ⇒ это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рациональная дробь</a:t>
            </a:r>
            <a:endParaRPr lang="ru-RU" sz="1600" dirty="0"/>
          </a:p>
        </p:txBody>
      </p:sp>
      <p:sp>
        <p:nvSpPr>
          <p:cNvPr id="31" name="Shape 28"/>
          <p:cNvSpPr/>
          <p:nvPr/>
        </p:nvSpPr>
        <p:spPr>
          <a:xfrm>
            <a:off x="6217920" y="4343400"/>
            <a:ext cx="5422392" cy="841248"/>
          </a:xfrm>
          <a:prstGeom prst="roundRect">
            <a:avLst>
              <a:gd name="adj" fmla="val 13043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355080" y="4416552"/>
            <a:ext cx="5148072" cy="6949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— квадрат двучлена:</a:t>
            </a:r>
            <a:endParaRPr lang="ru-RU" sz="16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− 60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+ 900 = 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− 30)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600" dirty="0"/>
          </a:p>
        </p:txBody>
      </p:sp>
      <p:sp>
        <p:nvSpPr>
          <p:cNvPr id="33" name="Shape 30"/>
          <p:cNvSpPr/>
          <p:nvPr/>
        </p:nvSpPr>
        <p:spPr>
          <a:xfrm>
            <a:off x="6217920" y="5321808"/>
            <a:ext cx="5422392" cy="841248"/>
          </a:xfrm>
          <a:prstGeom prst="roundRect">
            <a:avLst>
              <a:gd name="adj" fmla="val 13043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355080" y="5394960"/>
            <a:ext cx="5148072" cy="6949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«Алгебраическая дробь» —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термин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наряду с ним — «рациональная дробь»; у Диофанта такого названия нет</a:t>
            </a:r>
            <a:endParaRPr lang="ru-RU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 сумма двух квадратов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4 «Рациональные дроби»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481328"/>
            <a:ext cx="11091672" cy="530352"/>
          </a:xfrm>
          <a:prstGeom prst="roundRect">
            <a:avLst>
              <a:gd name="adj" fmla="val 20690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554480"/>
            <a:ext cx="10817352" cy="38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8 книги II: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данный квадрат разложить на два квадрата</a:t>
            </a:r>
            <a:endParaRPr lang="ru-RU" sz="1700" dirty="0"/>
          </a:p>
        </p:txBody>
      </p:sp>
      <p:sp>
        <p:nvSpPr>
          <p:cNvPr id="11" name="Shape 8"/>
          <p:cNvSpPr/>
          <p:nvPr/>
        </p:nvSpPr>
        <p:spPr>
          <a:xfrm>
            <a:off x="548640" y="2249424"/>
            <a:ext cx="365760" cy="36576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8640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500" dirty="0"/>
          </a:p>
        </p:txBody>
      </p:sp>
      <p:sp>
        <p:nvSpPr>
          <p:cNvPr id="13" name="Text 10"/>
          <p:cNvSpPr/>
          <p:nvPr/>
        </p:nvSpPr>
        <p:spPr>
          <a:xfrm>
            <a:off x="1005840" y="2157984"/>
            <a:ext cx="4937760" cy="4572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</a:t>
            </a:r>
            <a:r>
              <a:rPr lang="ru-RU" sz="15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искомые квадраты — 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16 − 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500" dirty="0"/>
          </a:p>
        </p:txBody>
      </p:sp>
      <p:sp>
        <p:nvSpPr>
          <p:cNvPr id="14" name="Shape 11"/>
          <p:cNvSpPr/>
          <p:nvPr/>
        </p:nvSpPr>
        <p:spPr>
          <a:xfrm>
            <a:off x="548640" y="2724912"/>
            <a:ext cx="365760" cy="365760"/>
          </a:xfrm>
          <a:prstGeom prst="ellipse">
            <a:avLst/>
          </a:prstGeom>
          <a:solidFill>
            <a:srgbClr val="2D6497"/>
          </a:solidFill>
          <a:ln w="12700">
            <a:solidFill>
              <a:srgbClr val="2D6497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48640" y="27249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500" dirty="0"/>
          </a:p>
        </p:txBody>
      </p:sp>
      <p:sp>
        <p:nvSpPr>
          <p:cNvPr id="16" name="Text 13"/>
          <p:cNvSpPr/>
          <p:nvPr/>
        </p:nvSpPr>
        <p:spPr>
          <a:xfrm>
            <a:off x="1005840" y="2633472"/>
            <a:ext cx="4937760" cy="64008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второго — «какое-нибудь число неизвестных без 4», где 4 — сторона квадрата 16: 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</a:t>
            </a:r>
            <a:endParaRPr lang="ru-RU" sz="1500" dirty="0"/>
          </a:p>
        </p:txBody>
      </p:sp>
      <p:sp>
        <p:nvSpPr>
          <p:cNvPr id="17" name="Text 14"/>
          <p:cNvSpPr/>
          <p:nvPr/>
        </p:nvSpPr>
        <p:spPr>
          <a:xfrm>
            <a:off x="484632" y="3401568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(2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− 4)</a:t>
            </a:r>
            <a:r>
              <a:rPr lang="ru-RU" sz="20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000" dirty="0"/>
          </a:p>
        </p:txBody>
      </p:sp>
      <p:sp>
        <p:nvSpPr>
          <p:cNvPr id="18" name="Text 15"/>
          <p:cNvSpPr/>
          <p:nvPr/>
        </p:nvSpPr>
        <p:spPr>
          <a:xfrm>
            <a:off x="2743200" y="3401568"/>
            <a:ext cx="1645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16 − 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</a:t>
            </a:r>
            <a:endParaRPr lang="ru-RU" sz="2000" dirty="0"/>
          </a:p>
        </p:txBody>
      </p:sp>
      <p:sp>
        <p:nvSpPr>
          <p:cNvPr id="19" name="Text 16"/>
          <p:cNvSpPr/>
          <p:nvPr/>
        </p:nvSpPr>
        <p:spPr>
          <a:xfrm>
            <a:off x="484632" y="3803904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− 16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+ 16</a:t>
            </a:r>
            <a:endParaRPr lang="ru-RU" sz="2000" dirty="0"/>
          </a:p>
        </p:txBody>
      </p:sp>
      <p:sp>
        <p:nvSpPr>
          <p:cNvPr id="20" name="Text 17"/>
          <p:cNvSpPr/>
          <p:nvPr/>
        </p:nvSpPr>
        <p:spPr>
          <a:xfrm>
            <a:off x="2743200" y="3803904"/>
            <a:ext cx="1645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16 − 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</a:t>
            </a:r>
            <a:endParaRPr lang="ru-RU" sz="2000" dirty="0"/>
          </a:p>
        </p:txBody>
      </p:sp>
      <p:sp>
        <p:nvSpPr>
          <p:cNvPr id="21" name="Text 18"/>
          <p:cNvSpPr/>
          <p:nvPr/>
        </p:nvSpPr>
        <p:spPr>
          <a:xfrm>
            <a:off x="484632" y="4206240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000" dirty="0"/>
          </a:p>
        </p:txBody>
      </p:sp>
      <p:sp>
        <p:nvSpPr>
          <p:cNvPr id="22" name="Text 19"/>
          <p:cNvSpPr/>
          <p:nvPr/>
        </p:nvSpPr>
        <p:spPr>
          <a:xfrm>
            <a:off x="2743200" y="4206240"/>
            <a:ext cx="1645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16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  <a:endParaRPr lang="ru-RU" sz="2000" dirty="0"/>
          </a:p>
        </p:txBody>
      </p:sp>
      <p:sp>
        <p:nvSpPr>
          <p:cNvPr id="23" name="Text 20"/>
          <p:cNvSpPr/>
          <p:nvPr/>
        </p:nvSpPr>
        <p:spPr>
          <a:xfrm>
            <a:off x="475488" y="4828032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≠ 0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получаем</a:t>
            </a:r>
            <a:endParaRPr lang="ru-RU" sz="1900" dirty="0"/>
          </a:p>
        </p:txBody>
      </p:sp>
      <p:sp>
        <p:nvSpPr>
          <p:cNvPr id="24" name="Text 21"/>
          <p:cNvSpPr/>
          <p:nvPr/>
        </p:nvSpPr>
        <p:spPr>
          <a:xfrm>
            <a:off x="3200400" y="4856480"/>
            <a:ext cx="1207008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16</a:t>
            </a:r>
            <a:endParaRPr lang="ru-RU" sz="2000" dirty="0"/>
          </a:p>
        </p:txBody>
      </p:sp>
      <p:sp>
        <p:nvSpPr>
          <p:cNvPr id="25" name="Text 22"/>
          <p:cNvSpPr/>
          <p:nvPr/>
        </p:nvSpPr>
        <p:spPr>
          <a:xfrm>
            <a:off x="4069080" y="4856480"/>
            <a:ext cx="439369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</a:t>
            </a:r>
            <a:endParaRPr lang="ru-RU" sz="1900" dirty="0"/>
          </a:p>
        </p:txBody>
      </p:sp>
      <p:sp>
        <p:nvSpPr>
          <p:cNvPr id="26" name="Text 23"/>
          <p:cNvSpPr/>
          <p:nvPr/>
        </p:nvSpPr>
        <p:spPr>
          <a:xfrm>
            <a:off x="4298061" y="4856480"/>
            <a:ext cx="673608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</a:t>
            </a:r>
            <a:endParaRPr lang="ru-RU" sz="2000" dirty="0"/>
          </a:p>
        </p:txBody>
      </p:sp>
      <p:sp>
        <p:nvSpPr>
          <p:cNvPr id="27" name="Shape 24"/>
          <p:cNvSpPr/>
          <p:nvPr/>
        </p:nvSpPr>
        <p:spPr>
          <a:xfrm>
            <a:off x="4722241" y="5029200"/>
            <a:ext cx="38201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329049" y="4724400"/>
            <a:ext cx="116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</a:t>
            </a:r>
            <a:endParaRPr lang="ru-RU" sz="2000" dirty="0"/>
          </a:p>
        </p:txBody>
      </p:sp>
      <p:sp>
        <p:nvSpPr>
          <p:cNvPr id="29" name="Text 26"/>
          <p:cNvSpPr/>
          <p:nvPr/>
        </p:nvSpPr>
        <p:spPr>
          <a:xfrm>
            <a:off x="4392549" y="5044440"/>
            <a:ext cx="1041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2000" dirty="0"/>
          </a:p>
        </p:txBody>
      </p:sp>
      <p:sp>
        <p:nvSpPr>
          <p:cNvPr id="30" name="Shape 27"/>
          <p:cNvSpPr/>
          <p:nvPr/>
        </p:nvSpPr>
        <p:spPr>
          <a:xfrm>
            <a:off x="6400800" y="2697480"/>
            <a:ext cx="1463040" cy="1463040"/>
          </a:xfrm>
          <a:prstGeom prst="rect">
            <a:avLst/>
          </a:prstGeom>
          <a:solidFill>
            <a:srgbClr val="BFD7EE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887337" y="3429000"/>
            <a:ext cx="489966" cy="91"/>
          </a:xfrm>
          <a:prstGeom prst="line">
            <a:avLst/>
          </a:prstGeom>
          <a:noFill/>
          <a:ln w="20638">
            <a:solidFill>
              <a:srgbClr val="1B2733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494145" y="3139440"/>
            <a:ext cx="12763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256</a:t>
            </a:r>
            <a:endParaRPr lang="ru-RU" sz="1900" dirty="0"/>
          </a:p>
        </p:txBody>
      </p:sp>
      <p:sp>
        <p:nvSpPr>
          <p:cNvPr id="33" name="Text 30"/>
          <p:cNvSpPr/>
          <p:nvPr/>
        </p:nvSpPr>
        <p:spPr>
          <a:xfrm>
            <a:off x="6554470" y="3443478"/>
            <a:ext cx="115570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25</a:t>
            </a:r>
            <a:endParaRPr lang="ru-RU" sz="1900" dirty="0"/>
          </a:p>
        </p:txBody>
      </p:sp>
      <p:sp>
        <p:nvSpPr>
          <p:cNvPr id="34" name="Text 31"/>
          <p:cNvSpPr/>
          <p:nvPr/>
        </p:nvSpPr>
        <p:spPr>
          <a:xfrm>
            <a:off x="6540945" y="4406392"/>
            <a:ext cx="1186434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</a:t>
            </a:r>
            <a:endParaRPr lang="ru-RU" sz="1500" dirty="0"/>
          </a:p>
        </p:txBody>
      </p:sp>
      <p:sp>
        <p:nvSpPr>
          <p:cNvPr id="35" name="Shape 32"/>
          <p:cNvSpPr/>
          <p:nvPr/>
        </p:nvSpPr>
        <p:spPr>
          <a:xfrm>
            <a:off x="7392480" y="4544568"/>
            <a:ext cx="331216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999288" y="4300728"/>
            <a:ext cx="11176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</a:t>
            </a:r>
            <a:endParaRPr lang="ru-RU" sz="1600" dirty="0"/>
          </a:p>
        </p:txBody>
      </p:sp>
      <p:sp>
        <p:nvSpPr>
          <p:cNvPr id="37" name="Text 34"/>
          <p:cNvSpPr/>
          <p:nvPr/>
        </p:nvSpPr>
        <p:spPr>
          <a:xfrm>
            <a:off x="7050088" y="4556760"/>
            <a:ext cx="10160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1600" dirty="0"/>
          </a:p>
        </p:txBody>
      </p:sp>
      <p:sp>
        <p:nvSpPr>
          <p:cNvPr id="38" name="Shape 35"/>
          <p:cNvSpPr/>
          <p:nvPr/>
        </p:nvSpPr>
        <p:spPr>
          <a:xfrm>
            <a:off x="8275320" y="3063240"/>
            <a:ext cx="1097280" cy="1097280"/>
          </a:xfrm>
          <a:prstGeom prst="rect">
            <a:avLst/>
          </a:prstGeom>
          <a:solidFill>
            <a:srgbClr val="FCEBDD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8578977" y="3611880"/>
            <a:ext cx="489966" cy="91"/>
          </a:xfrm>
          <a:prstGeom prst="line">
            <a:avLst/>
          </a:prstGeom>
          <a:noFill/>
          <a:ln w="20638">
            <a:solidFill>
              <a:srgbClr val="1B2733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8185785" y="3322320"/>
            <a:ext cx="12763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144</a:t>
            </a:r>
            <a:endParaRPr lang="ru-RU" sz="1900" dirty="0"/>
          </a:p>
        </p:txBody>
      </p:sp>
      <p:sp>
        <p:nvSpPr>
          <p:cNvPr id="41" name="Text 38"/>
          <p:cNvSpPr/>
          <p:nvPr/>
        </p:nvSpPr>
        <p:spPr>
          <a:xfrm>
            <a:off x="8246110" y="3626358"/>
            <a:ext cx="115570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25</a:t>
            </a:r>
            <a:endParaRPr lang="ru-RU" sz="1900" dirty="0"/>
          </a:p>
        </p:txBody>
      </p:sp>
      <p:sp>
        <p:nvSpPr>
          <p:cNvPr id="42" name="Text 39"/>
          <p:cNvSpPr/>
          <p:nvPr/>
        </p:nvSpPr>
        <p:spPr>
          <a:xfrm>
            <a:off x="8232585" y="4406392"/>
            <a:ext cx="1186434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</a:t>
            </a:r>
            <a:endParaRPr lang="ru-RU" sz="1500" dirty="0"/>
          </a:p>
        </p:txBody>
      </p:sp>
      <p:sp>
        <p:nvSpPr>
          <p:cNvPr id="43" name="Shape 40"/>
          <p:cNvSpPr/>
          <p:nvPr/>
        </p:nvSpPr>
        <p:spPr>
          <a:xfrm>
            <a:off x="9084120" y="4544568"/>
            <a:ext cx="331216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8690928" y="4300728"/>
            <a:ext cx="11176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endParaRPr lang="ru-RU" sz="1600" dirty="0"/>
          </a:p>
        </p:txBody>
      </p:sp>
      <p:sp>
        <p:nvSpPr>
          <p:cNvPr id="45" name="Text 42"/>
          <p:cNvSpPr/>
          <p:nvPr/>
        </p:nvSpPr>
        <p:spPr>
          <a:xfrm>
            <a:off x="8741728" y="4556760"/>
            <a:ext cx="101600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1600" dirty="0"/>
          </a:p>
        </p:txBody>
      </p:sp>
      <p:sp>
        <p:nvSpPr>
          <p:cNvPr id="46" name="Shape 43"/>
          <p:cNvSpPr/>
          <p:nvPr/>
        </p:nvSpPr>
        <p:spPr>
          <a:xfrm>
            <a:off x="9738360" y="2331720"/>
            <a:ext cx="1828800" cy="1828800"/>
          </a:xfrm>
          <a:prstGeom prst="rect">
            <a:avLst/>
          </a:prstGeom>
          <a:solidFill>
            <a:srgbClr val="E3F1E4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10532110" y="3082036"/>
            <a:ext cx="56388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</a:t>
            </a:r>
            <a:endParaRPr lang="ru-RU" sz="1900" dirty="0"/>
          </a:p>
        </p:txBody>
      </p:sp>
      <p:sp>
        <p:nvSpPr>
          <p:cNvPr id="48" name="Text 45"/>
          <p:cNvSpPr/>
          <p:nvPr/>
        </p:nvSpPr>
        <p:spPr>
          <a:xfrm>
            <a:off x="10176193" y="4406392"/>
            <a:ext cx="1186434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</a:t>
            </a:r>
            <a:endParaRPr lang="ru-RU" sz="1500" dirty="0"/>
          </a:p>
        </p:txBody>
      </p:sp>
      <p:sp>
        <p:nvSpPr>
          <p:cNvPr id="49" name="Text 46"/>
          <p:cNvSpPr/>
          <p:nvPr/>
        </p:nvSpPr>
        <p:spPr>
          <a:xfrm>
            <a:off x="11027728" y="4406392"/>
            <a:ext cx="396240" cy="243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1600" dirty="0"/>
          </a:p>
        </p:txBody>
      </p:sp>
      <p:sp>
        <p:nvSpPr>
          <p:cNvPr id="50" name="Text 47"/>
          <p:cNvSpPr/>
          <p:nvPr/>
        </p:nvSpPr>
        <p:spPr>
          <a:xfrm>
            <a:off x="7909560" y="338328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</a:t>
            </a:r>
            <a:endParaRPr lang="ru-RU" sz="2700" dirty="0"/>
          </a:p>
        </p:txBody>
      </p:sp>
      <p:sp>
        <p:nvSpPr>
          <p:cNvPr id="51" name="Text 48"/>
          <p:cNvSpPr/>
          <p:nvPr/>
        </p:nvSpPr>
        <p:spPr>
          <a:xfrm>
            <a:off x="9326880" y="338328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2700" dirty="0"/>
          </a:p>
        </p:txBody>
      </p:sp>
      <p:sp>
        <p:nvSpPr>
          <p:cNvPr id="52" name="Text 49"/>
          <p:cNvSpPr/>
          <p:nvPr/>
        </p:nvSpPr>
        <p:spPr>
          <a:xfrm>
            <a:off x="6446520" y="4983480"/>
            <a:ext cx="248582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второго:</a:t>
            </a:r>
            <a:endParaRPr lang="ru-RU" sz="1700" dirty="0"/>
          </a:p>
        </p:txBody>
      </p:sp>
      <p:sp>
        <p:nvSpPr>
          <p:cNvPr id="53" name="Text 50"/>
          <p:cNvSpPr/>
          <p:nvPr/>
        </p:nvSpPr>
        <p:spPr>
          <a:xfrm>
            <a:off x="8380882" y="49834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 ·</a:t>
            </a:r>
            <a:endParaRPr lang="ru-RU" sz="1800" dirty="0"/>
          </a:p>
        </p:txBody>
      </p:sp>
      <p:sp>
        <p:nvSpPr>
          <p:cNvPr id="54" name="Shape 51"/>
          <p:cNvSpPr/>
          <p:nvPr/>
        </p:nvSpPr>
        <p:spPr>
          <a:xfrm>
            <a:off x="8700922" y="5138928"/>
            <a:ext cx="35661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8307730" y="4864608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</a:t>
            </a:r>
            <a:endParaRPr lang="ru-RU" sz="1800" dirty="0"/>
          </a:p>
        </p:txBody>
      </p:sp>
      <p:sp>
        <p:nvSpPr>
          <p:cNvPr id="56" name="Text 53"/>
          <p:cNvSpPr/>
          <p:nvPr/>
        </p:nvSpPr>
        <p:spPr>
          <a:xfrm>
            <a:off x="8364880" y="5152644"/>
            <a:ext cx="10287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1800" dirty="0"/>
          </a:p>
        </p:txBody>
      </p:sp>
      <p:sp>
        <p:nvSpPr>
          <p:cNvPr id="57" name="Text 54"/>
          <p:cNvSpPr/>
          <p:nvPr/>
        </p:nvSpPr>
        <p:spPr>
          <a:xfrm>
            <a:off x="9148978" y="4983480"/>
            <a:ext cx="8558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− 4 =</a:t>
            </a:r>
            <a:endParaRPr lang="ru-RU" sz="1800" dirty="0"/>
          </a:p>
        </p:txBody>
      </p:sp>
      <p:sp>
        <p:nvSpPr>
          <p:cNvPr id="58" name="Shape 55"/>
          <p:cNvSpPr/>
          <p:nvPr/>
        </p:nvSpPr>
        <p:spPr>
          <a:xfrm>
            <a:off x="9725050" y="5138928"/>
            <a:ext cx="35661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9331858" y="4864608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endParaRPr lang="ru-RU" sz="1800" dirty="0"/>
          </a:p>
        </p:txBody>
      </p:sp>
      <p:sp>
        <p:nvSpPr>
          <p:cNvPr id="60" name="Text 57"/>
          <p:cNvSpPr/>
          <p:nvPr/>
        </p:nvSpPr>
        <p:spPr>
          <a:xfrm>
            <a:off x="9389008" y="5152644"/>
            <a:ext cx="10287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1800" dirty="0"/>
          </a:p>
        </p:txBody>
      </p:sp>
      <p:sp>
        <p:nvSpPr>
          <p:cNvPr id="61" name="Text 58"/>
          <p:cNvSpPr/>
          <p:nvPr/>
        </p:nvSpPr>
        <p:spPr>
          <a:xfrm>
            <a:off x="6446520" y="5650992"/>
            <a:ext cx="16487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</a:t>
            </a:r>
            <a:endParaRPr lang="ru-RU" sz="1700" dirty="0"/>
          </a:p>
        </p:txBody>
      </p:sp>
      <p:sp>
        <p:nvSpPr>
          <p:cNvPr id="62" name="Shape 59"/>
          <p:cNvSpPr/>
          <p:nvPr/>
        </p:nvSpPr>
        <p:spPr>
          <a:xfrm>
            <a:off x="7683322" y="5806440"/>
            <a:ext cx="47091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7290130" y="5532120"/>
            <a:ext cx="12573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256</a:t>
            </a:r>
            <a:endParaRPr lang="ru-RU" sz="1800" dirty="0"/>
          </a:p>
        </p:txBody>
      </p:sp>
      <p:sp>
        <p:nvSpPr>
          <p:cNvPr id="64" name="Text 61"/>
          <p:cNvSpPr/>
          <p:nvPr/>
        </p:nvSpPr>
        <p:spPr>
          <a:xfrm>
            <a:off x="7347280" y="5820156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25</a:t>
            </a:r>
            <a:endParaRPr lang="ru-RU" sz="1800" dirty="0"/>
          </a:p>
        </p:txBody>
      </p:sp>
      <p:sp>
        <p:nvSpPr>
          <p:cNvPr id="65" name="Text 62"/>
          <p:cNvSpPr/>
          <p:nvPr/>
        </p:nvSpPr>
        <p:spPr>
          <a:xfrm>
            <a:off x="8245678" y="5650992"/>
            <a:ext cx="4279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</a:t>
            </a:r>
            <a:endParaRPr lang="ru-RU" sz="1800" dirty="0"/>
          </a:p>
        </p:txBody>
      </p:sp>
      <p:sp>
        <p:nvSpPr>
          <p:cNvPr id="66" name="Shape 63"/>
          <p:cNvSpPr/>
          <p:nvPr/>
        </p:nvSpPr>
        <p:spPr>
          <a:xfrm>
            <a:off x="8465134" y="5806440"/>
            <a:ext cx="47091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8071942" y="5532120"/>
            <a:ext cx="12573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144</a:t>
            </a:r>
            <a:endParaRPr lang="ru-RU" sz="1800" dirty="0"/>
          </a:p>
        </p:txBody>
      </p:sp>
      <p:sp>
        <p:nvSpPr>
          <p:cNvPr id="68" name="Text 65"/>
          <p:cNvSpPr/>
          <p:nvPr/>
        </p:nvSpPr>
        <p:spPr>
          <a:xfrm>
            <a:off x="8129092" y="5820156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25</a:t>
            </a:r>
            <a:endParaRPr lang="ru-RU" sz="1800" dirty="0"/>
          </a:p>
        </p:txBody>
      </p:sp>
      <p:sp>
        <p:nvSpPr>
          <p:cNvPr id="69" name="Text 66"/>
          <p:cNvSpPr/>
          <p:nvPr/>
        </p:nvSpPr>
        <p:spPr>
          <a:xfrm>
            <a:off x="9027490" y="5650992"/>
            <a:ext cx="4279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1800" dirty="0"/>
          </a:p>
        </p:txBody>
      </p:sp>
      <p:sp>
        <p:nvSpPr>
          <p:cNvPr id="70" name="Shape 67"/>
          <p:cNvSpPr/>
          <p:nvPr/>
        </p:nvSpPr>
        <p:spPr>
          <a:xfrm>
            <a:off x="9246946" y="5806440"/>
            <a:ext cx="47091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8853754" y="5532120"/>
            <a:ext cx="12573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400</a:t>
            </a:r>
            <a:endParaRPr lang="ru-RU" sz="1800" dirty="0"/>
          </a:p>
        </p:txBody>
      </p:sp>
      <p:sp>
        <p:nvSpPr>
          <p:cNvPr id="72" name="Text 69"/>
          <p:cNvSpPr/>
          <p:nvPr/>
        </p:nvSpPr>
        <p:spPr>
          <a:xfrm>
            <a:off x="8910904" y="5820156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25</a:t>
            </a:r>
            <a:endParaRPr lang="ru-RU" sz="1800" dirty="0"/>
          </a:p>
        </p:txBody>
      </p:sp>
      <p:sp>
        <p:nvSpPr>
          <p:cNvPr id="73" name="Text 70"/>
          <p:cNvSpPr/>
          <p:nvPr/>
        </p:nvSpPr>
        <p:spPr>
          <a:xfrm>
            <a:off x="9809302" y="5650992"/>
            <a:ext cx="770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16</a:t>
            </a:r>
            <a:endParaRPr lang="ru-RU" sz="1800" dirty="0"/>
          </a:p>
        </p:txBody>
      </p:sp>
      <p:sp>
        <p:nvSpPr>
          <p:cNvPr id="74" name="Shape 71"/>
          <p:cNvSpPr/>
          <p:nvPr/>
        </p:nvSpPr>
        <p:spPr>
          <a:xfrm>
            <a:off x="548640" y="5559552"/>
            <a:ext cx="5486400" cy="603504"/>
          </a:xfrm>
          <a:prstGeom prst="roundRect">
            <a:avLst>
              <a:gd name="adj" fmla="val 18182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75" name="Text 72"/>
          <p:cNvSpPr/>
          <p:nvPr/>
        </p:nvSpPr>
        <p:spPr>
          <a:xfrm>
            <a:off x="685800" y="5632704"/>
            <a:ext cx="5212080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</a:t>
            </a:r>
            <a:r>
              <a:rPr lang="ru-RU" sz="1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этой задачи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Пьер Ферма записал утверждение, известное как </a:t>
            </a:r>
            <a:r>
              <a:rPr lang="ru-RU" sz="1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теорема Ферма</a:t>
            </a:r>
            <a:endParaRPr lang="ru-RU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частного решения к общей формуле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4 «Рациональные дроби»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48132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2 —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число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сторона второго квадрата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kx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и то же рассуждение даёт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+ 1)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8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kx</a:t>
            </a:r>
            <a:endParaRPr lang="ru-RU" sz="1600" dirty="0"/>
          </a:p>
        </p:txBody>
      </p:sp>
      <p:sp>
        <p:nvSpPr>
          <p:cNvPr id="10" name="Shape 7"/>
          <p:cNvSpPr/>
          <p:nvPr/>
        </p:nvSpPr>
        <p:spPr>
          <a:xfrm>
            <a:off x="548640" y="2057400"/>
            <a:ext cx="612648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22960" y="2361692"/>
            <a:ext cx="733501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</a:t>
            </a:r>
            <a:endParaRPr lang="ru-RU" sz="2300" dirty="0"/>
          </a:p>
        </p:txBody>
      </p:sp>
      <p:sp>
        <p:nvSpPr>
          <p:cNvPr id="12" name="Shape 9"/>
          <p:cNvSpPr/>
          <p:nvPr/>
        </p:nvSpPr>
        <p:spPr>
          <a:xfrm>
            <a:off x="1297051" y="2560320"/>
            <a:ext cx="826135" cy="91"/>
          </a:xfrm>
          <a:prstGeom prst="line">
            <a:avLst/>
          </a:prstGeom>
          <a:noFill/>
          <a:ln w="17463">
            <a:solidFill>
              <a:srgbClr val="1B273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106868" y="2209800"/>
            <a:ext cx="1206500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endParaRPr lang="ru-RU" sz="2300" dirty="0"/>
          </a:p>
        </p:txBody>
      </p:sp>
      <p:sp>
        <p:nvSpPr>
          <p:cNvPr id="14" name="Text 11"/>
          <p:cNvSpPr/>
          <p:nvPr/>
        </p:nvSpPr>
        <p:spPr>
          <a:xfrm>
            <a:off x="903859" y="2577846"/>
            <a:ext cx="1612519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</a:t>
            </a:r>
            <a:endParaRPr lang="ru-RU" sz="2300" dirty="0"/>
          </a:p>
        </p:txBody>
      </p:sp>
      <p:sp>
        <p:nvSpPr>
          <p:cNvPr id="15" name="Text 12"/>
          <p:cNvSpPr/>
          <p:nvPr/>
        </p:nvSpPr>
        <p:spPr>
          <a:xfrm>
            <a:off x="2214626" y="2361692"/>
            <a:ext cx="361950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,</a:t>
            </a:r>
            <a:endParaRPr lang="ru-RU" sz="2300" dirty="0"/>
          </a:p>
        </p:txBody>
      </p:sp>
      <p:sp>
        <p:nvSpPr>
          <p:cNvPr id="16" name="Text 13"/>
          <p:cNvSpPr/>
          <p:nvPr/>
        </p:nvSpPr>
        <p:spPr>
          <a:xfrm>
            <a:off x="822960" y="3230372"/>
            <a:ext cx="1455572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kx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 =</a:t>
            </a:r>
            <a:endParaRPr lang="ru-RU" sz="2300" dirty="0"/>
          </a:p>
        </p:txBody>
      </p:sp>
      <p:sp>
        <p:nvSpPr>
          <p:cNvPr id="17" name="Shape 14"/>
          <p:cNvSpPr/>
          <p:nvPr/>
        </p:nvSpPr>
        <p:spPr>
          <a:xfrm>
            <a:off x="1898777" y="3429000"/>
            <a:ext cx="826135" cy="91"/>
          </a:xfrm>
          <a:prstGeom prst="line">
            <a:avLst/>
          </a:prstGeom>
          <a:noFill/>
          <a:ln w="17463">
            <a:solidFill>
              <a:srgbClr val="1B273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660398" y="3078480"/>
            <a:ext cx="1302893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300" dirty="0"/>
          </a:p>
        </p:txBody>
      </p:sp>
      <p:sp>
        <p:nvSpPr>
          <p:cNvPr id="19" name="Text 16"/>
          <p:cNvSpPr/>
          <p:nvPr/>
        </p:nvSpPr>
        <p:spPr>
          <a:xfrm>
            <a:off x="1505585" y="3446526"/>
            <a:ext cx="1612519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</a:t>
            </a:r>
            <a:endParaRPr lang="ru-RU" sz="2300" dirty="0"/>
          </a:p>
        </p:txBody>
      </p:sp>
      <p:sp>
        <p:nvSpPr>
          <p:cNvPr id="20" name="Text 17"/>
          <p:cNvSpPr/>
          <p:nvPr/>
        </p:nvSpPr>
        <p:spPr>
          <a:xfrm>
            <a:off x="2816352" y="3230372"/>
            <a:ext cx="1017422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− 4 =</a:t>
            </a:r>
            <a:endParaRPr lang="ru-RU" sz="2300" dirty="0"/>
          </a:p>
        </p:txBody>
      </p:sp>
      <p:sp>
        <p:nvSpPr>
          <p:cNvPr id="21" name="Shape 18"/>
          <p:cNvSpPr/>
          <p:nvPr/>
        </p:nvSpPr>
        <p:spPr>
          <a:xfrm>
            <a:off x="3527044" y="3429000"/>
            <a:ext cx="1164971" cy="91"/>
          </a:xfrm>
          <a:prstGeom prst="line">
            <a:avLst/>
          </a:prstGeom>
          <a:noFill/>
          <a:ln w="17463">
            <a:solidFill>
              <a:srgbClr val="1B273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133852" y="3078480"/>
            <a:ext cx="1951355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4(</a:t>
            </a: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endParaRPr lang="ru-RU" sz="2300" dirty="0"/>
          </a:p>
        </p:txBody>
      </p:sp>
      <p:sp>
        <p:nvSpPr>
          <p:cNvPr id="23" name="Text 20"/>
          <p:cNvSpPr/>
          <p:nvPr/>
        </p:nvSpPr>
        <p:spPr>
          <a:xfrm>
            <a:off x="3303270" y="3446526"/>
            <a:ext cx="1612519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</a:t>
            </a:r>
            <a:endParaRPr lang="ru-RU" sz="2300" dirty="0"/>
          </a:p>
        </p:txBody>
      </p:sp>
      <p:sp>
        <p:nvSpPr>
          <p:cNvPr id="24" name="Shape 21"/>
          <p:cNvSpPr/>
          <p:nvPr/>
        </p:nvSpPr>
        <p:spPr>
          <a:xfrm>
            <a:off x="6949440" y="2057400"/>
            <a:ext cx="4690872" cy="777240"/>
          </a:xfrm>
          <a:prstGeom prst="roundRect">
            <a:avLst>
              <a:gd name="adj" fmla="val 14118"/>
            </a:avLst>
          </a:prstGeom>
          <a:solidFill>
            <a:srgbClr val="F9E1D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086600" y="2130552"/>
            <a:ext cx="4416552" cy="6309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Диофант таких формул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писал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он решал задачу при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конкретном числе</a:t>
            </a:r>
            <a:endParaRPr lang="ru-RU" sz="1600" dirty="0"/>
          </a:p>
        </p:txBody>
      </p:sp>
      <p:sp>
        <p:nvSpPr>
          <p:cNvPr id="26" name="Shape 23"/>
          <p:cNvSpPr/>
          <p:nvPr/>
        </p:nvSpPr>
        <p:spPr>
          <a:xfrm>
            <a:off x="6949440" y="3017520"/>
            <a:ext cx="4690872" cy="384048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995160" y="3035808"/>
            <a:ext cx="548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b="1" i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endParaRPr lang="ru-RU" sz="1600" dirty="0"/>
          </a:p>
        </p:txBody>
      </p:sp>
      <p:sp>
        <p:nvSpPr>
          <p:cNvPr id="28" name="Text 25"/>
          <p:cNvSpPr/>
          <p:nvPr/>
        </p:nvSpPr>
        <p:spPr>
          <a:xfrm>
            <a:off x="7635240" y="3035808"/>
            <a:ext cx="1920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первого</a:t>
            </a:r>
            <a:endParaRPr lang="ru-RU" sz="1500" dirty="0"/>
          </a:p>
        </p:txBody>
      </p:sp>
      <p:sp>
        <p:nvSpPr>
          <p:cNvPr id="29" name="Text 26"/>
          <p:cNvSpPr/>
          <p:nvPr/>
        </p:nvSpPr>
        <p:spPr>
          <a:xfrm>
            <a:off x="9646920" y="3035808"/>
            <a:ext cx="1920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второго</a:t>
            </a:r>
            <a:endParaRPr lang="ru-RU" sz="1500" dirty="0"/>
          </a:p>
        </p:txBody>
      </p:sp>
      <p:sp>
        <p:nvSpPr>
          <p:cNvPr id="30" name="Shape 27"/>
          <p:cNvSpPr/>
          <p:nvPr/>
        </p:nvSpPr>
        <p:spPr>
          <a:xfrm>
            <a:off x="6949440" y="3401568"/>
            <a:ext cx="4690872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205980" y="3548888"/>
            <a:ext cx="42672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000" dirty="0"/>
          </a:p>
        </p:txBody>
      </p:sp>
      <p:sp>
        <p:nvSpPr>
          <p:cNvPr id="32" name="Shape 29"/>
          <p:cNvSpPr/>
          <p:nvPr/>
        </p:nvSpPr>
        <p:spPr>
          <a:xfrm>
            <a:off x="8404352" y="3721608"/>
            <a:ext cx="38201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8011160" y="3416808"/>
            <a:ext cx="116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</a:t>
            </a:r>
            <a:endParaRPr lang="ru-RU" sz="2000" dirty="0"/>
          </a:p>
        </p:txBody>
      </p:sp>
      <p:sp>
        <p:nvSpPr>
          <p:cNvPr id="34" name="Text 31"/>
          <p:cNvSpPr/>
          <p:nvPr/>
        </p:nvSpPr>
        <p:spPr>
          <a:xfrm>
            <a:off x="8074660" y="3736848"/>
            <a:ext cx="1041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2000" dirty="0"/>
          </a:p>
        </p:txBody>
      </p:sp>
      <p:sp>
        <p:nvSpPr>
          <p:cNvPr id="35" name="Shape 32"/>
          <p:cNvSpPr/>
          <p:nvPr/>
        </p:nvSpPr>
        <p:spPr>
          <a:xfrm>
            <a:off x="10416032" y="3721608"/>
            <a:ext cx="38201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10022840" y="3416808"/>
            <a:ext cx="116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endParaRPr lang="ru-RU" sz="2000" dirty="0"/>
          </a:p>
        </p:txBody>
      </p:sp>
      <p:sp>
        <p:nvSpPr>
          <p:cNvPr id="37" name="Text 34"/>
          <p:cNvSpPr/>
          <p:nvPr/>
        </p:nvSpPr>
        <p:spPr>
          <a:xfrm>
            <a:off x="10086340" y="3736848"/>
            <a:ext cx="1041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2000" dirty="0"/>
          </a:p>
        </p:txBody>
      </p:sp>
      <p:sp>
        <p:nvSpPr>
          <p:cNvPr id="38" name="Shape 35"/>
          <p:cNvSpPr/>
          <p:nvPr/>
        </p:nvSpPr>
        <p:spPr>
          <a:xfrm>
            <a:off x="6949440" y="4041648"/>
            <a:ext cx="4690872" cy="640080"/>
          </a:xfrm>
          <a:prstGeom prst="rect">
            <a:avLst/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7205980" y="4188968"/>
            <a:ext cx="42672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2000" dirty="0"/>
          </a:p>
        </p:txBody>
      </p:sp>
      <p:sp>
        <p:nvSpPr>
          <p:cNvPr id="40" name="Shape 37"/>
          <p:cNvSpPr/>
          <p:nvPr/>
        </p:nvSpPr>
        <p:spPr>
          <a:xfrm>
            <a:off x="8404352" y="4361688"/>
            <a:ext cx="38201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011160" y="4056888"/>
            <a:ext cx="116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32</a:t>
            </a:r>
            <a:endParaRPr lang="ru-RU" sz="2000" dirty="0"/>
          </a:p>
        </p:txBody>
      </p:sp>
      <p:sp>
        <p:nvSpPr>
          <p:cNvPr id="42" name="Text 39"/>
          <p:cNvSpPr/>
          <p:nvPr/>
        </p:nvSpPr>
        <p:spPr>
          <a:xfrm>
            <a:off x="8011160" y="4376928"/>
            <a:ext cx="116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17</a:t>
            </a:r>
            <a:endParaRPr lang="ru-RU" sz="2000" dirty="0"/>
          </a:p>
        </p:txBody>
      </p:sp>
      <p:sp>
        <p:nvSpPr>
          <p:cNvPr id="43" name="Shape 40"/>
          <p:cNvSpPr/>
          <p:nvPr/>
        </p:nvSpPr>
        <p:spPr>
          <a:xfrm>
            <a:off x="10416032" y="4361688"/>
            <a:ext cx="38201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10022840" y="4056888"/>
            <a:ext cx="116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60</a:t>
            </a:r>
            <a:endParaRPr lang="ru-RU" sz="2000" dirty="0"/>
          </a:p>
        </p:txBody>
      </p:sp>
      <p:sp>
        <p:nvSpPr>
          <p:cNvPr id="45" name="Text 42"/>
          <p:cNvSpPr/>
          <p:nvPr/>
        </p:nvSpPr>
        <p:spPr>
          <a:xfrm>
            <a:off x="10022840" y="4376928"/>
            <a:ext cx="116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17</a:t>
            </a:r>
            <a:endParaRPr lang="ru-RU" sz="2000" dirty="0"/>
          </a:p>
        </p:txBody>
      </p:sp>
      <p:sp>
        <p:nvSpPr>
          <p:cNvPr id="46" name="Text 43"/>
          <p:cNvSpPr/>
          <p:nvPr/>
        </p:nvSpPr>
        <p:spPr>
          <a:xfrm>
            <a:off x="6949440" y="4736592"/>
            <a:ext cx="4690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2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рациональное </a:t>
            </a:r>
            <a:r>
              <a:rPr lang="ru-RU" sz="13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1</a:t>
            </a:r>
            <a:r>
              <a:rPr lang="ru-RU" sz="12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ru-RU" sz="1200" b="1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 много</a:t>
            </a:r>
            <a:r>
              <a:rPr lang="ru-RU" sz="12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разложений</a:t>
            </a:r>
            <a:endParaRPr lang="ru-RU" sz="1200" dirty="0"/>
          </a:p>
        </p:txBody>
      </p:sp>
      <p:sp>
        <p:nvSpPr>
          <p:cNvPr id="47" name="Text 44"/>
          <p:cNvSpPr/>
          <p:nvPr/>
        </p:nvSpPr>
        <p:spPr>
          <a:xfrm>
            <a:off x="548640" y="3995928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ответ —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дроби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правила действий с ними позволяют проверить его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для всех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500" dirty="0"/>
          </a:p>
        </p:txBody>
      </p:sp>
      <p:sp>
        <p:nvSpPr>
          <p:cNvPr id="48" name="Text 45"/>
          <p:cNvSpPr/>
          <p:nvPr/>
        </p:nvSpPr>
        <p:spPr>
          <a:xfrm>
            <a:off x="548640" y="4590288"/>
            <a:ext cx="6126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64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+ 16(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16(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+ 1) = 16(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+ 1)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700" dirty="0"/>
          </a:p>
        </p:txBody>
      </p:sp>
      <p:sp>
        <p:nvSpPr>
          <p:cNvPr id="49" name="Shape 46"/>
          <p:cNvSpPr/>
          <p:nvPr/>
        </p:nvSpPr>
        <p:spPr>
          <a:xfrm>
            <a:off x="548640" y="5120640"/>
            <a:ext cx="11091672" cy="1097280"/>
          </a:xfrm>
          <a:prstGeom prst="roundRect">
            <a:avLst>
              <a:gd name="adj" fmla="val 10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2072122" y="5347970"/>
            <a:ext cx="70104" cy="660146"/>
          </a:xfrm>
          <a:custGeom>
            <a:avLst/>
            <a:gdLst/>
            <a:ahLst/>
            <a:cxnLst/>
            <a:rect l="l" t="t" r="r" b="b"/>
            <a:pathLst>
              <a:path w="70104" h="660146">
                <a:moveTo>
                  <a:pt x="70104" y="0"/>
                </a:moveTo>
                <a:lnTo>
                  <a:pt x="59788" y="17865"/>
                </a:lnTo>
                <a:lnTo>
                  <a:pt x="50084" y="38106"/>
                </a:lnTo>
                <a:lnTo>
                  <a:pt x="41066" y="60570"/>
                </a:lnTo>
                <a:lnTo>
                  <a:pt x="32802" y="85084"/>
                </a:lnTo>
                <a:lnTo>
                  <a:pt x="25356" y="111463"/>
                </a:lnTo>
                <a:lnTo>
                  <a:pt x="18784" y="139505"/>
                </a:lnTo>
                <a:lnTo>
                  <a:pt x="13136" y="168998"/>
                </a:lnTo>
                <a:lnTo>
                  <a:pt x="8456" y="199717"/>
                </a:lnTo>
                <a:lnTo>
                  <a:pt x="4777" y="231428"/>
                </a:lnTo>
                <a:lnTo>
                  <a:pt x="2130" y="263890"/>
                </a:lnTo>
                <a:lnTo>
                  <a:pt x="534" y="296855"/>
                </a:lnTo>
                <a:lnTo>
                  <a:pt x="0" y="330073"/>
                </a:lnTo>
                <a:lnTo>
                  <a:pt x="534" y="363291"/>
                </a:lnTo>
                <a:lnTo>
                  <a:pt x="2130" y="396256"/>
                </a:lnTo>
                <a:lnTo>
                  <a:pt x="4777" y="428718"/>
                </a:lnTo>
                <a:lnTo>
                  <a:pt x="8456" y="460429"/>
                </a:lnTo>
                <a:lnTo>
                  <a:pt x="13136" y="491148"/>
                </a:lnTo>
                <a:lnTo>
                  <a:pt x="18784" y="520641"/>
                </a:lnTo>
                <a:lnTo>
                  <a:pt x="25356" y="548683"/>
                </a:lnTo>
                <a:lnTo>
                  <a:pt x="32802" y="575062"/>
                </a:lnTo>
                <a:lnTo>
                  <a:pt x="41066" y="599576"/>
                </a:lnTo>
                <a:lnTo>
                  <a:pt x="50084" y="622040"/>
                </a:lnTo>
                <a:lnTo>
                  <a:pt x="59788" y="642281"/>
                </a:lnTo>
                <a:lnTo>
                  <a:pt x="70104" y="660146"/>
                </a:lnTo>
              </a:path>
            </a:pathLst>
          </a:custGeom>
          <a:ln w="17463">
            <a:solidFill>
              <a:srgbClr val="1B2733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2187946" y="5669280"/>
            <a:ext cx="826135" cy="91"/>
          </a:xfrm>
          <a:prstGeom prst="line">
            <a:avLst/>
          </a:prstGeom>
          <a:noFill/>
          <a:ln w="17463">
            <a:solidFill>
              <a:srgbClr val="1B2733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1997764" y="5318760"/>
            <a:ext cx="1206500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endParaRPr lang="ru-RU" sz="2300" dirty="0"/>
          </a:p>
        </p:txBody>
      </p:sp>
      <p:sp>
        <p:nvSpPr>
          <p:cNvPr id="53" name="Text 50"/>
          <p:cNvSpPr/>
          <p:nvPr/>
        </p:nvSpPr>
        <p:spPr>
          <a:xfrm>
            <a:off x="1794754" y="5686806"/>
            <a:ext cx="1612519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</a:t>
            </a:r>
            <a:endParaRPr lang="ru-RU" sz="2300" dirty="0"/>
          </a:p>
        </p:txBody>
      </p:sp>
      <p:sp>
        <p:nvSpPr>
          <p:cNvPr id="54" name="Shape 51"/>
          <p:cNvSpPr/>
          <p:nvPr/>
        </p:nvSpPr>
        <p:spPr>
          <a:xfrm>
            <a:off x="3059801" y="5347970"/>
            <a:ext cx="70104" cy="660146"/>
          </a:xfrm>
          <a:custGeom>
            <a:avLst/>
            <a:gdLst/>
            <a:ahLst/>
            <a:cxnLst/>
            <a:rect l="l" t="t" r="r" b="b"/>
            <a:pathLst>
              <a:path w="70104" h="660146">
                <a:moveTo>
                  <a:pt x="0" y="0"/>
                </a:moveTo>
                <a:lnTo>
                  <a:pt x="10316" y="17865"/>
                </a:lnTo>
                <a:lnTo>
                  <a:pt x="20020" y="38106"/>
                </a:lnTo>
                <a:lnTo>
                  <a:pt x="29038" y="60570"/>
                </a:lnTo>
                <a:lnTo>
                  <a:pt x="37302" y="85084"/>
                </a:lnTo>
                <a:lnTo>
                  <a:pt x="44748" y="111463"/>
                </a:lnTo>
                <a:lnTo>
                  <a:pt x="51320" y="139505"/>
                </a:lnTo>
                <a:lnTo>
                  <a:pt x="56968" y="168998"/>
                </a:lnTo>
                <a:lnTo>
                  <a:pt x="61648" y="199717"/>
                </a:lnTo>
                <a:lnTo>
                  <a:pt x="65327" y="231428"/>
                </a:lnTo>
                <a:lnTo>
                  <a:pt x="67974" y="263890"/>
                </a:lnTo>
                <a:lnTo>
                  <a:pt x="69570" y="296855"/>
                </a:lnTo>
                <a:lnTo>
                  <a:pt x="70104" y="330073"/>
                </a:lnTo>
                <a:lnTo>
                  <a:pt x="69570" y="363291"/>
                </a:lnTo>
                <a:lnTo>
                  <a:pt x="67974" y="396256"/>
                </a:lnTo>
                <a:lnTo>
                  <a:pt x="65327" y="428718"/>
                </a:lnTo>
                <a:lnTo>
                  <a:pt x="61648" y="460429"/>
                </a:lnTo>
                <a:lnTo>
                  <a:pt x="56968" y="491148"/>
                </a:lnTo>
                <a:lnTo>
                  <a:pt x="51320" y="520641"/>
                </a:lnTo>
                <a:lnTo>
                  <a:pt x="44748" y="548683"/>
                </a:lnTo>
                <a:lnTo>
                  <a:pt x="37302" y="575062"/>
                </a:lnTo>
                <a:lnTo>
                  <a:pt x="29038" y="599576"/>
                </a:lnTo>
                <a:lnTo>
                  <a:pt x="20020" y="622040"/>
                </a:lnTo>
                <a:lnTo>
                  <a:pt x="10316" y="642281"/>
                </a:lnTo>
                <a:lnTo>
                  <a:pt x="0" y="660146"/>
                </a:lnTo>
              </a:path>
            </a:pathLst>
          </a:custGeom>
          <a:ln w="17463">
            <a:solidFill>
              <a:srgbClr val="1B2733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3157337" y="5325110"/>
            <a:ext cx="3886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500" dirty="0"/>
          </a:p>
        </p:txBody>
      </p:sp>
      <p:sp>
        <p:nvSpPr>
          <p:cNvPr id="56" name="Text 53"/>
          <p:cNvSpPr/>
          <p:nvPr/>
        </p:nvSpPr>
        <p:spPr>
          <a:xfrm>
            <a:off x="3344027" y="5470652"/>
            <a:ext cx="470611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</a:t>
            </a:r>
            <a:endParaRPr lang="ru-RU" sz="2300" dirty="0"/>
          </a:p>
        </p:txBody>
      </p:sp>
      <p:sp>
        <p:nvSpPr>
          <p:cNvPr id="57" name="Shape 54"/>
          <p:cNvSpPr/>
          <p:nvPr/>
        </p:nvSpPr>
        <p:spPr>
          <a:xfrm>
            <a:off x="3599043" y="5347970"/>
            <a:ext cx="70104" cy="660146"/>
          </a:xfrm>
          <a:custGeom>
            <a:avLst/>
            <a:gdLst/>
            <a:ahLst/>
            <a:cxnLst/>
            <a:rect l="l" t="t" r="r" b="b"/>
            <a:pathLst>
              <a:path w="70104" h="660146">
                <a:moveTo>
                  <a:pt x="70104" y="0"/>
                </a:moveTo>
                <a:lnTo>
                  <a:pt x="59788" y="17865"/>
                </a:lnTo>
                <a:lnTo>
                  <a:pt x="50084" y="38106"/>
                </a:lnTo>
                <a:lnTo>
                  <a:pt x="41066" y="60570"/>
                </a:lnTo>
                <a:lnTo>
                  <a:pt x="32802" y="85084"/>
                </a:lnTo>
                <a:lnTo>
                  <a:pt x="25356" y="111463"/>
                </a:lnTo>
                <a:lnTo>
                  <a:pt x="18784" y="139505"/>
                </a:lnTo>
                <a:lnTo>
                  <a:pt x="13136" y="168998"/>
                </a:lnTo>
                <a:lnTo>
                  <a:pt x="8456" y="199717"/>
                </a:lnTo>
                <a:lnTo>
                  <a:pt x="4777" y="231428"/>
                </a:lnTo>
                <a:lnTo>
                  <a:pt x="2130" y="263890"/>
                </a:lnTo>
                <a:lnTo>
                  <a:pt x="534" y="296855"/>
                </a:lnTo>
                <a:lnTo>
                  <a:pt x="0" y="330073"/>
                </a:lnTo>
                <a:lnTo>
                  <a:pt x="534" y="363291"/>
                </a:lnTo>
                <a:lnTo>
                  <a:pt x="2130" y="396256"/>
                </a:lnTo>
                <a:lnTo>
                  <a:pt x="4777" y="428718"/>
                </a:lnTo>
                <a:lnTo>
                  <a:pt x="8456" y="460429"/>
                </a:lnTo>
                <a:lnTo>
                  <a:pt x="13136" y="491148"/>
                </a:lnTo>
                <a:lnTo>
                  <a:pt x="18784" y="520641"/>
                </a:lnTo>
                <a:lnTo>
                  <a:pt x="25356" y="548683"/>
                </a:lnTo>
                <a:lnTo>
                  <a:pt x="32802" y="575062"/>
                </a:lnTo>
                <a:lnTo>
                  <a:pt x="41066" y="599576"/>
                </a:lnTo>
                <a:lnTo>
                  <a:pt x="50084" y="622040"/>
                </a:lnTo>
                <a:lnTo>
                  <a:pt x="59788" y="642281"/>
                </a:lnTo>
                <a:lnTo>
                  <a:pt x="70104" y="660146"/>
                </a:lnTo>
              </a:path>
            </a:pathLst>
          </a:custGeom>
          <a:ln w="17463">
            <a:solidFill>
              <a:srgbClr val="1B2733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3714867" y="5669280"/>
            <a:ext cx="1164971" cy="91"/>
          </a:xfrm>
          <a:prstGeom prst="line">
            <a:avLst/>
          </a:prstGeom>
          <a:noFill/>
          <a:ln w="17463">
            <a:solidFill>
              <a:srgbClr val="1B2733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3321675" y="5318760"/>
            <a:ext cx="1951355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4(</a:t>
            </a: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endParaRPr lang="ru-RU" sz="2300" dirty="0"/>
          </a:p>
        </p:txBody>
      </p:sp>
      <p:sp>
        <p:nvSpPr>
          <p:cNvPr id="60" name="Text 57"/>
          <p:cNvSpPr/>
          <p:nvPr/>
        </p:nvSpPr>
        <p:spPr>
          <a:xfrm>
            <a:off x="3491093" y="5686806"/>
            <a:ext cx="1612519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</a:t>
            </a:r>
            <a:endParaRPr lang="ru-RU" sz="2300" dirty="0"/>
          </a:p>
        </p:txBody>
      </p:sp>
      <p:sp>
        <p:nvSpPr>
          <p:cNvPr id="61" name="Shape 58"/>
          <p:cNvSpPr/>
          <p:nvPr/>
        </p:nvSpPr>
        <p:spPr>
          <a:xfrm>
            <a:off x="4925558" y="5347970"/>
            <a:ext cx="70104" cy="660146"/>
          </a:xfrm>
          <a:custGeom>
            <a:avLst/>
            <a:gdLst/>
            <a:ahLst/>
            <a:cxnLst/>
            <a:rect l="l" t="t" r="r" b="b"/>
            <a:pathLst>
              <a:path w="70104" h="660146">
                <a:moveTo>
                  <a:pt x="0" y="0"/>
                </a:moveTo>
                <a:lnTo>
                  <a:pt x="10316" y="17865"/>
                </a:lnTo>
                <a:lnTo>
                  <a:pt x="20020" y="38106"/>
                </a:lnTo>
                <a:lnTo>
                  <a:pt x="29038" y="60570"/>
                </a:lnTo>
                <a:lnTo>
                  <a:pt x="37302" y="85084"/>
                </a:lnTo>
                <a:lnTo>
                  <a:pt x="44748" y="111463"/>
                </a:lnTo>
                <a:lnTo>
                  <a:pt x="51320" y="139505"/>
                </a:lnTo>
                <a:lnTo>
                  <a:pt x="56968" y="168998"/>
                </a:lnTo>
                <a:lnTo>
                  <a:pt x="61648" y="199717"/>
                </a:lnTo>
                <a:lnTo>
                  <a:pt x="65327" y="231428"/>
                </a:lnTo>
                <a:lnTo>
                  <a:pt x="67974" y="263890"/>
                </a:lnTo>
                <a:lnTo>
                  <a:pt x="69570" y="296855"/>
                </a:lnTo>
                <a:lnTo>
                  <a:pt x="70104" y="330073"/>
                </a:lnTo>
                <a:lnTo>
                  <a:pt x="69570" y="363291"/>
                </a:lnTo>
                <a:lnTo>
                  <a:pt x="67974" y="396256"/>
                </a:lnTo>
                <a:lnTo>
                  <a:pt x="65327" y="428718"/>
                </a:lnTo>
                <a:lnTo>
                  <a:pt x="61648" y="460429"/>
                </a:lnTo>
                <a:lnTo>
                  <a:pt x="56968" y="491148"/>
                </a:lnTo>
                <a:lnTo>
                  <a:pt x="51320" y="520641"/>
                </a:lnTo>
                <a:lnTo>
                  <a:pt x="44748" y="548683"/>
                </a:lnTo>
                <a:lnTo>
                  <a:pt x="37302" y="575062"/>
                </a:lnTo>
                <a:lnTo>
                  <a:pt x="29038" y="599576"/>
                </a:lnTo>
                <a:lnTo>
                  <a:pt x="20020" y="622040"/>
                </a:lnTo>
                <a:lnTo>
                  <a:pt x="10316" y="642281"/>
                </a:lnTo>
                <a:lnTo>
                  <a:pt x="0" y="660146"/>
                </a:lnTo>
              </a:path>
            </a:pathLst>
          </a:custGeom>
          <a:ln w="17463">
            <a:solidFill>
              <a:srgbClr val="1B2733"/>
            </a:solidFill>
            <a:prstDash val="solid"/>
          </a:ln>
        </p:spPr>
      </p:sp>
      <p:sp>
        <p:nvSpPr>
          <p:cNvPr id="62" name="Text 59"/>
          <p:cNvSpPr/>
          <p:nvPr/>
        </p:nvSpPr>
        <p:spPr>
          <a:xfrm>
            <a:off x="5023094" y="5325110"/>
            <a:ext cx="3886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500" dirty="0"/>
          </a:p>
        </p:txBody>
      </p:sp>
      <p:sp>
        <p:nvSpPr>
          <p:cNvPr id="63" name="Text 60"/>
          <p:cNvSpPr/>
          <p:nvPr/>
        </p:nvSpPr>
        <p:spPr>
          <a:xfrm>
            <a:off x="5209784" y="5470652"/>
            <a:ext cx="470611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2300" dirty="0"/>
          </a:p>
        </p:txBody>
      </p:sp>
      <p:sp>
        <p:nvSpPr>
          <p:cNvPr id="64" name="Shape 61"/>
          <p:cNvSpPr/>
          <p:nvPr/>
        </p:nvSpPr>
        <p:spPr>
          <a:xfrm>
            <a:off x="5464800" y="5669280"/>
            <a:ext cx="2251583" cy="91"/>
          </a:xfrm>
          <a:prstGeom prst="line">
            <a:avLst/>
          </a:prstGeom>
          <a:noFill/>
          <a:ln w="17463">
            <a:solidFill>
              <a:srgbClr val="1B2733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5071608" y="5318760"/>
            <a:ext cx="3037967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64</a:t>
            </a: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+ 16(</a:t>
            </a: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300" dirty="0"/>
          </a:p>
        </p:txBody>
      </p:sp>
      <p:sp>
        <p:nvSpPr>
          <p:cNvPr id="66" name="Text 63"/>
          <p:cNvSpPr/>
          <p:nvPr/>
        </p:nvSpPr>
        <p:spPr>
          <a:xfrm>
            <a:off x="5639743" y="5686806"/>
            <a:ext cx="1901698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+ 1)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300" dirty="0"/>
          </a:p>
        </p:txBody>
      </p:sp>
      <p:sp>
        <p:nvSpPr>
          <p:cNvPr id="67" name="Text 64"/>
          <p:cNvSpPr/>
          <p:nvPr/>
        </p:nvSpPr>
        <p:spPr>
          <a:xfrm>
            <a:off x="7807823" y="5470652"/>
            <a:ext cx="470611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2300" dirty="0"/>
          </a:p>
        </p:txBody>
      </p:sp>
      <p:sp>
        <p:nvSpPr>
          <p:cNvPr id="68" name="Shape 65"/>
          <p:cNvSpPr/>
          <p:nvPr/>
        </p:nvSpPr>
        <p:spPr>
          <a:xfrm>
            <a:off x="8062839" y="5669280"/>
            <a:ext cx="1407414" cy="91"/>
          </a:xfrm>
          <a:prstGeom prst="line">
            <a:avLst/>
          </a:prstGeom>
          <a:noFill/>
          <a:ln w="17463">
            <a:solidFill>
              <a:srgbClr val="1B2733"/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7669647" y="5318760"/>
            <a:ext cx="2193798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16(</a:t>
            </a: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+ 1)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300" dirty="0"/>
          </a:p>
        </p:txBody>
      </p:sp>
      <p:sp>
        <p:nvSpPr>
          <p:cNvPr id="70" name="Text 67"/>
          <p:cNvSpPr/>
          <p:nvPr/>
        </p:nvSpPr>
        <p:spPr>
          <a:xfrm>
            <a:off x="7815697" y="5686806"/>
            <a:ext cx="1901698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23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3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+ 1)</a:t>
            </a:r>
            <a:r>
              <a:rPr lang="ru-RU" sz="23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300" dirty="0"/>
          </a:p>
        </p:txBody>
      </p:sp>
      <p:sp>
        <p:nvSpPr>
          <p:cNvPr id="71" name="Text 68"/>
          <p:cNvSpPr/>
          <p:nvPr/>
        </p:nvSpPr>
        <p:spPr>
          <a:xfrm>
            <a:off x="9561693" y="5470652"/>
            <a:ext cx="940483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3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16</a:t>
            </a:r>
            <a:endParaRPr lang="ru-RU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2588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7432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</a:t>
            </a:r>
            <a:endParaRPr lang="ru-RU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4 «Рациональные дроби» · тема № 1</a:t>
            </a:r>
            <a:endParaRPr lang="ru-RU" sz="1100" dirty="0"/>
          </a:p>
        </p:txBody>
      </p:sp>
      <p:sp>
        <p:nvSpPr>
          <p:cNvPr id="5" name="Text 3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7</a:t>
            </a:r>
            <a:endParaRPr lang="ru-RU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3557016" cy="1371600"/>
          </a:xfrm>
          <a:prstGeom prst="roundRect">
            <a:avLst>
              <a:gd name="adj" fmla="val 8000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8368" y="1664208"/>
            <a:ext cx="3337560" cy="1243584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«Арифметике» уже есть выражения, которые сейчас называют </a:t>
            </a: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алгебраическими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или </a:t>
            </a: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рациональными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дробями</a:t>
            </a:r>
            <a:endParaRPr lang="ru-RU" sz="1600" dirty="0"/>
          </a:p>
        </p:txBody>
      </p:sp>
      <p:sp>
        <p:nvSpPr>
          <p:cNvPr id="9" name="Shape 6"/>
          <p:cNvSpPr/>
          <p:nvPr/>
        </p:nvSpPr>
        <p:spPr>
          <a:xfrm>
            <a:off x="4315968" y="1600200"/>
            <a:ext cx="3557016" cy="137160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425696" y="1664208"/>
            <a:ext cx="3337560" cy="1243584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Величины, обратные степеням неизвестного, получили </a:t>
            </a: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названия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«аритмостон», «дюнамостон»</a:t>
            </a:r>
            <a:endParaRPr lang="ru-RU" sz="1600" dirty="0"/>
          </a:p>
        </p:txBody>
      </p:sp>
      <p:sp>
        <p:nvSpPr>
          <p:cNvPr id="11" name="Shape 8"/>
          <p:cNvSpPr/>
          <p:nvPr/>
        </p:nvSpPr>
        <p:spPr>
          <a:xfrm>
            <a:off x="8083296" y="1600200"/>
            <a:ext cx="3557016" cy="1371600"/>
          </a:xfrm>
          <a:prstGeom prst="roundRect">
            <a:avLst>
              <a:gd name="adj" fmla="val 8000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193024" y="1664208"/>
            <a:ext cx="3337560" cy="1243584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с многочленами в числителе и знаменателе — в строку, через слова </a:t>
            </a: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части»</a:t>
            </a:r>
            <a:endParaRPr lang="ru-RU" sz="1600" dirty="0"/>
          </a:p>
        </p:txBody>
      </p:sp>
      <p:sp>
        <p:nvSpPr>
          <p:cNvPr id="13" name="Shape 10"/>
          <p:cNvSpPr/>
          <p:nvPr/>
        </p:nvSpPr>
        <p:spPr>
          <a:xfrm>
            <a:off x="548640" y="3127248"/>
            <a:ext cx="11091672" cy="777240"/>
          </a:xfrm>
          <a:prstGeom prst="roundRect">
            <a:avLst>
              <a:gd name="adj" fmla="val 14118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85800" y="3200400"/>
            <a:ext cx="10817352" cy="6309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задач —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рациональные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часто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числа, найденные при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конкретных данных</a:t>
            </a:r>
            <a:endParaRPr lang="ru-RU" sz="1700" dirty="0"/>
          </a:p>
        </p:txBody>
      </p:sp>
      <p:sp>
        <p:nvSpPr>
          <p:cNvPr id="15" name="Text 12"/>
          <p:cNvSpPr/>
          <p:nvPr/>
        </p:nvSpPr>
        <p:spPr>
          <a:xfrm>
            <a:off x="548640" y="3950208"/>
            <a:ext cx="7315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приёме Диофанта заменить число буквой:</a:t>
            </a:r>
            <a:endParaRPr lang="ru-RU" sz="1600" dirty="0"/>
          </a:p>
        </p:txBody>
      </p:sp>
      <p:sp>
        <p:nvSpPr>
          <p:cNvPr id="16" name="Shape 13"/>
          <p:cNvSpPr/>
          <p:nvPr/>
        </p:nvSpPr>
        <p:spPr>
          <a:xfrm>
            <a:off x="548640" y="4434840"/>
            <a:ext cx="2743200" cy="1600200"/>
          </a:xfrm>
          <a:prstGeom prst="roundRect">
            <a:avLst>
              <a:gd name="adj" fmla="val 6857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355848" y="5234940"/>
            <a:ext cx="283464" cy="91"/>
          </a:xfrm>
          <a:prstGeom prst="line">
            <a:avLst/>
          </a:prstGeom>
          <a:noFill/>
          <a:ln w="28575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3703320" y="4434840"/>
            <a:ext cx="3840480" cy="1600200"/>
          </a:xfrm>
          <a:prstGeom prst="roundRect">
            <a:avLst>
              <a:gd name="adj" fmla="val 6857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607808" y="5234940"/>
            <a:ext cx="283464" cy="91"/>
          </a:xfrm>
          <a:prstGeom prst="line">
            <a:avLst/>
          </a:prstGeom>
          <a:noFill/>
          <a:ln w="28575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7955280" y="4434840"/>
            <a:ext cx="3685032" cy="1600200"/>
          </a:xfrm>
          <a:prstGeom prst="roundRect">
            <a:avLst>
              <a:gd name="adj" fmla="val 6857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94360" y="457200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</a:t>
            </a: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стороны квадратов</a:t>
            </a:r>
            <a:endParaRPr lang="ru-RU" sz="1500" dirty="0"/>
          </a:p>
        </p:txBody>
      </p:sp>
      <p:sp>
        <p:nvSpPr>
          <p:cNvPr id="22" name="Shape 19"/>
          <p:cNvSpPr/>
          <p:nvPr/>
        </p:nvSpPr>
        <p:spPr>
          <a:xfrm>
            <a:off x="1361694" y="5440680"/>
            <a:ext cx="39471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968502" y="5120640"/>
            <a:ext cx="11811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</a:t>
            </a:r>
            <a:endParaRPr lang="ru-RU" sz="2100" dirty="0"/>
          </a:p>
        </p:txBody>
      </p:sp>
      <p:sp>
        <p:nvSpPr>
          <p:cNvPr id="24" name="Text 21"/>
          <p:cNvSpPr/>
          <p:nvPr/>
        </p:nvSpPr>
        <p:spPr>
          <a:xfrm>
            <a:off x="1035177" y="5456682"/>
            <a:ext cx="104775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2100" dirty="0"/>
          </a:p>
        </p:txBody>
      </p:sp>
      <p:sp>
        <p:nvSpPr>
          <p:cNvPr id="25" name="Text 22"/>
          <p:cNvSpPr/>
          <p:nvPr/>
        </p:nvSpPr>
        <p:spPr>
          <a:xfrm>
            <a:off x="1847850" y="5259324"/>
            <a:ext cx="4480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</a:t>
            </a:r>
            <a:endParaRPr lang="ru-RU" sz="2000" dirty="0"/>
          </a:p>
        </p:txBody>
      </p:sp>
      <p:sp>
        <p:nvSpPr>
          <p:cNvPr id="26" name="Shape 23"/>
          <p:cNvSpPr/>
          <p:nvPr/>
        </p:nvSpPr>
        <p:spPr>
          <a:xfrm>
            <a:off x="2084070" y="5440680"/>
            <a:ext cx="39471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690878" y="5120640"/>
            <a:ext cx="11811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endParaRPr lang="ru-RU" sz="2100" dirty="0"/>
          </a:p>
        </p:txBody>
      </p:sp>
      <p:sp>
        <p:nvSpPr>
          <p:cNvPr id="28" name="Text 25"/>
          <p:cNvSpPr/>
          <p:nvPr/>
        </p:nvSpPr>
        <p:spPr>
          <a:xfrm>
            <a:off x="1757553" y="5456682"/>
            <a:ext cx="104775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2100" dirty="0"/>
          </a:p>
        </p:txBody>
      </p:sp>
      <p:sp>
        <p:nvSpPr>
          <p:cNvPr id="29" name="Text 26"/>
          <p:cNvSpPr/>
          <p:nvPr/>
        </p:nvSpPr>
        <p:spPr>
          <a:xfrm>
            <a:off x="3749040" y="4572000"/>
            <a:ext cx="3749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ответ —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алгебраическая дробь</a:t>
            </a:r>
            <a:endParaRPr lang="ru-RU" sz="1500" dirty="0"/>
          </a:p>
        </p:txBody>
      </p:sp>
      <p:sp>
        <p:nvSpPr>
          <p:cNvPr id="30" name="Text 27"/>
          <p:cNvSpPr/>
          <p:nvPr/>
        </p:nvSpPr>
        <p:spPr>
          <a:xfrm>
            <a:off x="5020437" y="5259324"/>
            <a:ext cx="6935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</a:t>
            </a:r>
            <a:endParaRPr lang="ru-RU" sz="2100" dirty="0"/>
          </a:p>
        </p:txBody>
      </p:sp>
      <p:sp>
        <p:nvSpPr>
          <p:cNvPr id="31" name="Shape 28"/>
          <p:cNvSpPr/>
          <p:nvPr/>
        </p:nvSpPr>
        <p:spPr>
          <a:xfrm>
            <a:off x="5461254" y="5440680"/>
            <a:ext cx="765429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5253419" y="5120640"/>
            <a:ext cx="11811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endParaRPr lang="ru-RU" sz="2100" dirty="0"/>
          </a:p>
        </p:txBody>
      </p:sp>
      <p:sp>
        <p:nvSpPr>
          <p:cNvPr id="33" name="Text 30"/>
          <p:cNvSpPr/>
          <p:nvPr/>
        </p:nvSpPr>
        <p:spPr>
          <a:xfrm>
            <a:off x="5068062" y="5456682"/>
            <a:ext cx="155181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</a:t>
            </a:r>
            <a:endParaRPr lang="ru-RU" sz="2100" dirty="0"/>
          </a:p>
        </p:txBody>
      </p:sp>
      <p:sp>
        <p:nvSpPr>
          <p:cNvPr id="34" name="Text 31"/>
          <p:cNvSpPr/>
          <p:nvPr/>
        </p:nvSpPr>
        <p:spPr>
          <a:xfrm>
            <a:off x="8092440" y="4526280"/>
            <a:ext cx="3410712" cy="141732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действий с рациональными дробями — </a:t>
            </a: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сразу для всех допустимых значений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буквы</a:t>
            </a:r>
            <a:endParaRPr lang="ru-RU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Алгебраические дроби в книге Диофанта „Арифметика“</dc:title>
  <dc:subject>Алгебра, 8 класс. Тема исследовательской работы к главе 4, № 1</dc:subject>
  <dc:creator>pomogalka.me</dc:creator>
  <cp:lastModifiedBy>pomogalka.me</cp:lastModifiedBy>
  <cp:revision>1</cp:revision>
  <dcterms:created xsi:type="dcterms:W3CDTF">2026-10-08T08:53:15Z</dcterms:created>
  <dcterms:modified xsi:type="dcterms:W3CDTF">2026-10-08T08:53:15Z</dcterms:modified>
</cp:coreProperties>
</file>