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7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7" r:id="rId11"/>
    <p:sldId id="294" r:id="rId12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CC"/>
    <a:srgbClr val="FFFF00"/>
    <a:srgbClr val="FF0000"/>
    <a:srgbClr val="3333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64239" autoAdjust="0"/>
  </p:normalViewPr>
  <p:slideViewPr>
    <p:cSldViewPr>
      <p:cViewPr>
        <p:scale>
          <a:sx n="53" d="100"/>
          <a:sy n="53" d="100"/>
        </p:scale>
        <p:origin x="-1171" y="-41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F95D0F5-8992-467F-877B-37AB6E54404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1068D4-947E-46B1-B435-16D4EE5E3C2D}" type="slidenum">
              <a:rPr lang="ru-RU"/>
              <a:pPr/>
              <a:t>1</a:t>
            </a:fld>
            <a:endParaRPr lang="ru-RU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800"/>
              <a:t>Глава 10. Отдел Папоротниковидные</a:t>
            </a:r>
            <a:br>
              <a:rPr lang="ru-RU" sz="800"/>
            </a:br>
            <a:r>
              <a:rPr lang="ru-RU" sz="800"/>
              <a:t>(</a:t>
            </a:r>
            <a:r>
              <a:rPr lang="en-US" sz="800"/>
              <a:t>Polypodiophyta</a:t>
            </a:r>
            <a:r>
              <a:rPr lang="ru-RU" sz="800"/>
              <a:t>)</a:t>
            </a:r>
          </a:p>
          <a:p>
            <a:pPr>
              <a:lnSpc>
                <a:spcPct val="80000"/>
              </a:lnSpc>
            </a:pPr>
            <a:r>
              <a:rPr lang="ru-RU" sz="800"/>
              <a:t>Отдел высших споровых растений, объединяющий около 12 тыс. современных видов. Для папоротников характерно:</a:t>
            </a:r>
          </a:p>
          <a:p>
            <a:pPr>
              <a:lnSpc>
                <a:spcPct val="80000"/>
              </a:lnSpc>
            </a:pPr>
            <a:r>
              <a:rPr lang="ru-RU" sz="800"/>
              <a:t>широко распространены в самых разнообразных климатических зонах, наибольшее число видов характерно для тропиков;</a:t>
            </a:r>
          </a:p>
          <a:p>
            <a:pPr>
              <a:lnSpc>
                <a:spcPct val="80000"/>
              </a:lnSpc>
            </a:pPr>
            <a:r>
              <a:rPr lang="ru-RU" sz="800"/>
              <a:t>жизненные формы разнообразны — многолетние травянистые, древовидные растения, лианы, эпифиты;</a:t>
            </a:r>
          </a:p>
          <a:p>
            <a:pPr>
              <a:lnSpc>
                <a:spcPct val="80000"/>
              </a:lnSpc>
            </a:pPr>
            <a:r>
              <a:rPr lang="ru-RU" sz="800"/>
              <a:t>в жизненном цикле преобладает спорофит, представляющий собой листостебельное растение с хорошо выраженными корнями, стеблями и листьями;</a:t>
            </a:r>
          </a:p>
          <a:p>
            <a:pPr>
              <a:lnSpc>
                <a:spcPct val="80000"/>
              </a:lnSpc>
            </a:pPr>
            <a:r>
              <a:rPr lang="ru-RU" sz="800"/>
              <a:t>корни всегда придаточные, с корневыми волосками;</a:t>
            </a:r>
          </a:p>
          <a:p>
            <a:pPr>
              <a:lnSpc>
                <a:spcPct val="80000"/>
              </a:lnSpc>
            </a:pPr>
            <a:r>
              <a:rPr lang="ru-RU" sz="800"/>
              <a:t>стебли хорошо развиты у древовидных форм; у травянистых папоротников побеги чаще всего представлены корневищами, часто покрытые различными волосками и чешуйками;</a:t>
            </a:r>
          </a:p>
          <a:p>
            <a:pPr>
              <a:lnSpc>
                <a:spcPct val="80000"/>
              </a:lnSpc>
            </a:pPr>
            <a:r>
              <a:rPr lang="ru-RU" sz="800"/>
              <a:t>Рис. 71. Щитовник мужской:</a:t>
            </a:r>
          </a:p>
          <a:p>
            <a:pPr>
              <a:lnSpc>
                <a:spcPct val="80000"/>
              </a:lnSpc>
            </a:pPr>
            <a:r>
              <a:rPr lang="ru-RU" sz="800"/>
              <a:t>1 — общий вид спорофита; 2 — сорус спорангиев; 3 — вскрывшийся спорангий; 4 — прорастание споры; 5 — заросток; 6 — антеридий (а — молодой; б — со сперматозоидами); 7 — архегоний (а — молодой; б — зрелый); 8 — развивающийся спорофит.</a:t>
            </a:r>
          </a:p>
          <a:p>
            <a:pPr>
              <a:lnSpc>
                <a:spcPct val="80000"/>
              </a:lnSpc>
            </a:pPr>
            <a:r>
              <a:rPr lang="ru-RU" sz="800"/>
              <a:t>в коре стебля имеется механическая ткань, в центре — несколько концентрических прово-дящих пучков; ксилема, образованная трахеидами, окружена флоэмой из ситовидных клеток без клеток-спутниц;</a:t>
            </a:r>
          </a:p>
          <a:p>
            <a:pPr>
              <a:lnSpc>
                <a:spcPct val="80000"/>
              </a:lnSpc>
            </a:pPr>
            <a:r>
              <a:rPr lang="ru-RU" sz="800"/>
              <a:t>листья (</a:t>
            </a:r>
            <a:r>
              <a:rPr lang="ru-RU" sz="800" i="1"/>
              <a:t>вайи</a:t>
            </a:r>
            <a:r>
              <a:rPr lang="ru-RU" sz="800"/>
              <a:t>), длительное время сохраняют способность к верхушечному росту; могут быть как цельными, так и перистыми; типичный</a:t>
            </a:r>
          </a:p>
          <a:p>
            <a:pPr>
              <a:lnSpc>
                <a:spcPct val="80000"/>
              </a:lnSpc>
            </a:pPr>
            <a:r>
              <a:rPr lang="ru-RU" sz="800"/>
              <a:t>цельный лист дифференцирован на черешок и листовую пластинку; у подавляющего большинства папоротников листья перистые, имеющие черешок, продолжающийся в рахис — ось листа, на которой располагаются перья; часто листья совмещают функцию фотосинтеза и спороношения;</a:t>
            </a:r>
          </a:p>
          <a:p>
            <a:pPr>
              <a:lnSpc>
                <a:spcPct val="80000"/>
              </a:lnSpc>
            </a:pPr>
            <a:r>
              <a:rPr lang="ru-RU" sz="800"/>
              <a:t>спорангии располагаются на нижней поверхности листьев и чаще всего собраны группами — </a:t>
            </a:r>
            <a:r>
              <a:rPr lang="ru-RU" sz="800" i="1"/>
              <a:t>сорусами</a:t>
            </a:r>
            <a:r>
              <a:rPr lang="ru-RU" sz="800"/>
              <a:t>, покрытыми общим покрывальцем — </a:t>
            </a:r>
            <a:r>
              <a:rPr lang="ru-RU" sz="800" i="1"/>
              <a:t>индузием</a:t>
            </a:r>
            <a:r>
              <a:rPr lang="ru-RU" sz="800"/>
              <a:t>, представляющим собой вырост ткани листа;</a:t>
            </a:r>
          </a:p>
          <a:p>
            <a:pPr>
              <a:lnSpc>
                <a:spcPct val="80000"/>
              </a:lnSpc>
            </a:pPr>
            <a:r>
              <a:rPr lang="ru-RU" sz="800"/>
              <a:t>в основном папоротники — равноспоровые растения;</a:t>
            </a:r>
          </a:p>
          <a:p>
            <a:pPr>
              <a:lnSpc>
                <a:spcPct val="80000"/>
              </a:lnSpc>
            </a:pPr>
            <a:r>
              <a:rPr lang="ru-RU" sz="800"/>
              <a:t>из спор у подавляющего большинства равноспоровых папоротников развивается обоеполый гаметофит (называемый также заростком), имеющий вид зеленой пластинки, прикрепляющийся к субстрату ризоидами;</a:t>
            </a:r>
          </a:p>
          <a:p>
            <a:pPr>
              <a:lnSpc>
                <a:spcPct val="80000"/>
              </a:lnSpc>
            </a:pPr>
            <a:r>
              <a:rPr lang="ru-RU" sz="800"/>
              <a:t>архегонии и антеридии развиваются на нижней поверхности заростка;</a:t>
            </a:r>
          </a:p>
          <a:p>
            <a:pPr>
              <a:lnSpc>
                <a:spcPct val="80000"/>
              </a:lnSpc>
            </a:pPr>
            <a:r>
              <a:rPr lang="ru-RU" sz="800"/>
              <a:t>для оплодотворения необходима вода;</a:t>
            </a:r>
          </a:p>
          <a:p>
            <a:pPr>
              <a:lnSpc>
                <a:spcPct val="80000"/>
              </a:lnSpc>
            </a:pPr>
            <a:r>
              <a:rPr lang="ru-RU" sz="800"/>
              <a:t>из зиготы сначала развивается зародыш, а затем взрослый спорофит.</a:t>
            </a:r>
          </a:p>
          <a:p>
            <a:pPr>
              <a:lnSpc>
                <a:spcPct val="80000"/>
              </a:lnSpc>
            </a:pPr>
            <a:r>
              <a:rPr lang="ru-RU" sz="800"/>
              <a:t>Щитовник мужской</a:t>
            </a:r>
          </a:p>
          <a:p>
            <a:pPr>
              <a:lnSpc>
                <a:spcPct val="80000"/>
              </a:lnSpc>
            </a:pPr>
            <a:r>
              <a:rPr lang="ru-RU" sz="800"/>
              <a:t>Один из наиболее широко распространенных в Европе видов папоротников (рис. 71). Произрастает преимущественно в тенистых лесах. Спорофит представлен крупным многолетним травянистым растением высотой до 1 метра. Корневище мощное, обильно покрытое остатками черешков листьев прошлых лет и ржаво-бурыми чешуйками. От нижней части корневища отходят тонкие придаточные корни. Пластинка листа дваждыперисторассеченная. Два года листья развиваются в почках под землей и только на третий год весной появляются над поверхностью почвы,  а  к осени  отмирают. Молодые листья закручены в виде улиток и долго растут своей верхушкой, постепенно раскручиваясь.</a:t>
            </a:r>
          </a:p>
          <a:p>
            <a:pPr>
              <a:lnSpc>
                <a:spcPct val="80000"/>
              </a:lnSpc>
            </a:pPr>
            <a:r>
              <a:rPr lang="ru-RU" sz="800"/>
              <a:t>На нижней поверхности листьев вдоль средних жилок к осени образуются спорангии, собранные в сорусы. В результате мейотического деления клеток спорогенной ткани образуются гаплоидные споры. После созревания спор стенка спорангия разрывается, обеспечивая тем самым распространение спор.</a:t>
            </a:r>
          </a:p>
          <a:p>
            <a:pPr>
              <a:lnSpc>
                <a:spcPct val="80000"/>
              </a:lnSpc>
            </a:pPr>
            <a:r>
              <a:rPr lang="ru-RU" sz="800"/>
              <a:t>Попав в благоприятные условия, спора прорастает и, из нее формируется гаметофит, который имеет вид сердцевидной пластинки длиной 1,5-5 мм. Заросток однослойный и только в средней части многослойный. На нижней, обращенной к земле, стороне образуется большое количество ризоидов, расположенных ближе к заостренной части пластинки. Здесь же находятся архегонии и антеридии. Архегонии располагаются на утолщенной части заростка, ближе к сердцевидной выемке, а антеридии — ближе к заостренной части, часто среди ризоидов. В антеридиях образуются лентовидные многожгутиковые (несколько десятков) сперматозоиды. Попав в воду, они устремляются к архегонию и через шейку проникают в его брюшко. Здесь происходит оплодотворение яйцеклетки и образование зиготы. Зародыш начинает развиваться в архегонии. До образования зеленого листа и собственных корней он зависит от гаметофита.</a:t>
            </a:r>
          </a:p>
          <a:p>
            <a:pPr>
              <a:lnSpc>
                <a:spcPct val="80000"/>
              </a:lnSpc>
            </a:pPr>
            <a:r>
              <a:rPr lang="ru-RU" sz="800"/>
              <a:t>Значение папоротников</a:t>
            </a:r>
          </a:p>
          <a:p>
            <a:pPr>
              <a:lnSpc>
                <a:spcPct val="80000"/>
              </a:lnSpc>
            </a:pPr>
            <a:r>
              <a:rPr lang="ru-RU" sz="800"/>
              <a:t>Папоротники являются важным компонентом многих растительных сообществ, особенно в тропических, субтропических, а также северных (преимущественно широколиственных) лесах. Многие папоротники являются индикаторами различных типов почв. Некоторые виды папоротников применяются в медицине как глистогонное средство, для лечения открытых ран, кашля и болезней горла. Виды азолы используются в качестве зеленого удобрения, обогащающего почву азотом. Некоторые папоротники используются в декоративном цветоводстве.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790973" y="3778935"/>
            <a:ext cx="1419712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582217"/>
            <a:ext cx="8062912" cy="1102519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1687710"/>
            <a:ext cx="8062912" cy="131445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4509493"/>
            <a:ext cx="5791200" cy="273844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4238029"/>
            <a:ext cx="5791200" cy="273844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4314231"/>
            <a:ext cx="502920" cy="273844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36C226A6-C17E-46C6-BC62-EBC6DDADF5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9E4F9-0A67-4056-A6F3-73E48747B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85750"/>
            <a:ext cx="1905000" cy="41148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85750"/>
            <a:ext cx="6248400" cy="41148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6E47C-B7F9-4701-BA02-3AB5140ABC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0620"/>
            <a:ext cx="8229600" cy="104927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106"/>
            <a:ext cx="8229600" cy="3429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4860036"/>
            <a:ext cx="2133600" cy="226314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4860728"/>
            <a:ext cx="4260056" cy="225623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7D679-6CE8-4F06-A5FA-4097E0831B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5" y="5276"/>
            <a:ext cx="9129932" cy="5127674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790973" y="70340"/>
            <a:ext cx="1419712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4857750"/>
            <a:ext cx="2133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4860728"/>
            <a:ext cx="4260056" cy="225623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607219"/>
            <a:ext cx="502920" cy="225623"/>
          </a:xfrm>
        </p:spPr>
        <p:txBody>
          <a:bodyPr/>
          <a:lstStyle/>
          <a:p>
            <a:fld id="{5CCA1642-71EF-4AE0-91D9-19C43783451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6" y="7036"/>
            <a:ext cx="2672861" cy="142515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" y="5276"/>
            <a:ext cx="9136967" cy="513295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03599"/>
            <a:ext cx="7239000" cy="1021556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225152"/>
            <a:ext cx="3886200" cy="17145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91829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91829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4860727"/>
            <a:ext cx="2133600" cy="226314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4860727"/>
            <a:ext cx="4260056" cy="226314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4860727"/>
            <a:ext cx="502920" cy="226314"/>
          </a:xfrm>
        </p:spPr>
        <p:txBody>
          <a:bodyPr/>
          <a:lstStyle/>
          <a:p>
            <a:fld id="{898F5314-35E3-4D4A-95C8-457A101494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9" y="218049"/>
            <a:ext cx="1066800" cy="4615434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7" y="218049"/>
            <a:ext cx="581024" cy="226314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7" y="2570343"/>
            <a:ext cx="581024" cy="226314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29" y="218049"/>
            <a:ext cx="6858000" cy="226314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29" y="2570343"/>
            <a:ext cx="6858000" cy="22631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4860727"/>
            <a:ext cx="2130552" cy="226314"/>
          </a:xfrm>
        </p:spPr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4860727"/>
            <a:ext cx="4261104" cy="226314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4862322"/>
            <a:ext cx="502920" cy="226314"/>
          </a:xfrm>
        </p:spPr>
        <p:txBody>
          <a:bodyPr/>
          <a:lstStyle>
            <a:lvl1pPr algn="ctr">
              <a:defRPr/>
            </a:lvl1pPr>
          </a:lstStyle>
          <a:p>
            <a:fld id="{3A50D53E-B37B-4EA0-96D3-E7D0000A6D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79BAC-A42F-49E3-8D6F-580F44091C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4860727"/>
            <a:ext cx="2133600" cy="226314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4861419"/>
            <a:ext cx="4260056" cy="22562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4860727"/>
            <a:ext cx="502920" cy="226314"/>
          </a:xfrm>
        </p:spPr>
        <p:txBody>
          <a:bodyPr/>
          <a:lstStyle/>
          <a:p>
            <a:fld id="{65ED9316-7144-41E6-9D91-19EF9627A4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275748"/>
            <a:ext cx="914400" cy="44577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275748"/>
            <a:ext cx="2438400" cy="44577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1" y="240030"/>
            <a:ext cx="5276088" cy="449199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4917186"/>
            <a:ext cx="2133600" cy="226314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4917186"/>
            <a:ext cx="5143120" cy="226314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4917186"/>
            <a:ext cx="502920" cy="226314"/>
          </a:xfrm>
        </p:spPr>
        <p:txBody>
          <a:bodyPr/>
          <a:lstStyle>
            <a:lvl1pPr>
              <a:defRPr sz="900"/>
            </a:lvl1pPr>
          </a:lstStyle>
          <a:p>
            <a:fld id="{2D4F4536-B056-4852-A557-5C2CBC5ABA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13172"/>
            <a:ext cx="914400" cy="48006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280474"/>
            <a:ext cx="7333488" cy="41148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4400550"/>
            <a:ext cx="7333488" cy="51435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4917186"/>
            <a:ext cx="2103120" cy="226314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4917877"/>
            <a:ext cx="4948072" cy="226314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4917186"/>
            <a:ext cx="365760" cy="226314"/>
          </a:xfrm>
        </p:spPr>
        <p:txBody>
          <a:bodyPr/>
          <a:lstStyle>
            <a:lvl1pPr algn="ctr">
              <a:defRPr sz="900"/>
            </a:lvl1pPr>
          </a:lstStyle>
          <a:p>
            <a:fld id="{742BE45D-7939-4294-B4EC-12CC05625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5" y="10552"/>
            <a:ext cx="9129932" cy="5127674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" y="5276"/>
            <a:ext cx="9136967" cy="513295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6" y="3711307"/>
            <a:ext cx="2672861" cy="142515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00620"/>
            <a:ext cx="8229600" cy="1049274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412106"/>
            <a:ext cx="8229600" cy="3429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4860727"/>
            <a:ext cx="2133600" cy="22631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4861419"/>
            <a:ext cx="4260056" cy="225623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4860727"/>
            <a:ext cx="502920" cy="226314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B7D566C-1178-49BF-883C-36C993DC1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ll dir="rd"/>
  </p:transition>
  <p:timing>
    <p:tnLst>
      <p:par>
        <p:cTn id="1" dur="indefinite" restart="never" nodeType="tmRoot"/>
      </p:par>
    </p:tnLst>
  </p:timing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396552" y="2577968"/>
            <a:ext cx="9396536" cy="929886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Значении 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млекопитающих в жизни 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человека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1560" y="3363838"/>
            <a:ext cx="8062912" cy="131445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0"/>
            <a:ext cx="9144000" cy="2787774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Сохранение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млекопитающих, их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биоразнообразия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среды обитания - ключевая задача для обеспечения устойчивого развития и благополучия человека.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355726"/>
            <a:ext cx="3672408" cy="3187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9180512" cy="541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339502"/>
            <a:ext cx="8229600" cy="10492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СПАСИБО ЗА ВНИМАНИЕ!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pull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-277724"/>
            <a:ext cx="8229600" cy="1049274"/>
          </a:xfrm>
        </p:spPr>
        <p:txBody>
          <a:bodyPr/>
          <a:lstStyle/>
          <a:p>
            <a:r>
              <a:rPr lang="ru-RU" b="1" dirty="0" smtClean="0"/>
              <a:t>Млекопитающие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-180528" y="699542"/>
            <a:ext cx="6048672" cy="444395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dirty="0" smtClean="0"/>
              <a:t>Класс </a:t>
            </a:r>
            <a:r>
              <a:rPr lang="ru-RU" sz="2800" dirty="0" smtClean="0"/>
              <a:t>позвоночных, отличающийся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теплокровностью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волосяным покровом, молочными железами и развитой нервной системой</a:t>
            </a:r>
            <a:r>
              <a:rPr lang="ru-RU" sz="2800" dirty="0" smtClean="0"/>
              <a:t>.</a:t>
            </a:r>
          </a:p>
          <a:p>
            <a:pPr algn="ctr">
              <a:buNone/>
            </a:pPr>
            <a:r>
              <a:rPr lang="ru-RU" sz="2800" dirty="0" smtClean="0"/>
              <a:t>Играют </a:t>
            </a:r>
            <a:r>
              <a:rPr lang="ru-RU" sz="2800" dirty="0" smtClean="0"/>
              <a:t>важнейшую роль в жизни человека, как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 пищи и лекарств</a:t>
            </a:r>
            <a:r>
              <a:rPr lang="ru-RU" sz="2800" dirty="0" smtClean="0"/>
              <a:t>, так и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 научных исследований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368151"/>
            <a:ext cx="3347865" cy="300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308570"/>
            <a:ext cx="8229600" cy="1049274"/>
          </a:xfrm>
        </p:spPr>
        <p:txBody>
          <a:bodyPr/>
          <a:lstStyle/>
          <a:p>
            <a:pPr algn="ctr"/>
            <a:r>
              <a:rPr lang="ru-RU" b="1" dirty="0" smtClean="0"/>
              <a:t>Млекопитающие и питание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03848" y="771550"/>
            <a:ext cx="5940152" cy="437195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/>
              <a:t>Домашние животные</a:t>
            </a:r>
            <a:r>
              <a:rPr lang="ru-RU" dirty="0" smtClean="0"/>
              <a:t>: корова, овца, свинья, курица - основные источники мяса, молока и яиц.</a:t>
            </a:r>
          </a:p>
          <a:p>
            <a:pPr algn="ctr">
              <a:buNone/>
            </a:pPr>
            <a:r>
              <a:rPr lang="ru-RU" b="1" dirty="0" smtClean="0"/>
              <a:t>Дикие </a:t>
            </a:r>
            <a:r>
              <a:rPr lang="ru-RU" b="1" dirty="0" smtClean="0"/>
              <a:t>животные</a:t>
            </a:r>
            <a:r>
              <a:rPr lang="ru-RU" dirty="0" smtClean="0"/>
              <a:t>: охота на диких животных (олени, кабаны, зайцы) как источник пищи в некоторых регионах и культурах.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915566"/>
            <a:ext cx="385192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-324544" y="164554"/>
            <a:ext cx="5004048" cy="51435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Рыболовство</a:t>
            </a:r>
            <a:r>
              <a:rPr lang="ru-RU" dirty="0" smtClean="0"/>
              <a:t>: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киты и тюлени</a:t>
            </a:r>
            <a:r>
              <a:rPr lang="ru-RU" dirty="0" smtClean="0"/>
              <a:t> используются в рыбной промышленности, но требуют строгих ограничений.</a:t>
            </a:r>
          </a:p>
          <a:p>
            <a:pPr algn="ctr">
              <a:buNone/>
            </a:pPr>
            <a:r>
              <a:rPr lang="ru-RU" b="1" dirty="0" smtClean="0"/>
              <a:t>Проблемы</a:t>
            </a:r>
            <a:r>
              <a:rPr lang="ru-RU" dirty="0" smtClean="0"/>
              <a:t>: </a:t>
            </a:r>
            <a:r>
              <a:rPr lang="ru-RU" dirty="0" err="1" smtClean="0"/>
              <a:t>перелов</a:t>
            </a:r>
            <a:r>
              <a:rPr lang="ru-RU" dirty="0" smtClean="0"/>
              <a:t>, браконьерство, неконтролируемое использование антибиотиков.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6544" y="2985357"/>
            <a:ext cx="3779912" cy="2158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3700" y="51470"/>
            <a:ext cx="3356732" cy="2890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-20538"/>
            <a:ext cx="9180512" cy="10492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Млекопитающие в сельском хозяйстве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139952" y="987574"/>
            <a:ext cx="5004048" cy="415592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/>
              <a:t>Рабочая сила</a:t>
            </a:r>
            <a:r>
              <a:rPr lang="ru-RU" dirty="0" smtClean="0"/>
              <a:t>: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лошади, ослы, верблюды </a:t>
            </a:r>
            <a:r>
              <a:rPr lang="ru-RU" dirty="0" smtClean="0"/>
              <a:t>- традиционно использовались для перевозки грузов и обработки </a:t>
            </a:r>
            <a:r>
              <a:rPr lang="ru-RU" dirty="0" smtClean="0"/>
              <a:t>земли.</a:t>
            </a:r>
          </a:p>
          <a:p>
            <a:pPr algn="ctr">
              <a:buNone/>
            </a:pPr>
            <a:r>
              <a:rPr lang="ru-RU" b="1" dirty="0" smtClean="0"/>
              <a:t>Опыление</a:t>
            </a:r>
            <a:r>
              <a:rPr lang="ru-RU" dirty="0" smtClean="0"/>
              <a:t>: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летучие мыши</a:t>
            </a:r>
            <a:r>
              <a:rPr lang="ru-RU" dirty="0" smtClean="0"/>
              <a:t> - важные опылители растений.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216024" y="1536020"/>
            <a:ext cx="4427984" cy="3051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0"/>
            <a:ext cx="8229600" cy="342900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Удобрение</a:t>
            </a:r>
            <a:r>
              <a:rPr lang="ru-RU" dirty="0" smtClean="0"/>
              <a:t>: навоз домашних животных - ценное удобрение для </a:t>
            </a:r>
            <a:r>
              <a:rPr lang="ru-RU" dirty="0" smtClean="0"/>
              <a:t>почвы.</a:t>
            </a:r>
          </a:p>
          <a:p>
            <a:pPr algn="ctr">
              <a:buNone/>
            </a:pPr>
            <a:r>
              <a:rPr lang="ru-RU" b="1" dirty="0" smtClean="0"/>
              <a:t>Проблемы</a:t>
            </a:r>
            <a:r>
              <a:rPr lang="ru-RU" dirty="0" smtClean="0"/>
              <a:t>: интенсивное животноводство, загрязнение окружающей среды, болезни животных.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2" y="2573738"/>
            <a:ext cx="3055510" cy="256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3" y="2642623"/>
            <a:ext cx="3240360" cy="252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3867894"/>
            <a:ext cx="1519846" cy="1347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492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Млекопитающие</a:t>
            </a:r>
            <a:r>
              <a:rPr lang="ru-RU" dirty="0" smtClean="0"/>
              <a:t> </a:t>
            </a:r>
            <a:r>
              <a:rPr lang="ru-RU" b="1" dirty="0" smtClean="0"/>
              <a:t>в медицине и науке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18864" y="1131590"/>
            <a:ext cx="8229600" cy="342900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/>
              <a:t>Экспериментальные животные</a:t>
            </a:r>
            <a:r>
              <a:rPr lang="ru-RU" dirty="0" smtClean="0"/>
              <a:t>: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мыши, крысы, кролики </a:t>
            </a:r>
            <a:r>
              <a:rPr lang="ru-RU" dirty="0" smtClean="0"/>
              <a:t>- используются для разработки лекарств и тестирования вакцин.</a:t>
            </a:r>
          </a:p>
          <a:p>
            <a:pPr algn="ctr">
              <a:buNone/>
            </a:pPr>
            <a:r>
              <a:rPr lang="ru-RU" b="1" dirty="0" smtClean="0"/>
              <a:t>Донорство</a:t>
            </a:r>
            <a:r>
              <a:rPr lang="ru-RU" dirty="0" smtClean="0"/>
              <a:t>: некоторые органы и ткани млекопитающих (например,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свиньи</a:t>
            </a:r>
            <a:r>
              <a:rPr lang="ru-RU" dirty="0" smtClean="0"/>
              <a:t>) могут быть использованы для трансплантации человеку.</a:t>
            </a:r>
          </a:p>
          <a:p>
            <a:pPr algn="ctr">
              <a:buNone/>
            </a:pPr>
            <a:r>
              <a:rPr lang="ru-RU" b="1" dirty="0" smtClean="0"/>
              <a:t>Проблемы</a:t>
            </a:r>
            <a:r>
              <a:rPr lang="ru-RU" dirty="0" smtClean="0"/>
              <a:t>: этические вопросы, связанные с использованием животных в </a:t>
            </a:r>
            <a:r>
              <a:rPr lang="ru-RU" dirty="0" smtClean="0"/>
              <a:t>экспериментах.1</a:t>
            </a:r>
            <a:endParaRPr lang="ru-RU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0578"/>
            <a:ext cx="9144000" cy="5768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61700"/>
            <a:ext cx="8229600" cy="10492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Млекопитающие в культуре и искусстве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203598"/>
            <a:ext cx="8229600" cy="342900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Искусство</a:t>
            </a:r>
            <a:r>
              <a:rPr lang="ru-RU" dirty="0" smtClean="0"/>
              <a:t>: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млекопитающие часто изображаются в живописи, скульптуре, литературе,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музыке.</a:t>
            </a:r>
          </a:p>
          <a:p>
            <a:pPr algn="ctr">
              <a:buNone/>
            </a:pPr>
            <a:r>
              <a:rPr lang="ru-RU" b="1" dirty="0" smtClean="0"/>
              <a:t>Домашние </a:t>
            </a:r>
            <a:r>
              <a:rPr lang="ru-RU" b="1" dirty="0" smtClean="0"/>
              <a:t>животные</a:t>
            </a:r>
            <a:r>
              <a:rPr lang="ru-RU" dirty="0" smtClean="0"/>
              <a:t>: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собаки, кошки, хомяки - популярные домашние питомцы.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-236562"/>
            <a:ext cx="8229600" cy="10492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Угрозы для млекопитающих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627534"/>
            <a:ext cx="8229600" cy="4213572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Char char="v"/>
            </a:pPr>
            <a:r>
              <a:rPr lang="ru-RU" dirty="0" smtClean="0"/>
              <a:t>Смена климатических условий, потеря среды </a:t>
            </a:r>
            <a:r>
              <a:rPr lang="ru-RU" dirty="0" smtClean="0"/>
              <a:t>обитания.</a:t>
            </a:r>
          </a:p>
          <a:p>
            <a:pPr algn="ctr">
              <a:buFont typeface="Wingdings" pitchFamily="2" charset="2"/>
              <a:buChar char="v"/>
            </a:pPr>
            <a:r>
              <a:rPr lang="ru-RU" dirty="0" smtClean="0"/>
              <a:t>Загрязнение </a:t>
            </a:r>
            <a:r>
              <a:rPr lang="ru-RU" dirty="0" smtClean="0"/>
              <a:t>воздуха, воды, почвы, отравление химикатами</a:t>
            </a:r>
            <a:r>
              <a:rPr lang="ru-RU" dirty="0" smtClean="0"/>
              <a:t>.</a:t>
            </a:r>
          </a:p>
          <a:p>
            <a:pPr algn="ctr"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dirty="0" smtClean="0"/>
              <a:t>Браконьерство - нелегальная охота на ценные </a:t>
            </a:r>
            <a:r>
              <a:rPr lang="ru-RU" dirty="0" smtClean="0"/>
              <a:t>виды.</a:t>
            </a:r>
          </a:p>
          <a:p>
            <a:pPr algn="ctr">
              <a:buFont typeface="Wingdings" pitchFamily="2" charset="2"/>
              <a:buChar char="v"/>
            </a:pPr>
            <a:r>
              <a:rPr lang="ru-RU" dirty="0" smtClean="0"/>
              <a:t>Расширение </a:t>
            </a:r>
            <a:r>
              <a:rPr lang="ru-RU" dirty="0" smtClean="0"/>
              <a:t>городов, сокращение естественной среды обитания.</a:t>
            </a:r>
            <a:endParaRPr lang="ru-RU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820</TotalTime>
  <Words>316</Words>
  <Application>Microsoft Office PowerPoint</Application>
  <PresentationFormat>Экран (16:9)</PresentationFormat>
  <Paragraphs>53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Яркая</vt:lpstr>
      <vt:lpstr>Значении млекопитающих в жизни человека </vt:lpstr>
      <vt:lpstr>Млекопитающие</vt:lpstr>
      <vt:lpstr>Млекопитающие и питание</vt:lpstr>
      <vt:lpstr>Слайд 4</vt:lpstr>
      <vt:lpstr>Млекопитающие в сельском хозяйстве</vt:lpstr>
      <vt:lpstr>Слайд 6</vt:lpstr>
      <vt:lpstr>Млекопитающие в медицине и науке</vt:lpstr>
      <vt:lpstr>Млекопитающие в культуре и искусстве</vt:lpstr>
      <vt:lpstr>Угрозы для млекопитающих</vt:lpstr>
      <vt:lpstr>Слайд 10</vt:lpstr>
      <vt:lpstr>СПАСИБО ЗА ВНИМАНИЕ! </vt:lpstr>
    </vt:vector>
  </TitlesOfParts>
  <Company>PTL#1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Отдел: Голосеменные</dc:title>
  <dc:creator>Pimenov AV</dc:creator>
  <cp:lastModifiedBy>labtox</cp:lastModifiedBy>
  <cp:revision>52</cp:revision>
  <dcterms:created xsi:type="dcterms:W3CDTF">2003-12-06T14:28:39Z</dcterms:created>
  <dcterms:modified xsi:type="dcterms:W3CDTF">2024-07-30T07:41:41Z</dcterms:modified>
</cp:coreProperties>
</file>