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852" r:id="rId1"/>
  </p:sldMasterIdLst>
  <p:sldIdLst>
    <p:sldId id="256" r:id="rId2"/>
    <p:sldId id="257" r:id="rId3"/>
    <p:sldId id="267" r:id="rId4"/>
    <p:sldId id="270" r:id="rId5"/>
    <p:sldId id="259" r:id="rId6"/>
    <p:sldId id="260" r:id="rId7"/>
    <p:sldId id="258" r:id="rId8"/>
    <p:sldId id="265" r:id="rId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>
        <p:scale>
          <a:sx n="30" d="100"/>
          <a:sy n="30" d="100"/>
        </p:scale>
        <p:origin x="-1574" y="-629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711200" y="1371600"/>
            <a:ext cx="10468864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711200" y="3228536"/>
            <a:ext cx="10472928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4AF60A-713C-41BA-9788-4C493DDC0A9C}" type="datetimeFigureOut">
              <a:rPr lang="en-US" smtClean="0"/>
              <a:pPr/>
              <a:t>7/17/2024</a:t>
            </a:fld>
            <a:endParaRPr lang="en-US" dirty="0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5E0FA7-C445-42F7-AF66-A4F5A6FC8A9C}" type="datetimeFigureOut">
              <a:rPr lang="en-US" smtClean="0"/>
              <a:pPr/>
              <a:t>7/17/2024</a:t>
            </a:fld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914401"/>
            <a:ext cx="27432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914401"/>
            <a:ext cx="80264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5AC5C5-1A57-4420-8AFB-CE41693A794B}" type="datetimeFigureOut">
              <a:rPr lang="en-US" smtClean="0"/>
              <a:pPr/>
              <a:t>7/17/2024</a:t>
            </a:fld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4C08AF-84E6-4329-8E67-FEA434B47075}" type="datetimeFigureOut">
              <a:rPr lang="en-US" smtClean="0"/>
              <a:pPr/>
              <a:t>7/17/2024</a:t>
            </a:fld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07136" y="1316736"/>
            <a:ext cx="103632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07136" y="2704664"/>
            <a:ext cx="103632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6EE328-6AFF-436B-881F-213D56084544}" type="datetimeFigureOut">
              <a:rPr lang="en-US" smtClean="0"/>
              <a:pPr/>
              <a:t>7/17/2024</a:t>
            </a:fld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704088"/>
            <a:ext cx="109728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09600" y="1920085"/>
            <a:ext cx="53848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197600" y="1920085"/>
            <a:ext cx="53848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02069A-09EE-4C7C-86A4-2314A404921D}" type="datetimeFigureOut">
              <a:rPr lang="en-US" smtClean="0"/>
              <a:pPr/>
              <a:t>7/17/2024</a:t>
            </a:fld>
            <a:endParaRPr lang="en-US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704088"/>
            <a:ext cx="109728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855248"/>
            <a:ext cx="5386917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6193368" y="1859758"/>
            <a:ext cx="5389033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609600" y="2514600"/>
            <a:ext cx="5386917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193368" y="2514600"/>
            <a:ext cx="5389033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6EE7F1-171E-411F-96CA-A251A21496E7}" type="datetimeFigureOut">
              <a:rPr lang="en-US" smtClean="0"/>
              <a:pPr/>
              <a:t>7/17/2024</a:t>
            </a:fld>
            <a:endParaRPr lang="en-US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704088"/>
            <a:ext cx="110744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72C98D-A273-4547-9B92-97D7769F71A6}" type="datetimeFigureOut">
              <a:rPr lang="en-US" smtClean="0"/>
              <a:pPr/>
              <a:t>7/17/2024</a:t>
            </a:fld>
            <a:endParaRPr lang="en-US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B7CD67-0644-446C-B2AD-1C09BF34F286}" type="datetimeFigureOut">
              <a:rPr lang="en-US" smtClean="0"/>
              <a:pPr/>
              <a:t>7/17/2024</a:t>
            </a:fld>
            <a:endParaRPr lang="en-US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514352"/>
            <a:ext cx="36576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914400" y="1676400"/>
            <a:ext cx="36576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766733" y="1676400"/>
            <a:ext cx="6815667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480828-6983-48AD-9E27-CBD3696F837E}" type="datetimeFigureOut">
              <a:rPr lang="en-US" smtClean="0"/>
              <a:pPr/>
              <a:t>7/17/2024</a:t>
            </a:fld>
            <a:endParaRPr lang="en-US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4221004" y="1108077"/>
            <a:ext cx="70104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10672179" y="5359769"/>
            <a:ext cx="207264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2800" y="1176997"/>
            <a:ext cx="2950464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12800" y="2828785"/>
            <a:ext cx="29464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5EFB91-0324-450E-B17F-36DC0ECCE413}" type="datetimeFigureOut">
              <a:rPr lang="en-US" smtClean="0"/>
              <a:pPr/>
              <a:t>7/17/2024</a:t>
            </a:fld>
            <a:endParaRPr lang="en-US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0769600" y="6356351"/>
            <a:ext cx="812800" cy="365125"/>
          </a:xfrm>
        </p:spPr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4647724" y="1199517"/>
            <a:ext cx="615696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12700" y="5816600"/>
            <a:ext cx="1221740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5842000" y="6219826"/>
            <a:ext cx="63500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12700" y="-7144"/>
            <a:ext cx="1221740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5842000" y="-7143"/>
            <a:ext cx="63500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609600" y="704088"/>
            <a:ext cx="109728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609600" y="1935480"/>
            <a:ext cx="109728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2E37674-C1BA-4107-9B06-6D4CAC3A3DF5}" type="datetimeFigureOut">
              <a:rPr lang="en-US" smtClean="0"/>
              <a:pPr/>
              <a:t>7/17/2024</a:t>
            </a:fld>
            <a:endParaRPr lang="en-US" dirty="0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3556000" y="6356351"/>
            <a:ext cx="44704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10566400" y="6356351"/>
            <a:ext cx="1016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2" name="Группа 1"/>
          <p:cNvGrpSpPr/>
          <p:nvPr/>
        </p:nvGrpSpPr>
        <p:grpSpPr>
          <a:xfrm>
            <a:off x="-25356" y="202408"/>
            <a:ext cx="12240731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53" r:id="rId1"/>
    <p:sldLayoutId id="2147483854" r:id="rId2"/>
    <p:sldLayoutId id="2147483855" r:id="rId3"/>
    <p:sldLayoutId id="2147483856" r:id="rId4"/>
    <p:sldLayoutId id="2147483857" r:id="rId5"/>
    <p:sldLayoutId id="2147483858" r:id="rId6"/>
    <p:sldLayoutId id="2147483859" r:id="rId7"/>
    <p:sldLayoutId id="2147483860" r:id="rId8"/>
    <p:sldLayoutId id="2147483861" r:id="rId9"/>
    <p:sldLayoutId id="2147483862" r:id="rId10"/>
    <p:sldLayoutId id="2147483863" r:id="rId11"/>
  </p:sldLayoutIdLst>
  <p:hf sldNum="0" hdr="0" ftr="0" dt="0"/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67325" y="0"/>
            <a:ext cx="9281160" cy="4411854"/>
          </a:xfrm>
        </p:spPr>
        <p:txBody>
          <a:bodyPr>
            <a:noAutofit/>
          </a:bodyPr>
          <a:lstStyle/>
          <a:p>
            <a:pPr algn="ctr"/>
            <a:r>
              <a:rPr lang="ru-RU" sz="6000" i="1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Моллюски </a:t>
            </a:r>
            <a:br>
              <a:rPr lang="ru-RU" sz="6000" i="1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</a:br>
            <a:r>
              <a:rPr lang="ru-RU" sz="6000" i="1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мир удивительных существ</a:t>
            </a:r>
            <a:endParaRPr lang="ru-RU" sz="6000" i="1" dirty="0">
              <a:solidFill>
                <a:schemeClr val="accent4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71374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406472"/>
            <a:ext cx="12192000" cy="5617783"/>
          </a:xfrm>
        </p:spPr>
        <p:txBody>
          <a:bodyPr/>
          <a:lstStyle/>
          <a:p>
            <a:pPr algn="ctr">
              <a:buNone/>
            </a:pPr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Второе по численности животное на Земле.</a:t>
            </a:r>
          </a:p>
          <a:p>
            <a:pPr algn="ctr">
              <a:buNone/>
            </a:pPr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Обитают </a:t>
            </a:r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самых разных средах.</a:t>
            </a:r>
          </a:p>
          <a:p>
            <a:pPr algn="ctr">
              <a:buNone/>
            </a:pPr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Невероятное </a:t>
            </a:r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разнообразие форм, размеров и способов жизни.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794000"/>
            <a:ext cx="3903256" cy="2552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207998" y="2666999"/>
            <a:ext cx="3984002" cy="24384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000499" y="3505200"/>
            <a:ext cx="4153599" cy="335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3202907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660472"/>
            <a:ext cx="12192000" cy="5617783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Брюхоногие моллюски</a:t>
            </a:r>
          </a:p>
          <a:p>
            <a:pPr algn="ctr">
              <a:buNone/>
            </a:pPr>
            <a:endParaRPr lang="ru-RU" sz="36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>
              <a:buNone/>
            </a:pPr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Гигантские </a:t>
            </a:r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улитки</a:t>
            </a:r>
            <a:r>
              <a:rPr lang="ru-RU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 австралийская улитка-конус (до 60 см) с ядовитым гарпуном.</a:t>
            </a:r>
          </a:p>
          <a:p>
            <a:pPr algn="ctr">
              <a:buNone/>
            </a:pPr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Каннибализм</a:t>
            </a:r>
            <a:r>
              <a:rPr lang="ru-RU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 некоторые виды улиток поедают себе подобных</a:t>
            </a:r>
            <a:r>
              <a:rPr lang="ru-RU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endParaRPr lang="ru-RU" sz="36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759200"/>
            <a:ext cx="4902199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366000" y="3781425"/>
            <a:ext cx="4826000" cy="3279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3202907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660472"/>
            <a:ext cx="12192000" cy="5617783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• </a:t>
            </a:r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Улитки-альбиносы</a:t>
            </a:r>
            <a:r>
              <a:rPr lang="ru-RU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 редкие, с белой раковиной и светлым телом.</a:t>
            </a:r>
          </a:p>
          <a:p>
            <a:pPr algn="ctr">
              <a:buNone/>
            </a:pPr>
            <a:r>
              <a:rPr lang="ru-RU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• </a:t>
            </a:r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Удивительные морские обитатели</a:t>
            </a:r>
            <a:r>
              <a:rPr lang="ru-RU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 морской ангел (плавает с помощью крыльев) и морской червь (строит домики из раковин).</a:t>
            </a:r>
            <a:endParaRPr lang="ru-RU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3505200"/>
            <a:ext cx="4760800" cy="335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108574" y="3543300"/>
            <a:ext cx="2105025" cy="3314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696200" y="3520209"/>
            <a:ext cx="4495800" cy="33377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3202907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455738"/>
            <a:ext cx="12192000" cy="5803574"/>
          </a:xfrm>
        </p:spPr>
        <p:txBody>
          <a:bodyPr>
            <a:normAutofit/>
          </a:bodyPr>
          <a:lstStyle/>
          <a:p>
            <a:pPr lvl="0" algn="ctr">
              <a:buNone/>
            </a:pPr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Двустворчатые моллюски</a:t>
            </a:r>
          </a:p>
          <a:p>
            <a:pPr lvl="0" algn="ctr">
              <a:buNone/>
            </a:pPr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• </a:t>
            </a:r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Гигантская </a:t>
            </a:r>
            <a:r>
              <a:rPr lang="ru-RU" sz="36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тридакна</a:t>
            </a:r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 </a:t>
            </a:r>
            <a:r>
              <a:rPr lang="ru-RU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самый большой моллюск (до 1,5 м, более 200 кг). </a:t>
            </a:r>
          </a:p>
          <a:p>
            <a:pPr lvl="0" algn="ctr">
              <a:buNone/>
            </a:pPr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• Образование жемчуга: </a:t>
            </a:r>
            <a:r>
              <a:rPr lang="ru-RU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раздражитель в раковине моллюска</a:t>
            </a:r>
            <a:r>
              <a:rPr lang="ru-RU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endParaRPr lang="ru-RU" sz="36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146" name="AutoShape 2" descr="https://u.foxford.ngcdn.ru/uploads/tinymce_file/file/117723/b24e65779dc3e511.jpg"/>
          <p:cNvSpPr>
            <a:spLocks noChangeAspect="1" noChangeArrowheads="1"/>
          </p:cNvSpPr>
          <p:nvPr/>
        </p:nvSpPr>
        <p:spPr bwMode="auto">
          <a:xfrm>
            <a:off x="155575" y="-2171700"/>
            <a:ext cx="6800850" cy="45339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055372" y="3556000"/>
            <a:ext cx="4908028" cy="330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8599" y="3581401"/>
            <a:ext cx="5292969" cy="327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19112917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193183"/>
            <a:ext cx="12192000" cy="3431760"/>
          </a:xfrm>
        </p:spPr>
        <p:txBody>
          <a:bodyPr>
            <a:normAutofit fontScale="85000" lnSpcReduction="20000"/>
          </a:bodyPr>
          <a:lstStyle/>
          <a:p>
            <a:pPr indent="0" algn="ctr">
              <a:lnSpc>
                <a:spcPct val="110000"/>
              </a:lnSpc>
              <a:spcBef>
                <a:spcPts val="800"/>
              </a:spcBef>
              <a:spcAft>
                <a:spcPts val="600"/>
              </a:spcAft>
              <a:buNone/>
            </a:pPr>
            <a:r>
              <a:rPr lang="ru-RU" sz="4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Calibri" panose="020F0502020204030204" pitchFamily="34" charset="0"/>
                <a:cs typeface="Calibri" panose="020F0502020204030204" pitchFamily="34" charset="0"/>
              </a:rPr>
              <a:t>Головоногие моллюски</a:t>
            </a:r>
          </a:p>
          <a:p>
            <a:pPr indent="0" algn="ctr">
              <a:lnSpc>
                <a:spcPct val="110000"/>
              </a:lnSpc>
              <a:spcBef>
                <a:spcPts val="800"/>
              </a:spcBef>
              <a:spcAft>
                <a:spcPts val="600"/>
              </a:spcAft>
              <a:buFont typeface="Wingdings" pitchFamily="2" charset="2"/>
              <a:buChar char="v"/>
            </a:pPr>
            <a:r>
              <a:rPr lang="ru-RU" sz="3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Calibri" panose="020F0502020204030204" pitchFamily="34" charset="0"/>
                <a:cs typeface="Calibri" panose="020F0502020204030204" pitchFamily="34" charset="0"/>
              </a:rPr>
              <a:t>Самые </a:t>
            </a:r>
            <a:r>
              <a:rPr lang="ru-RU" sz="3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Calibri" panose="020F0502020204030204" pitchFamily="34" charset="0"/>
                <a:cs typeface="Calibri" panose="020F0502020204030204" pitchFamily="34" charset="0"/>
              </a:rPr>
              <a:t>умные беспозвоночные: </a:t>
            </a:r>
            <a:r>
              <a:rPr lang="ru-RU" sz="3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Calibri" panose="020F0502020204030204" pitchFamily="34" charset="0"/>
                <a:cs typeface="Calibri" panose="020F0502020204030204" pitchFamily="34" charset="0"/>
              </a:rPr>
              <a:t>сложная нервная система, хорошее зрение, способность к обучению.</a:t>
            </a:r>
          </a:p>
          <a:p>
            <a:pPr indent="0" algn="ctr">
              <a:lnSpc>
                <a:spcPct val="110000"/>
              </a:lnSpc>
              <a:spcBef>
                <a:spcPts val="800"/>
              </a:spcBef>
              <a:spcAft>
                <a:spcPts val="600"/>
              </a:spcAft>
              <a:buFont typeface="Wingdings" pitchFamily="2" charset="2"/>
              <a:buChar char="v"/>
            </a:pPr>
            <a:r>
              <a:rPr lang="ru-RU" sz="3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Calibri" panose="020F0502020204030204" pitchFamily="34" charset="0"/>
                <a:cs typeface="Calibri" panose="020F0502020204030204" pitchFamily="34" charset="0"/>
              </a:rPr>
              <a:t>Маскировка</a:t>
            </a:r>
            <a:r>
              <a:rPr lang="ru-RU" sz="3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Calibri" panose="020F0502020204030204" pitchFamily="34" charset="0"/>
                <a:cs typeface="Calibri" panose="020F0502020204030204" pitchFamily="34" charset="0"/>
              </a:rPr>
              <a:t>: </a:t>
            </a:r>
            <a:r>
              <a:rPr lang="ru-RU" sz="3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Calibri" panose="020F0502020204030204" pitchFamily="34" charset="0"/>
                <a:cs typeface="Calibri" panose="020F0502020204030204" pitchFamily="34" charset="0"/>
              </a:rPr>
              <a:t>быстрая смена окраски.</a:t>
            </a:r>
          </a:p>
          <a:p>
            <a:pPr indent="0" algn="ctr">
              <a:lnSpc>
                <a:spcPct val="110000"/>
              </a:lnSpc>
              <a:spcBef>
                <a:spcPts val="800"/>
              </a:spcBef>
              <a:spcAft>
                <a:spcPts val="600"/>
              </a:spcAft>
              <a:buFont typeface="Wingdings" pitchFamily="2" charset="2"/>
              <a:buChar char="v"/>
            </a:pPr>
            <a:r>
              <a:rPr lang="ru-RU" sz="3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Calibri" panose="020F0502020204030204" pitchFamily="34" charset="0"/>
                <a:cs typeface="Calibri" panose="020F0502020204030204" pitchFamily="34" charset="0"/>
              </a:rPr>
              <a:t>Свечение</a:t>
            </a:r>
            <a:r>
              <a:rPr lang="ru-RU" sz="3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Calibri" panose="020F0502020204030204" pitchFamily="34" charset="0"/>
                <a:cs typeface="Calibri" panose="020F0502020204030204" pitchFamily="34" charset="0"/>
              </a:rPr>
              <a:t>: </a:t>
            </a:r>
            <a:r>
              <a:rPr lang="ru-RU" sz="3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Calibri" panose="020F0502020204030204" pitchFamily="34" charset="0"/>
                <a:cs typeface="Calibri" panose="020F0502020204030204" pitchFamily="34" charset="0"/>
              </a:rPr>
              <a:t>некоторые виды используют свет для охоты и защиты.</a:t>
            </a:r>
            <a:endParaRPr lang="ru-RU" sz="3800" dirty="0"/>
          </a:p>
        </p:txBody>
      </p:sp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014139" y="3098801"/>
            <a:ext cx="4177861" cy="30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640138" y="4048125"/>
            <a:ext cx="4505325" cy="2809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3133725"/>
            <a:ext cx="4333875" cy="302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2209794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0"/>
            <a:ext cx="6019800" cy="6858000"/>
          </a:xfrm>
        </p:spPr>
        <p:txBody>
          <a:bodyPr>
            <a:normAutofit lnSpcReduction="10000"/>
          </a:bodyPr>
          <a:lstStyle/>
          <a:p>
            <a:pPr algn="ctr">
              <a:buNone/>
            </a:pPr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Угрозы для популяций моллюсков</a:t>
            </a:r>
          </a:p>
          <a:p>
            <a:pPr algn="ctr">
              <a:buNone/>
            </a:pPr>
            <a:r>
              <a:rPr lang="ru-RU" sz="33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• </a:t>
            </a:r>
            <a:r>
              <a:rPr lang="ru-RU" sz="3300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Загрязнение</a:t>
            </a:r>
            <a:r>
              <a:rPr lang="ru-RU" sz="33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 химические вещества, сточные воды, нефть.</a:t>
            </a:r>
          </a:p>
          <a:p>
            <a:pPr algn="ctr">
              <a:buNone/>
            </a:pPr>
            <a:r>
              <a:rPr lang="ru-RU" sz="33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• </a:t>
            </a:r>
            <a:r>
              <a:rPr lang="ru-RU" sz="3300" u="sng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Перелов</a:t>
            </a:r>
            <a:r>
              <a:rPr lang="ru-RU" sz="33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 неконтролируемый вылов, браконьерство.</a:t>
            </a:r>
          </a:p>
          <a:p>
            <a:pPr algn="ctr">
              <a:buNone/>
            </a:pPr>
            <a:r>
              <a:rPr lang="ru-RU" sz="33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• </a:t>
            </a:r>
            <a:r>
              <a:rPr lang="ru-RU" sz="3300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Изменения климата</a:t>
            </a:r>
            <a:r>
              <a:rPr lang="ru-RU" sz="33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 повышение температуры воды, кислотность.</a:t>
            </a:r>
          </a:p>
          <a:p>
            <a:pPr algn="ctr">
              <a:buNone/>
            </a:pPr>
            <a:r>
              <a:rPr lang="ru-RU" sz="33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• </a:t>
            </a:r>
            <a:r>
              <a:rPr lang="ru-RU" sz="3300" u="sng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Инвазивные</a:t>
            </a:r>
            <a:r>
              <a:rPr lang="ru-RU" sz="3300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виды</a:t>
            </a:r>
            <a:r>
              <a:rPr lang="ru-RU" sz="33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 конкуренция с местными видами.</a:t>
            </a:r>
            <a:endParaRPr lang="ru-RU" sz="33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74000" y="3922217"/>
            <a:ext cx="4318000" cy="29357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32500" y="993774"/>
            <a:ext cx="5168900" cy="43165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5881681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406276" y="624142"/>
            <a:ext cx="10058400" cy="1609344"/>
          </a:xfrm>
        </p:spPr>
        <p:txBody>
          <a:bodyPr>
            <a:normAutofit/>
          </a:bodyPr>
          <a:lstStyle/>
          <a:p>
            <a:pPr algn="ctr"/>
            <a:r>
              <a:rPr lang="ru-RU" sz="6600" b="1" i="1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Спасибо за внимание!</a:t>
            </a:r>
            <a:endParaRPr lang="ru-RU" sz="6600" b="1" i="1" dirty="0">
              <a:solidFill>
                <a:schemeClr val="accent4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030663" y="2195387"/>
            <a:ext cx="4198937" cy="47896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12311571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222</TotalTime>
  <Words>189</Words>
  <Application>Microsoft Office PowerPoint</Application>
  <PresentationFormat>Произвольный</PresentationFormat>
  <Paragraphs>23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Поток</vt:lpstr>
      <vt:lpstr>Моллюски  мир удивительных существ</vt:lpstr>
      <vt:lpstr>Слайд 2</vt:lpstr>
      <vt:lpstr>Слайд 3</vt:lpstr>
      <vt:lpstr>Слайд 4</vt:lpstr>
      <vt:lpstr>Слайд 5</vt:lpstr>
      <vt:lpstr>Слайд 6</vt:lpstr>
      <vt:lpstr>Слайд 7</vt:lpstr>
      <vt:lpstr>Спасибо за внимание!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Вклад Александра Флеминга в развитии биологии</dc:title>
  <dc:creator>STUFF</dc:creator>
  <cp:lastModifiedBy>labtox</cp:lastModifiedBy>
  <cp:revision>28</cp:revision>
  <dcterms:created xsi:type="dcterms:W3CDTF">2024-04-13T10:00:57Z</dcterms:created>
  <dcterms:modified xsi:type="dcterms:W3CDTF">2024-07-17T10:13:07Z</dcterms:modified>
</cp:coreProperties>
</file>