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257" r:id="rId3"/>
    <p:sldId id="267" r:id="rId4"/>
    <p:sldId id="259" r:id="rId5"/>
    <p:sldId id="260" r:id="rId6"/>
    <p:sldId id="258" r:id="rId7"/>
    <p:sldId id="266" r:id="rId8"/>
    <p:sldId id="268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-168" y="-6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EE328-6AFF-436B-881F-213D56084544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E37674-C1BA-4107-9B06-6D4CAC3A3DF5}" type="datetimeFigureOut">
              <a:rPr lang="en-US" smtClean="0"/>
              <a:pPr/>
              <a:t>7/17/2024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325" y="809660"/>
            <a:ext cx="9281160" cy="4411854"/>
          </a:xfrm>
        </p:spPr>
        <p:txBody>
          <a:bodyPr>
            <a:noAutofit/>
          </a:bodyPr>
          <a:lstStyle/>
          <a:p>
            <a:pPr algn="ctr"/>
            <a:r>
              <a:rPr lang="ru-RU" sz="5500" i="1" dirty="0" smtClean="0">
                <a:solidFill>
                  <a:schemeClr val="tx1"/>
                </a:solidFill>
              </a:rPr>
              <a:t>Значение </a:t>
            </a:r>
            <a:br>
              <a:rPr lang="ru-RU" sz="5500" i="1" dirty="0" smtClean="0">
                <a:solidFill>
                  <a:schemeClr val="tx1"/>
                </a:solidFill>
              </a:rPr>
            </a:br>
            <a:r>
              <a:rPr lang="ru-RU" sz="5500" i="1" dirty="0" smtClean="0">
                <a:solidFill>
                  <a:schemeClr val="tx1"/>
                </a:solidFill>
              </a:rPr>
              <a:t>брюхоногих и двустворчатых моллюсков</a:t>
            </a:r>
            <a:br>
              <a:rPr lang="ru-RU" sz="5500" i="1" dirty="0" smtClean="0">
                <a:solidFill>
                  <a:schemeClr val="tx1"/>
                </a:solidFill>
              </a:rPr>
            </a:br>
            <a:r>
              <a:rPr lang="ru-RU" sz="5500" i="1" dirty="0" smtClean="0">
                <a:solidFill>
                  <a:schemeClr val="tx1"/>
                </a:solidFill>
              </a:rPr>
              <a:t> в природе и жизни человека</a:t>
            </a:r>
            <a:endParaRPr lang="ru-RU" sz="55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137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561778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Моллюски – один из самых многочисленных типов животных на Земле.</a:t>
            </a:r>
          </a:p>
          <a:p>
            <a:pPr algn="ctr">
              <a:buNone/>
            </a:pP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</a:t>
            </a: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крупнейшие группы: </a:t>
            </a:r>
            <a:endParaRPr lang="ru-RU" sz="36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брюхоногие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(улитки) и двустворчатые (мидии, устрицы).</a:t>
            </a:r>
          </a:p>
        </p:txBody>
      </p:sp>
      <p:pic>
        <p:nvPicPr>
          <p:cNvPr id="8194" name="Picture 2" descr="Многообразие моллюс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9200" y="2598821"/>
            <a:ext cx="7493000" cy="4259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5617783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в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природе: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Важное </a:t>
            </a:r>
            <a:r>
              <a:rPr lang="ru-RU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звено в пищевых цепях:</a:t>
            </a:r>
          </a:p>
          <a:p>
            <a:pPr algn="ctr">
              <a:buNone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Брюхоногие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едят водоросли.</a:t>
            </a: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Двустворчатые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фильтраторы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очищают воду.</a:t>
            </a: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Служат пищей для рыб, птиц, морских звезд и др.</a:t>
            </a: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Участвуют в разложении органических остатков.</a:t>
            </a:r>
          </a:p>
          <a:p>
            <a:pPr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Биоиндикаторы: состояние популяций отражает загрязнение воды.</a:t>
            </a:r>
            <a:endParaRPr lang="ru-RU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3724" y="5207000"/>
            <a:ext cx="8772961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0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77662"/>
            <a:ext cx="12192000" cy="580357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для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человека: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Ценный пищевой продукт (устрицы, мидии, гребешки,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рапаны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lvl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Жемчужницы - источник жемчуга.</a:t>
            </a:r>
          </a:p>
          <a:p>
            <a:pPr lvl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Фармацевтика: биологически активные вещества.</a:t>
            </a:r>
          </a:p>
          <a:p>
            <a:pPr lvl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Туризм: подводный мир, уникальные особенности.</a:t>
            </a:r>
          </a:p>
          <a:p>
            <a:pPr lvl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Научные исследования: биология развития, экология, генетика.</a:t>
            </a:r>
            <a:endParaRPr lang="ru-RU" dirty="0" smtClean="0"/>
          </a:p>
        </p:txBody>
      </p:sp>
      <p:sp>
        <p:nvSpPr>
          <p:cNvPr id="6146" name="AutoShape 2" descr="https://u.foxford.ngcdn.ru/uploads/tinymce_file/file/117723/b24e65779dc3e511.jpg"/>
          <p:cNvSpPr>
            <a:spLocks noChangeAspect="1" noChangeArrowheads="1"/>
          </p:cNvSpPr>
          <p:nvPr/>
        </p:nvSpPr>
        <p:spPr bwMode="auto">
          <a:xfrm>
            <a:off x="155575" y="-2171700"/>
            <a:ext cx="6800850" cy="4533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3813" y="4902200"/>
            <a:ext cx="9488055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112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3183"/>
            <a:ext cx="12192000" cy="3431760"/>
          </a:xfrm>
        </p:spPr>
        <p:txBody>
          <a:bodyPr>
            <a:noAutofit/>
          </a:bodyPr>
          <a:lstStyle/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Проблемы и угрозы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Загрязнение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воды и атмосферы.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Чрезмерный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вылов.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Изменение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климата.</a:t>
            </a:r>
          </a:p>
          <a:p>
            <a:pPr indent="0" algn="ctr">
              <a:lnSpc>
                <a:spcPct val="110000"/>
              </a:lnSpc>
              <a:spcBef>
                <a:spcPts val="8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Инвазивные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виды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4000" dirty="0"/>
          </a:p>
        </p:txBody>
      </p:sp>
      <p:sp>
        <p:nvSpPr>
          <p:cNvPr id="5123" name="AutoShape 3" descr="https://ecoportal.info/wp-content/uploads/2023/04/gastropoda-9-544x357.jpg"/>
          <p:cNvSpPr>
            <a:spLocks noChangeAspect="1" noChangeArrowheads="1"/>
          </p:cNvSpPr>
          <p:nvPr/>
        </p:nvSpPr>
        <p:spPr bwMode="auto">
          <a:xfrm>
            <a:off x="155575" y="-1630363"/>
            <a:ext cx="5181600" cy="34004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15400" y="1984614"/>
            <a:ext cx="3276600" cy="279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1975" y="4690322"/>
            <a:ext cx="2689225" cy="216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4709160"/>
            <a:ext cx="4318000" cy="214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84350"/>
            <a:ext cx="31242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097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0" y="0"/>
            <a:ext cx="6350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Угрозы для популяций моллюсков</a:t>
            </a: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химические вещества, сточные воды, нефть.</a:t>
            </a: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Перелов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неконтролируемый вылов, браконьерство.</a:t>
            </a: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климата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повышение температуры воды, кислотность.</a:t>
            </a:r>
          </a:p>
          <a:p>
            <a:pPr algn="ctr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2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Инвазивные</a:t>
            </a:r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конкуренция с местными видами.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8" name="AutoShape 2" descr="https://ecoportal.info/wp-content/uploads/2023/04/kalmar-gumbolta-544x361.jpg"/>
          <p:cNvSpPr>
            <a:spLocks noChangeAspect="1" noChangeArrowheads="1"/>
          </p:cNvSpPr>
          <p:nvPr/>
        </p:nvSpPr>
        <p:spPr bwMode="auto">
          <a:xfrm>
            <a:off x="155575" y="-1646238"/>
            <a:ext cx="5181600" cy="3438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2706" y="-1"/>
            <a:ext cx="4641642" cy="370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999" y="3515373"/>
            <a:ext cx="5360989" cy="334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8816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12192000" cy="36249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Сохранение моллюсков</a:t>
            </a: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среды обитания: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заповедников, снижение загрязнения.</a:t>
            </a: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Рациональное использование: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над выловом, разведение.</a:t>
            </a: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Просвещение: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осведомленности о значении моллюсков.</a:t>
            </a:r>
            <a:endParaRPr lang="ru-RU" sz="3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16337"/>
            <a:ext cx="3606800" cy="331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5201" y="3657600"/>
            <a:ext cx="3606799" cy="354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8622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11200"/>
            <a:ext cx="12192000" cy="36249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Моллюски играют ключевую роль в природе и имеют большое значение для человека.</a:t>
            </a:r>
          </a:p>
          <a:p>
            <a:pPr marL="0" indent="0" algn="ctr">
              <a:buNone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прилагать усилия для сохранения и рационального использования этих животных.</a:t>
            </a:r>
            <a:endParaRPr lang="ru-RU" sz="32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4025353" y="2170427"/>
            <a:ext cx="4081694" cy="595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8622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52276" y="0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7800" y="1754184"/>
            <a:ext cx="6954491" cy="5103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3115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183</TotalTime>
  <Words>248</Words>
  <Application>Microsoft Office PowerPoint</Application>
  <PresentationFormat>Произвольный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Значение  брюхоногих и двустворчатых моллюсков  в природе и жизни человека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Александра Флеминга в развитии биологии</dc:title>
  <dc:creator>STUFF</dc:creator>
  <cp:lastModifiedBy>labtox</cp:lastModifiedBy>
  <cp:revision>24</cp:revision>
  <dcterms:created xsi:type="dcterms:W3CDTF">2024-04-13T10:00:57Z</dcterms:created>
  <dcterms:modified xsi:type="dcterms:W3CDTF">2024-07-17T08:59:41Z</dcterms:modified>
</cp:coreProperties>
</file>