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81" r:id="rId2"/>
    <p:sldId id="272" r:id="rId3"/>
    <p:sldId id="279" r:id="rId4"/>
    <p:sldId id="259" r:id="rId5"/>
    <p:sldId id="260" r:id="rId6"/>
    <p:sldId id="262" r:id="rId7"/>
    <p:sldId id="263" r:id="rId8"/>
    <p:sldId id="270" r:id="rId9"/>
    <p:sldId id="265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24A"/>
    <a:srgbClr val="66FF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0" autoAdjust="0"/>
    <p:restoredTop sz="98861" autoAdjust="0"/>
  </p:normalViewPr>
  <p:slideViewPr>
    <p:cSldViewPr>
      <p:cViewPr>
        <p:scale>
          <a:sx n="40" d="100"/>
          <a:sy n="40" d="100"/>
        </p:scale>
        <p:origin x="-1205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46863-F501-4948-ACD0-F2C07F3FB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9319B-5998-479B-B51E-3BFBC1EDF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6659E-C1E4-4891-AD05-3A8AF6F15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004B9-BB83-4CA5-B94B-79391C4FC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66ED2-08C0-44FB-B843-E02CDDDBD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AC9F9-531F-4ABB-836E-B11204E53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17BED-A399-4914-9878-BE0A73E88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26FC4-17CA-4D02-8657-D711E596C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5A9F8-E70D-41B7-86D1-4080B756F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5E9-9BA9-4E47-9342-6C8DE00AB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5EE03-7F06-4EB1-B99A-6D0B8E5AF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11228-B36A-4E0B-A9D3-5272D1CBC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D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3F1E2F0-AF7D-4FD3-B28A-2D83DC885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gabook.ru/MediaViewer.asp?AID=66498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Значение процессов выделения у животных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2057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6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Batang" pitchFamily="18" charset="-127"/>
              </a:rPr>
              <a:t>СПАСИБО ЗА ВНИМАНИЕ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Batang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914400"/>
            <a:ext cx="8839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bg1"/>
                </a:solidFill>
                <a:latin typeface="Arial" charset="0"/>
              </a:rPr>
              <a:t>Процессы выделения — ключевые для жизнедеятельности животных.</a:t>
            </a:r>
          </a:p>
          <a:p>
            <a:pPr algn="ctr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bg1"/>
                </a:solidFill>
                <a:latin typeface="Arial" charset="0"/>
              </a:rPr>
              <a:t>Обеспечивают удаление продуктов обмена веществ и токсинов.</a:t>
            </a:r>
          </a:p>
          <a:p>
            <a:pPr algn="ctr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bg1"/>
                </a:solidFill>
                <a:latin typeface="Arial" charset="0"/>
              </a:rPr>
              <a:t>Важны для поддержания гомеостаза и нормального функционирования организма.</a:t>
            </a:r>
            <a:endParaRPr lang="ru-RU" sz="3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057400" y="6096000"/>
            <a:ext cx="217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                               </a:t>
            </a:r>
            <a:endParaRPr lang="ru-RU" sz="4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6" name="Прямоугольник 1"/>
          <p:cNvSpPr>
            <a:spLocks noChangeArrowheads="1"/>
          </p:cNvSpPr>
          <p:nvPr/>
        </p:nvSpPr>
        <p:spPr bwMode="auto">
          <a:xfrm>
            <a:off x="1600200" y="0"/>
            <a:ext cx="5943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Выделение</a:t>
            </a:r>
            <a:endParaRPr lang="ru-RU" sz="4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19600"/>
            <a:ext cx="247701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sz="3600" u="sng" dirty="0" smtClean="0">
                <a:solidFill>
                  <a:schemeClr val="accent5">
                    <a:lumMod val="50000"/>
                  </a:schemeClr>
                </a:solidFill>
              </a:rPr>
              <a:t>Основные функции выделительных процессов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ctr">
              <a:buNone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Удаление токсинов</a:t>
            </a:r>
          </a:p>
          <a:p>
            <a:pPr algn="ctr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Продукты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обмена (аммиак, мочевина) могут быть токсичными.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Регуляция водно-солевого баланса</a:t>
            </a:r>
          </a:p>
          <a:p>
            <a:pPr algn="ctr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Поддержание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уровня воды и солей в организме.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Поддержание кислотно-щелочного баланса</a:t>
            </a:r>
          </a:p>
          <a:p>
            <a:pPr algn="ctr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Регулирование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уровня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pH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для нормального функционирования клеток.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u="sng" dirty="0" smtClean="0">
                <a:solidFill>
                  <a:srgbClr val="002060"/>
                </a:solidFill>
                <a:ea typeface="Batang" pitchFamily="18" charset="-127"/>
              </a:rPr>
              <a:t>Выделительные системы разных групп животных</a:t>
            </a:r>
            <a:endParaRPr lang="ru-RU" sz="4000" dirty="0" smtClean="0">
              <a:solidFill>
                <a:srgbClr val="002060"/>
              </a:solidFill>
              <a:ea typeface="Batang" pitchFamily="18" charset="-127"/>
            </a:endParaRPr>
          </a:p>
        </p:txBody>
      </p:sp>
      <p:pic>
        <p:nvPicPr>
          <p:cNvPr id="10245" name="Picture 6" descr="bio300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782053"/>
            <a:ext cx="2438400" cy="173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1524000"/>
            <a:ext cx="5791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Простейшие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: выделение через клеточную мембрану.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Рыбы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: Пресноводные выделяют избыток воды, морские — концентрированную мочу.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Земноводные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: Комбинированная система (почки и кожа).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Сухопутные млекопитающие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Развинутая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система (почки) для эффективного удаления токсинов.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5" descr="Рисунок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3761" y="2514600"/>
            <a:ext cx="324023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i?id=113154195-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191000"/>
            <a:ext cx="24384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i?id=136873581-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3337" y="5410200"/>
            <a:ext cx="16218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382000" cy="533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66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  <a:ea typeface="Batang" pitchFamily="18" charset="-127"/>
              </a:rPr>
              <a:t>Кишечнополостные</a:t>
            </a:r>
          </a:p>
        </p:txBody>
      </p:sp>
      <p:pic>
        <p:nvPicPr>
          <p:cNvPr id="11267" name="Picture 11" descr="i?id=202669702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962400"/>
            <a:ext cx="33528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3" descr="i?id=151342264-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990600"/>
            <a:ext cx="2900363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5" descr="i?id=47915138-13"/>
          <p:cNvPicPr>
            <a:picLocks noChangeAspect="1" noChangeArrowheads="1"/>
          </p:cNvPicPr>
          <p:nvPr/>
        </p:nvPicPr>
        <p:blipFill>
          <a:blip r:embed="rId4" cstate="print"/>
          <a:srcRect r="30000"/>
          <a:stretch>
            <a:fillRect/>
          </a:stretch>
        </p:blipFill>
        <p:spPr bwMode="auto">
          <a:xfrm>
            <a:off x="1219200" y="3962400"/>
            <a:ext cx="266700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7" descr="i?id=32128015-15"/>
          <p:cNvPicPr>
            <a:picLocks noChangeAspect="1" noChangeArrowheads="1"/>
          </p:cNvPicPr>
          <p:nvPr/>
        </p:nvPicPr>
        <p:blipFill>
          <a:blip r:embed="rId5" cstate="print"/>
          <a:srcRect l="35484"/>
          <a:stretch>
            <a:fillRect/>
          </a:stretch>
        </p:blipFill>
        <p:spPr bwMode="auto">
          <a:xfrm>
            <a:off x="914400" y="990600"/>
            <a:ext cx="29495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9"/>
          <p:cNvSpPr txBox="1">
            <a:spLocks noChangeArrowheads="1"/>
          </p:cNvSpPr>
          <p:nvPr/>
        </p:nvSpPr>
        <p:spPr bwMode="auto">
          <a:xfrm>
            <a:off x="152400" y="32766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Вся поверхность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Кольчатые черви</a:t>
            </a:r>
          </a:p>
        </p:txBody>
      </p:sp>
      <p:pic>
        <p:nvPicPr>
          <p:cNvPr id="12291" name="Picture 4" descr="275 кольчатые чер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219200" y="44196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Метанефридии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229600" cy="5715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Насекомые</a:t>
            </a:r>
          </a:p>
        </p:txBody>
      </p:sp>
      <p:pic>
        <p:nvPicPr>
          <p:cNvPr id="13315" name="Picture 13" descr="i?id=116571920-06"/>
          <p:cNvPicPr>
            <a:picLocks noChangeAspect="1" noChangeArrowheads="1"/>
          </p:cNvPicPr>
          <p:nvPr/>
        </p:nvPicPr>
        <p:blipFill>
          <a:blip r:embed="rId2" cstate="print"/>
          <a:srcRect t="26816"/>
          <a:stretch>
            <a:fillRect/>
          </a:stretch>
        </p:blipFill>
        <p:spPr bwMode="auto">
          <a:xfrm>
            <a:off x="381000" y="4038600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5" descr="i?id=223876076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219200"/>
            <a:ext cx="283368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1" descr="i?id=93305558-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886200"/>
            <a:ext cx="190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5" descr="i?id=8689643-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257300"/>
            <a:ext cx="1752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7" descr="i?id=69481945-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131888"/>
            <a:ext cx="2438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29" descr="i?id=153004280-0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5550" y="4038600"/>
            <a:ext cx="23383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14"/>
          <p:cNvSpPr txBox="1">
            <a:spLocks noChangeArrowheads="1"/>
          </p:cNvSpPr>
          <p:nvPr/>
        </p:nvSpPr>
        <p:spPr bwMode="auto">
          <a:xfrm>
            <a:off x="990600" y="33528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Трубчатые выросты кишечника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2060"/>
                </a:solidFill>
                <a:cs typeface="Tahoma" pitchFamily="34" charset="0"/>
              </a:rPr>
              <a:t>Птицы и млекопитающие</a:t>
            </a:r>
          </a:p>
        </p:txBody>
      </p:sp>
      <p:pic>
        <p:nvPicPr>
          <p:cNvPr id="15363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1752600"/>
            <a:ext cx="3976687" cy="3657600"/>
          </a:xfrm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1219200" y="5715000"/>
            <a:ext cx="6858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Лёгкие, кишечник, потовые железы, почки</a:t>
            </a:r>
          </a:p>
        </p:txBody>
      </p:sp>
      <p:pic>
        <p:nvPicPr>
          <p:cNvPr id="15365" name="Picture 17" descr="i?id=136873581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40973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Адаптации к окружающей среде</a:t>
            </a:r>
          </a:p>
          <a:p>
            <a:pPr algn="ctr" eaLnBrk="1" hangingPunct="1">
              <a:buNone/>
              <a:defRPr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 eaLnBrk="1" hangingPunct="1"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Пустынные </a:t>
            </a:r>
            <a:r>
              <a:rPr lang="ru-RU" sz="3600" b="1" dirty="0" smtClean="0">
                <a:solidFill>
                  <a:srgbClr val="002060"/>
                </a:solidFill>
              </a:rPr>
              <a:t>животные: </a:t>
            </a:r>
            <a:r>
              <a:rPr lang="ru-RU" sz="3600" dirty="0" smtClean="0">
                <a:solidFill>
                  <a:srgbClr val="002060"/>
                </a:solidFill>
              </a:rPr>
              <a:t>Концентрированная моча для сохранения воды.</a:t>
            </a:r>
          </a:p>
          <a:p>
            <a:pPr algn="ctr" eaLnBrk="1" hangingPunct="1"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Морские </a:t>
            </a:r>
            <a:r>
              <a:rPr lang="ru-RU" sz="3600" b="1" dirty="0" smtClean="0">
                <a:solidFill>
                  <a:srgbClr val="002060"/>
                </a:solidFill>
              </a:rPr>
              <a:t>млекопитающие: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 eaLnBrk="1" hangingPunct="1"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Специальные </a:t>
            </a:r>
            <a:r>
              <a:rPr lang="ru-RU" sz="3600" dirty="0" smtClean="0">
                <a:solidFill>
                  <a:srgbClr val="002060"/>
                </a:solidFill>
              </a:rPr>
              <a:t>железы для удаления соли из организма.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1" y="4966855"/>
            <a:ext cx="3733800" cy="189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0"/>
            <a:ext cx="31466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2">
      <a:dk1>
        <a:srgbClr val="003300"/>
      </a:dk1>
      <a:lt1>
        <a:srgbClr val="FFFFFF"/>
      </a:lt1>
      <a:dk2>
        <a:srgbClr val="4D6A2A"/>
      </a:dk2>
      <a:lt2>
        <a:srgbClr val="CCFF99"/>
      </a:lt2>
      <a:accent1>
        <a:srgbClr val="33CC33"/>
      </a:accent1>
      <a:accent2>
        <a:srgbClr val="46562A"/>
      </a:accent2>
      <a:accent3>
        <a:srgbClr val="B2B9AC"/>
      </a:accent3>
      <a:accent4>
        <a:srgbClr val="DADADA"/>
      </a:accent4>
      <a:accent5>
        <a:srgbClr val="ADE2AD"/>
      </a:accent5>
      <a:accent6>
        <a:srgbClr val="3F4D25"/>
      </a:accent6>
      <a:hlink>
        <a:srgbClr val="009999"/>
      </a:hlink>
      <a:folHlink>
        <a:srgbClr val="CCCC00"/>
      </a:folHlink>
    </a:clrScheme>
    <a:fontScheme name="Другая 1">
      <a:majorFont>
        <a:latin typeface="Times New Roman"/>
        <a:ea typeface=""/>
        <a:cs typeface=""/>
      </a:majorFont>
      <a:minorFont>
        <a:latin typeface="Georg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223</TotalTime>
  <Words>174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Tahoma</vt:lpstr>
      <vt:lpstr>Arial</vt:lpstr>
      <vt:lpstr>Wingdings</vt:lpstr>
      <vt:lpstr>Calibri</vt:lpstr>
      <vt:lpstr>Batang</vt:lpstr>
      <vt:lpstr>Текстура</vt:lpstr>
      <vt:lpstr>Значение процессов выделения у животных</vt:lpstr>
      <vt:lpstr>Слайд 2</vt:lpstr>
      <vt:lpstr>Основные функции выделительных процессов </vt:lpstr>
      <vt:lpstr>Выделительные системы разных групп животных</vt:lpstr>
      <vt:lpstr>Слайд 5</vt:lpstr>
      <vt:lpstr>Слайд 6</vt:lpstr>
      <vt:lpstr>Слайд 7</vt:lpstr>
      <vt:lpstr>Птицы и млекопитающие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Тамара</dc:creator>
  <cp:lastModifiedBy>labtox</cp:lastModifiedBy>
  <cp:revision>29</cp:revision>
  <cp:lastPrinted>1601-01-01T00:00:00Z</cp:lastPrinted>
  <dcterms:created xsi:type="dcterms:W3CDTF">1601-01-01T00:00:00Z</dcterms:created>
  <dcterms:modified xsi:type="dcterms:W3CDTF">2025-01-16T12:10:46Z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