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9"/>
  </p:notesMasterIdLst>
  <p:sldIdLst>
    <p:sldId id="256" r:id="rId2"/>
    <p:sldId id="260" r:id="rId3"/>
    <p:sldId id="261" r:id="rId4"/>
    <p:sldId id="285" r:id="rId5"/>
    <p:sldId id="287" r:id="rId6"/>
    <p:sldId id="257" r:id="rId7"/>
    <p:sldId id="288" r:id="rId8"/>
    <p:sldId id="263" r:id="rId9"/>
    <p:sldId id="290" r:id="rId10"/>
    <p:sldId id="291" r:id="rId11"/>
    <p:sldId id="262" r:id="rId12"/>
    <p:sldId id="264" r:id="rId13"/>
    <p:sldId id="267" r:id="rId14"/>
    <p:sldId id="276" r:id="rId15"/>
    <p:sldId id="265" r:id="rId16"/>
    <p:sldId id="275" r:id="rId17"/>
    <p:sldId id="284" r:id="rId18"/>
    <p:sldId id="266" r:id="rId19"/>
    <p:sldId id="268" r:id="rId20"/>
    <p:sldId id="292" r:id="rId21"/>
    <p:sldId id="293" r:id="rId22"/>
    <p:sldId id="277" r:id="rId23"/>
    <p:sldId id="294" r:id="rId24"/>
    <p:sldId id="269" r:id="rId25"/>
    <p:sldId id="278" r:id="rId26"/>
    <p:sldId id="270" r:id="rId27"/>
    <p:sldId id="279" r:id="rId28"/>
    <p:sldId id="271" r:id="rId29"/>
    <p:sldId id="280" r:id="rId30"/>
    <p:sldId id="272" r:id="rId31"/>
    <p:sldId id="281" r:id="rId32"/>
    <p:sldId id="273" r:id="rId33"/>
    <p:sldId id="282" r:id="rId34"/>
    <p:sldId id="274" r:id="rId35"/>
    <p:sldId id="289" r:id="rId36"/>
    <p:sldId id="259" r:id="rId37"/>
    <p:sldId id="295" r:id="rId38"/>
  </p:sldIdLst>
  <p:sldSz cx="9144000" cy="6858000" type="screen4x3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CC33"/>
    <a:srgbClr val="008000"/>
    <a:srgbClr val="0099FF"/>
    <a:srgbClr val="A50021"/>
    <a:srgbClr val="660066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4" autoAdjust="0"/>
  </p:normalViewPr>
  <p:slideViewPr>
    <p:cSldViewPr>
      <p:cViewPr varScale="1">
        <p:scale>
          <a:sx n="52" d="100"/>
          <a:sy n="52" d="100"/>
        </p:scale>
        <p:origin x="-1219" y="-91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A2962249-A37E-4543-86F2-EE260F08A20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68815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Arial" charset="0"/>
      </a:defRPr>
    </a:lvl1pPr>
    <a:lvl2pPr marL="742950" indent="-28575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Arial" charset="0"/>
      </a:defRPr>
    </a:lvl2pPr>
    <a:lvl3pPr marL="11430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Arial" charset="0"/>
      </a:defRPr>
    </a:lvl3pPr>
    <a:lvl4pPr marL="16002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Arial" charset="0"/>
      </a:defRPr>
    </a:lvl4pPr>
    <a:lvl5pPr marL="20574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4D94CFB-8B90-407A-9286-8ACA7ACBABC6}" type="slidenum">
              <a:rPr lang="ru-RU"/>
              <a:pPr/>
              <a:t>1</a:t>
            </a:fld>
            <a:endParaRPr lang="ru-RU"/>
          </a:p>
        </p:txBody>
      </p:sp>
      <p:sp>
        <p:nvSpPr>
          <p:cNvPr id="81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AE3B780-2AEB-440A-98B0-DFAA188FABCE}" type="slidenum">
              <a:rPr lang="ru-RU"/>
              <a:pPr/>
              <a:t>6</a:t>
            </a:fld>
            <a:endParaRPr lang="ru-RU"/>
          </a:p>
        </p:txBody>
      </p:sp>
      <p:sp>
        <p:nvSpPr>
          <p:cNvPr id="92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AAADE2B-933B-4F64-B486-F16FEDB0D8BE}" type="slidenum">
              <a:rPr lang="ru-RU"/>
              <a:pPr/>
              <a:t>35</a:t>
            </a:fld>
            <a:endParaRPr lang="ru-RU"/>
          </a:p>
        </p:txBody>
      </p:sp>
      <p:sp>
        <p:nvSpPr>
          <p:cNvPr id="57346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E0389D-FA35-4B0B-A228-B9E5EF1FEB8E}" type="slidenum">
              <a:rPr lang="ru-RU"/>
              <a:pPr/>
              <a:t>36</a:t>
            </a:fld>
            <a:endParaRPr lang="ru-RU"/>
          </a:p>
        </p:txBody>
      </p:sp>
      <p:sp>
        <p:nvSpPr>
          <p:cNvPr id="112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0246065-AB4E-41E9-A4EC-609AAD6C19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818BF7C-E9AD-474F-AFD7-4432A6A17B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5813" cy="45243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45243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E61A18A-8E89-4C9C-BC81-2DC91DCAEE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32013" cy="36353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6553200" y="6356350"/>
            <a:ext cx="2132013" cy="363538"/>
          </a:xfrm>
        </p:spPr>
        <p:txBody>
          <a:bodyPr/>
          <a:lstStyle>
            <a:lvl1pPr>
              <a:defRPr/>
            </a:lvl1pPr>
          </a:lstStyle>
          <a:p>
            <a:fld id="{D274FD1C-C66A-4086-BCBE-DD68A33805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731770C-DAB4-4415-9B18-BD8B7AEAE5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5F90789-A0F8-4627-86E6-ABFD56E397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7DEE9A8-4B36-406D-8239-9939D85C81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394ABAA-76C9-433A-A826-346F436F22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A4D1FB5-15C8-4D85-8BB1-6C94EC2906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5F114D5-EFF0-4A9C-8E01-CEF4FDE312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6B31832-B740-4D27-AE1D-59A4A4D6ED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12.1.14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B8F22AD-9B84-443E-BD0D-AF64A15E6A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130425"/>
            <a:ext cx="7770813" cy="14684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мышьюОбразец заголовка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ru-RU"/>
              <a:t>12.1.14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fld id="{869CAD74-C290-4275-96FD-81693C68119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9pPr>
    </p:titleStyle>
    <p:bodyStyle>
      <a:lvl1pPr marL="342900" indent="-342900" algn="l" defTabSz="449263" rtl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oleObject" Target="../embeddings/oleObject10.bin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oleObject" Target="../embeddings/oleObject11.bin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oleObject" Target="../embeddings/oleObject12.bin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oleObject" Target="../embeddings/oleObject26.bin"/><Relationship Id="rId7" Type="http://schemas.openxmlformats.org/officeDocument/2006/relationships/image" Target="../media/image7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10" Type="http://schemas.openxmlformats.org/officeDocument/2006/relationships/image" Target="../media/image77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oleObject" Target="../embeddings/oleObject27.bin"/><Relationship Id="rId7" Type="http://schemas.openxmlformats.org/officeDocument/2006/relationships/image" Target="../media/image8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oleObject" Target="../embeddings/oleObject29.bin"/><Relationship Id="rId7" Type="http://schemas.openxmlformats.org/officeDocument/2006/relationships/image" Target="../media/image9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oleObject" Target="../embeddings/oleObject31.bin"/><Relationship Id="rId7" Type="http://schemas.openxmlformats.org/officeDocument/2006/relationships/image" Target="../media/image9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10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znanio.ru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oleObject" Target="../embeddings/oleObject6.bin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oleObject" Target="../embeddings/oleObject7.bin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8604250" y="6453188"/>
            <a:ext cx="539750" cy="404812"/>
          </a:xfrm>
          <a:prstGeom prst="actionButtonForwardNext">
            <a:avLst/>
          </a:prstGeom>
          <a:solidFill>
            <a:srgbClr val="FFFFFF"/>
          </a:solidFill>
          <a:ln w="25560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730375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60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Пища и способы </a:t>
            </a:r>
            <a:br>
              <a:rPr lang="ru-RU" sz="60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60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её добывания</a:t>
            </a:r>
            <a:r>
              <a:rPr lang="ru-RU"/>
              <a:t> 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3563938" y="4437063"/>
            <a:ext cx="3673475" cy="1512887"/>
          </a:xfrm>
        </p:spPr>
        <p:txBody>
          <a:bodyPr/>
          <a:lstStyle/>
          <a:p>
            <a:pPr>
              <a:lnSpc>
                <a:spcPct val="75000"/>
              </a:lnSpc>
              <a:spcAft>
                <a:spcPct val="0"/>
              </a:spcAft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Юрина И.В., </a:t>
            </a:r>
          </a:p>
          <a:p>
            <a:pPr>
              <a:lnSpc>
                <a:spcPct val="75000"/>
              </a:lnSpc>
              <a:spcAft>
                <a:spcPct val="0"/>
              </a:spcAft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учитель химии и биологии </a:t>
            </a:r>
          </a:p>
          <a:p>
            <a:pPr>
              <a:lnSpc>
                <a:spcPct val="75000"/>
              </a:lnSpc>
              <a:spcAft>
                <a:spcPct val="0"/>
              </a:spcAft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МБОУ СОШ№18 </a:t>
            </a:r>
          </a:p>
          <a:p>
            <a:pPr>
              <a:lnSpc>
                <a:spcPct val="75000"/>
              </a:lnSpc>
              <a:spcAft>
                <a:spcPct val="0"/>
              </a:spcAft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им. Э.Д. Потапова </a:t>
            </a:r>
          </a:p>
          <a:p>
            <a:pPr>
              <a:lnSpc>
                <a:spcPct val="75000"/>
              </a:lnSpc>
              <a:spcAft>
                <a:spcPct val="0"/>
              </a:spcAft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г. Мичуринска </a:t>
            </a:r>
          </a:p>
          <a:p>
            <a:pPr>
              <a:lnSpc>
                <a:spcPct val="75000"/>
              </a:lnSpc>
              <a:spcAft>
                <a:spcPct val="0"/>
              </a:spcAft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Тамбовской области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1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8101012" cy="647700"/>
          </a:xfrm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 sz="4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Паразиты</a:t>
            </a:r>
            <a:r>
              <a:rPr lang="ru-RU"/>
              <a:t> 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908050"/>
            <a:ext cx="6985000" cy="1152525"/>
          </a:xfrm>
        </p:spPr>
        <p:txBody>
          <a:bodyPr/>
          <a:lstStyle/>
          <a:p>
            <a:pPr marL="0" indent="265113">
              <a:lnSpc>
                <a:spcPct val="80000"/>
              </a:lnSpc>
              <a:spcAft>
                <a:spcPct val="0"/>
              </a:spcAft>
            </a:pPr>
            <a:r>
              <a:rPr lang="ru-RU" sz="2800" b="1" i="1">
                <a:solidFill>
                  <a:srgbClr val="006600"/>
                </a:solidFill>
                <a:latin typeface="Microsoft YaHei" pitchFamily="34" charset="-122"/>
              </a:rPr>
              <a:t>П</a:t>
            </a:r>
            <a:r>
              <a:rPr lang="ru-RU" sz="2800" b="1" i="1">
                <a:solidFill>
                  <a:srgbClr val="006600"/>
                </a:solidFill>
              </a:rPr>
              <a:t>аразитарное</a:t>
            </a:r>
            <a:r>
              <a:rPr lang="ru-RU" sz="2800">
                <a:solidFill>
                  <a:srgbClr val="006600"/>
                </a:solidFill>
              </a:rPr>
              <a:t>  </a:t>
            </a:r>
            <a:r>
              <a:rPr lang="ru-RU" sz="2800" b="1" i="1">
                <a:solidFill>
                  <a:srgbClr val="006600"/>
                </a:solidFill>
                <a:latin typeface="Microsoft YaHei" pitchFamily="34" charset="-122"/>
              </a:rPr>
              <a:t>питание </a:t>
            </a:r>
            <a:r>
              <a:rPr lang="ru-RU" sz="2800">
                <a:solidFill>
                  <a:srgbClr val="006600"/>
                </a:solidFill>
              </a:rPr>
              <a:t>-</a:t>
            </a:r>
            <a:r>
              <a:rPr lang="ru-RU" sz="2800"/>
              <a:t> питание органическими веществами живых организмов.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9397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59400" name="Слайд" r:id="rId3" imgW="4572095" imgH="3429060" progId="PowerPoint.Slide.8">
              <p:embed/>
            </p:oleObj>
          </a:graphicData>
        </a:graphic>
      </p:graphicFrame>
      <p:pic>
        <p:nvPicPr>
          <p:cNvPr id="59399" name="Picture 7" descr="vshi-kak-oni-vyglyadyat-na-foto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2060575"/>
            <a:ext cx="4762500" cy="1943100"/>
          </a:xfrm>
          <a:prstGeom prst="rect">
            <a:avLst/>
          </a:prstGeom>
          <a:noFill/>
        </p:spPr>
      </p:pic>
      <p:pic>
        <p:nvPicPr>
          <p:cNvPr id="59401" name="Picture 9" descr="trichuris-1409C4D30FE68C1CD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2060575"/>
            <a:ext cx="2782887" cy="1624013"/>
          </a:xfrm>
          <a:prstGeom prst="rect">
            <a:avLst/>
          </a:prstGeom>
          <a:noFill/>
        </p:spPr>
      </p:pic>
      <p:pic>
        <p:nvPicPr>
          <p:cNvPr id="59407" name="Picture 15" descr="Пиявки паразит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8175" y="4292600"/>
            <a:ext cx="2857500" cy="1962150"/>
          </a:xfrm>
          <a:prstGeom prst="rect">
            <a:avLst/>
          </a:prstGeom>
          <a:noFill/>
        </p:spPr>
      </p:pic>
      <p:pic>
        <p:nvPicPr>
          <p:cNvPr id="59409" name="Picture 17" descr="Ленточный червь или солитер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1500" y="4292600"/>
            <a:ext cx="2735263" cy="1960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23558" name="Слайд" r:id="rId3" imgW="4572095" imgH="3429060" progId="PowerPoint.Slide.8">
              <p:embed/>
            </p:oleObj>
          </a:graphicData>
        </a:graphic>
      </p:graphicFrame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115888"/>
            <a:ext cx="7770812" cy="1728787"/>
          </a:xfrm>
          <a:ln/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Классификация животных по объекту питания.</a:t>
            </a:r>
            <a:r>
              <a:rPr lang="ru-RU"/>
              <a:t> </a:t>
            </a:r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 flipH="1">
            <a:off x="1908175" y="1268413"/>
            <a:ext cx="719138" cy="1008062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755650" y="2205038"/>
            <a:ext cx="23050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Фитофаги</a:t>
            </a:r>
            <a:r>
              <a:rPr lang="ru-RU" sz="28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 flipH="1">
            <a:off x="2916238" y="1773238"/>
            <a:ext cx="792162" cy="1655762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1908175" y="3357563"/>
            <a:ext cx="2127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ru-RU"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оофаги</a:t>
            </a:r>
            <a:r>
              <a:rPr lang="ru-RU" sz="32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 </a:t>
            </a:r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H="1">
            <a:off x="4284663" y="1844675"/>
            <a:ext cx="71437" cy="252095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3132138" y="4292600"/>
            <a:ext cx="2424112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</a:t>
            </a:r>
            <a:r>
              <a:rPr lang="ru-RU"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олифаги</a:t>
            </a:r>
            <a:r>
              <a:rPr lang="ru-RU" sz="32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 </a:t>
            </a: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5076825" y="1773238"/>
            <a:ext cx="1008063" cy="15843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5076825" y="3284538"/>
            <a:ext cx="25876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Сапрофаги</a:t>
            </a:r>
            <a:r>
              <a:rPr lang="ru-RU"/>
              <a:t> </a:t>
            </a: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6588125" y="1268413"/>
            <a:ext cx="720725" cy="792162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6011863" y="2205038"/>
            <a:ext cx="2627312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Копрофаги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2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2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2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8" grpId="0" animBg="1"/>
      <p:bldP spid="23560" grpId="0" animBg="1"/>
      <p:bldP spid="23562" grpId="0" animBg="1"/>
      <p:bldP spid="23564" grpId="0" animBg="1"/>
      <p:bldP spid="2356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25606" name="Слайд" r:id="rId3" imgW="4572095" imgH="3429060" progId="PowerPoint.Slide.8">
              <p:embed/>
            </p:oleObj>
          </a:graphicData>
        </a:graphic>
      </p:graphicFrame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770812" cy="936625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Фитофаги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4213" y="836613"/>
            <a:ext cx="8228012" cy="2520950"/>
          </a:xfrm>
          <a:ln/>
        </p:spPr>
        <p:txBody>
          <a:bodyPr/>
          <a:lstStyle/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Фитофаги</a:t>
            </a:r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- </a:t>
            </a:r>
            <a:r>
              <a:rPr lang="ru-RU" sz="24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это животные, питающиеся растениями.</a:t>
            </a:r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Растительноядные животные обитают в воде, почве, на суше. Обитатели суши используют в пищу практически все части растений: стебли, листья, цветы, плоды, семена. Например, многие бабочки, пчёлы, шмели питаются нектаром и пыльцой цветков. Жуки-короеды, пилильщики грызут стволы деревьев.</a:t>
            </a:r>
            <a:r>
              <a:rPr lang="ru-RU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pic>
        <p:nvPicPr>
          <p:cNvPr id="25626" name="Picture 26" descr="Рыболовы - Животные приманки для ловли рыб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3213100"/>
            <a:ext cx="2160588" cy="1620838"/>
          </a:xfrm>
          <a:prstGeom prst="rect">
            <a:avLst/>
          </a:prstGeom>
          <a:noFill/>
        </p:spPr>
      </p:pic>
      <p:pic>
        <p:nvPicPr>
          <p:cNvPr id="25636" name="Picture 36" descr="Инструкция как нарисовать крапиву Учитесь рисоват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3429000"/>
            <a:ext cx="2151062" cy="1473200"/>
          </a:xfrm>
          <a:prstGeom prst="rect">
            <a:avLst/>
          </a:prstGeom>
          <a:noFill/>
        </p:spPr>
      </p:pic>
      <p:pic>
        <p:nvPicPr>
          <p:cNvPr id="25637" name="Picture 37" descr="KrasMama.Ru :: Просмотр темы - Мёд алтайский СВЕЖИЙ первая качка ПРИЕХАЛ"/>
          <p:cNvPicPr>
            <a:picLocks noChangeAspect="1" noChangeArrowheads="1"/>
          </p:cNvPicPr>
          <p:nvPr/>
        </p:nvPicPr>
        <p:blipFill>
          <a:blip r:embed="rId6" cstate="print"/>
          <a:srcRect l="9134" t="10699" r="14815" b="10699"/>
          <a:stretch>
            <a:fillRect/>
          </a:stretch>
        </p:blipFill>
        <p:spPr bwMode="auto">
          <a:xfrm>
            <a:off x="1979613" y="4292600"/>
            <a:ext cx="1835150" cy="1422400"/>
          </a:xfrm>
          <a:prstGeom prst="rect">
            <a:avLst/>
          </a:prstGeom>
          <a:noFill/>
        </p:spPr>
      </p:pic>
      <p:pic>
        <p:nvPicPr>
          <p:cNvPr id="25641" name="Picture 41" descr="Фотография Пилильщик. Fotonostra - клуб любителей фотографи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063" y="4292600"/>
            <a:ext cx="1992312" cy="1397000"/>
          </a:xfrm>
          <a:prstGeom prst="rect">
            <a:avLst/>
          </a:prstGeom>
          <a:noFill/>
        </p:spPr>
      </p:pic>
      <p:pic>
        <p:nvPicPr>
          <p:cNvPr id="25639" name="Picture 39" descr="Шмель - Фото 5600/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375" y="4797425"/>
            <a:ext cx="2122488" cy="1920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28678" name="Слайд" r:id="rId3" imgW="4572095" imgH="3429060" progId="PowerPoint.Slide.8">
              <p:embed/>
            </p:oleObj>
          </a:graphicData>
        </a:graphic>
      </p:graphicFrame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900113" y="115888"/>
            <a:ext cx="7770812" cy="720725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Фитофаги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00113" y="765175"/>
            <a:ext cx="7869237" cy="1584325"/>
          </a:xfrm>
          <a:ln/>
        </p:spPr>
        <p:txBody>
          <a:bodyPr/>
          <a:lstStyle/>
          <a:p>
            <a:pPr marL="0" indent="263525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Кузнечики, майские жуки, лоси, косули, зайцы и др. предпочитают сочные, зелёные части растений. А суслики, хомяки, тушканчики собирают семена, зерно.</a:t>
            </a:r>
          </a:p>
        </p:txBody>
      </p:sp>
      <p:pic>
        <p:nvPicPr>
          <p:cNvPr id="28681" name="Picture 9" descr="Ответы@Mail.Ru: где у кузнечика уши?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205038"/>
            <a:ext cx="1728788" cy="1355725"/>
          </a:xfrm>
          <a:prstGeom prst="rect">
            <a:avLst/>
          </a:prstGeom>
          <a:noFill/>
        </p:spPr>
      </p:pic>
      <p:pic>
        <p:nvPicPr>
          <p:cNvPr id="28683" name="Picture 11" descr="Майский жук - Майский жук - Приманки - Каталог статей - Советы рыбака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3357563"/>
            <a:ext cx="2016125" cy="1512887"/>
          </a:xfrm>
          <a:prstGeom prst="rect">
            <a:avLst/>
          </a:prstGeom>
          <a:noFill/>
        </p:spPr>
      </p:pic>
      <p:pic>
        <p:nvPicPr>
          <p:cNvPr id="28685" name="Picture 13" descr="Снежинск (28) - 8 Июня 2012 - Блог - РАРИТЕТ История Южного Урал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538" y="3933825"/>
            <a:ext cx="2376487" cy="1592263"/>
          </a:xfrm>
          <a:prstGeom prst="rect">
            <a:avLst/>
          </a:prstGeom>
          <a:noFill/>
        </p:spPr>
      </p:pic>
      <p:pic>
        <p:nvPicPr>
          <p:cNvPr id="28687" name="Picture 15" descr="В Омской области снова начали убивать косуль - Новости - om1.r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175" y="4797425"/>
            <a:ext cx="1993900" cy="1516063"/>
          </a:xfrm>
          <a:prstGeom prst="rect">
            <a:avLst/>
          </a:prstGeom>
          <a:noFill/>
        </p:spPr>
      </p:pic>
      <p:pic>
        <p:nvPicPr>
          <p:cNvPr id="28689" name="Picture 17" descr="Заяц русак - Воротил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425" y="5300663"/>
            <a:ext cx="1800225" cy="1352550"/>
          </a:xfrm>
          <a:prstGeom prst="rect">
            <a:avLst/>
          </a:prstGeom>
          <a:noFill/>
        </p:spPr>
      </p:pic>
      <p:pic>
        <p:nvPicPr>
          <p:cNvPr id="28691" name="Picture 19" descr="i?id=2100337a02af10f07f8c9b4f80490b1e-66-144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12088" y="2060575"/>
            <a:ext cx="1171575" cy="1428750"/>
          </a:xfrm>
          <a:prstGeom prst="rect">
            <a:avLst/>
          </a:prstGeom>
          <a:noFill/>
        </p:spPr>
      </p:pic>
      <p:pic>
        <p:nvPicPr>
          <p:cNvPr id="28693" name="Picture 21" descr="Персональный сайт - Зерновые корма в кормлении домашних питомцев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688" y="2781300"/>
            <a:ext cx="1677987" cy="1328738"/>
          </a:xfrm>
          <a:prstGeom prst="rect">
            <a:avLst/>
          </a:prstGeom>
          <a:noFill/>
        </p:spPr>
      </p:pic>
      <p:pic>
        <p:nvPicPr>
          <p:cNvPr id="28695" name="Picture 23" descr="i?id=34d8948edc50e0b3cc18c50f35e1f1ba-92-144&amp;n=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1638" y="3213100"/>
            <a:ext cx="26098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15888"/>
            <a:ext cx="7770812" cy="792162"/>
          </a:xfrm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Фитофаги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981075"/>
            <a:ext cx="7273925" cy="2087563"/>
          </a:xfrm>
        </p:spPr>
        <p:txBody>
          <a:bodyPr/>
          <a:lstStyle/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Растительной пищей питаются и многие обитатели местных водоёмов: личинки рыб, личинки амфибий, моллюски (прудовики, катушки), рыбы (белый амур, толстолобик).</a:t>
            </a:r>
          </a:p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Представители почвенной фауны (дождевые черви, медведки, кроты) поедают подземные части растений.</a:t>
            </a:r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119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7893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37896" name="Слайд" r:id="rId3" imgW="4572095" imgH="3429060" progId="PowerPoint.Slide.8">
              <p:embed/>
            </p:oleObj>
          </a:graphicData>
        </a:graphic>
      </p:graphicFrame>
      <p:pic>
        <p:nvPicPr>
          <p:cNvPr id="37894" name="Picture 6" descr="Ловля толстолобика"/>
          <p:cNvPicPr>
            <a:picLocks noChangeAspect="1" noChangeArrowheads="1"/>
          </p:cNvPicPr>
          <p:nvPr/>
        </p:nvPicPr>
        <p:blipFill>
          <a:blip r:embed="rId4" cstate="print"/>
          <a:srcRect l="9933" t="12187" r="9933" b="9062"/>
          <a:stretch>
            <a:fillRect/>
          </a:stretch>
        </p:blipFill>
        <p:spPr bwMode="auto">
          <a:xfrm>
            <a:off x="6588125" y="5641975"/>
            <a:ext cx="1800225" cy="1216025"/>
          </a:xfrm>
          <a:prstGeom prst="rect">
            <a:avLst/>
          </a:prstGeom>
          <a:noFill/>
        </p:spPr>
      </p:pic>
      <p:pic>
        <p:nvPicPr>
          <p:cNvPr id="37896" name="Picture 8" descr="Сбор и хранение черв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188" y="2781300"/>
            <a:ext cx="1296987" cy="1296988"/>
          </a:xfrm>
          <a:prstGeom prst="rect">
            <a:avLst/>
          </a:prstGeom>
          <a:noFill/>
        </p:spPr>
      </p:pic>
      <p:pic>
        <p:nvPicPr>
          <p:cNvPr id="37898" name="Picture 10" descr="рыба, морепродукты - Продукт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3068638"/>
            <a:ext cx="1584325" cy="1187450"/>
          </a:xfrm>
          <a:prstGeom prst="rect">
            <a:avLst/>
          </a:prstGeom>
          <a:noFill/>
        </p:spPr>
      </p:pic>
      <p:pic>
        <p:nvPicPr>
          <p:cNvPr id="37900" name="Picture 12" descr="Экстракт личинок земноводных способен остановить рост злокачественных опухолей рак, личинки земноводных - Лига Новости. Информац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8888" y="3573463"/>
            <a:ext cx="1873250" cy="1158875"/>
          </a:xfrm>
          <a:prstGeom prst="rect">
            <a:avLst/>
          </a:prstGeom>
          <a:noFill/>
        </p:spPr>
      </p:pic>
      <p:pic>
        <p:nvPicPr>
          <p:cNvPr id="37902" name="Picture 14" descr="i?id=8444ad8f2e3d6e898e96dad564a699d2-132-144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8538" y="4221163"/>
            <a:ext cx="2019300" cy="1428750"/>
          </a:xfrm>
          <a:prstGeom prst="rect">
            <a:avLst/>
          </a:prstGeom>
          <a:noFill/>
        </p:spPr>
      </p:pic>
      <p:sp>
        <p:nvSpPr>
          <p:cNvPr id="37904" name="AutoShape 16" descr="Пять дачных проектов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37906" name="Picture 18" descr="Пять дачных проектов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275" y="4724400"/>
            <a:ext cx="1503363" cy="1577975"/>
          </a:xfrm>
          <a:prstGeom prst="rect">
            <a:avLst/>
          </a:prstGeom>
          <a:noFill/>
        </p:spPr>
      </p:pic>
      <p:pic>
        <p:nvPicPr>
          <p:cNvPr id="37908" name="Picture 20" descr="Рыба амур фото &quot; Porn onlin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8263" y="5157788"/>
            <a:ext cx="1563687" cy="1158875"/>
          </a:xfrm>
          <a:prstGeom prst="rect">
            <a:avLst/>
          </a:prstGeom>
          <a:noFill/>
        </p:spPr>
      </p:pic>
      <p:pic>
        <p:nvPicPr>
          <p:cNvPr id="37910" name="Picture 22" descr="i?id=796edadc64c5b382a2cdd0f4d37ad5a4-57-144&amp;n=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27763" y="3429000"/>
            <a:ext cx="1454150" cy="1101725"/>
          </a:xfrm>
          <a:prstGeom prst="rect">
            <a:avLst/>
          </a:prstGeom>
          <a:noFill/>
        </p:spPr>
      </p:pic>
      <p:pic>
        <p:nvPicPr>
          <p:cNvPr id="37912" name="Picture 24" descr="Крот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16463" y="3716338"/>
            <a:ext cx="1755775" cy="1169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decel="100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26632" name="Слайд" r:id="rId3" imgW="4572095" imgH="3429060" progId="PowerPoint.Slide.8">
              <p:embed/>
            </p:oleObj>
          </a:graphicData>
        </a:graphic>
      </p:graphicFrame>
      <p:sp>
        <p:nvSpPr>
          <p:cNvPr id="26630" name="Rectangle 6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0812" cy="720725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Зоофаги</a:t>
            </a: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187450" y="1052513"/>
            <a:ext cx="7724775" cy="2160587"/>
          </a:xfrm>
          <a:ln/>
        </p:spPr>
        <p:txBody>
          <a:bodyPr/>
          <a:lstStyle/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Зоофаги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- 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это животные, питающиеся животной пищей.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Они есть в каждой систематической группе животных. Некоторые насекомые, например божьи коровки, жужелицы, рыжие лесные муравьи, богомолы, питаются другими насекомыми, регулируя таким образом их численность в природе.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26633" name="Picture 9" descr="i?id=a4681703e1a1c752c68a8bb7fbc6be92-97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213100"/>
            <a:ext cx="1905000" cy="1428750"/>
          </a:xfrm>
          <a:prstGeom prst="rect">
            <a:avLst/>
          </a:prstGeom>
          <a:noFill/>
        </p:spPr>
      </p:pic>
      <p:pic>
        <p:nvPicPr>
          <p:cNvPr id="26635" name="Picture 11" descr="Жуки здорово помогают с сорняками АПК &quot;Витус&quot; - Новост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3933825"/>
            <a:ext cx="2049463" cy="1563688"/>
          </a:xfrm>
          <a:prstGeom prst="rect">
            <a:avLst/>
          </a:prstGeom>
          <a:noFill/>
        </p:spPr>
      </p:pic>
      <p:pic>
        <p:nvPicPr>
          <p:cNvPr id="26637" name="Picture 13" descr="i?id=1132c5a82eb5ced3d97c2c2900555135-81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538" y="4868863"/>
            <a:ext cx="1905000" cy="1428750"/>
          </a:xfrm>
          <a:prstGeom prst="rect">
            <a:avLst/>
          </a:prstGeom>
          <a:noFill/>
        </p:spPr>
      </p:pic>
      <p:pic>
        <p:nvPicPr>
          <p:cNvPr id="26639" name="Picture 15" descr="i?id=f38c475c304cd4962eae5d3bf9e468da-51-144&amp;n=21"/>
          <p:cNvPicPr>
            <a:picLocks noChangeAspect="1" noChangeArrowheads="1"/>
          </p:cNvPicPr>
          <p:nvPr/>
        </p:nvPicPr>
        <p:blipFill>
          <a:blip r:embed="rId7" cstate="print"/>
          <a:srcRect b="9222"/>
          <a:stretch>
            <a:fillRect/>
          </a:stretch>
        </p:blipFill>
        <p:spPr bwMode="auto">
          <a:xfrm>
            <a:off x="6227763" y="5373688"/>
            <a:ext cx="1905000" cy="1296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0812" cy="720725"/>
          </a:xfrm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Зоофаги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6869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36872" name="Слайд" r:id="rId3" imgW="4572095" imgH="3429060" progId="PowerPoint.Slide.8">
              <p:embed/>
            </p:oleObj>
          </a:graphicData>
        </a:graphic>
      </p:graphicFrame>
      <p:sp>
        <p:nvSpPr>
          <p:cNvPr id="368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116013" y="1125538"/>
            <a:ext cx="7796212" cy="2374900"/>
          </a:xfrm>
          <a:ln/>
        </p:spPr>
        <p:txBody>
          <a:bodyPr/>
          <a:lstStyle/>
          <a:p>
            <a:pPr marL="0" indent="263525"/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Широко распространённый в нашей области уж обыкновенный питается преимущественно амфибиями, но может поедать рыбу, ящериц, мышевидных грызунов, а для гадюки обыкновенной пищей являются в основном мышевидные грызуны.</a:t>
            </a:r>
            <a:endParaRPr lang="ru-RU" sz="2400"/>
          </a:p>
        </p:txBody>
      </p:sp>
      <p:pic>
        <p:nvPicPr>
          <p:cNvPr id="36872" name="Picture 8" descr="Как приготовить змею (ужа или гадюку) www.the-men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3644900"/>
            <a:ext cx="3386138" cy="2257425"/>
          </a:xfrm>
          <a:prstGeom prst="rect">
            <a:avLst/>
          </a:prstGeom>
          <a:noFill/>
        </p:spPr>
      </p:pic>
      <p:pic>
        <p:nvPicPr>
          <p:cNvPr id="36874" name="Picture 10" descr="Гадюковые зме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3644900"/>
            <a:ext cx="2906712" cy="2193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46086" name="Слайд" r:id="rId3" imgW="4572095" imgH="3429060" progId="PowerPoint.Slide.8">
              <p:embed/>
            </p:oleObj>
          </a:graphicData>
        </a:graphic>
      </p:graphicFrame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1042988" y="115888"/>
            <a:ext cx="7770812" cy="720725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Зоофаги</a:t>
            </a: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55650" y="908050"/>
            <a:ext cx="8156575" cy="2016125"/>
          </a:xfrm>
          <a:ln/>
        </p:spPr>
        <p:txBody>
          <a:bodyPr/>
          <a:lstStyle/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Много хищников среди птиц. Обычные для лесов Тамбовской области виды - ястреб большой (тетеревятник) и ястреб малый (перепелятник) - питаются птицами, 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а канюк обыкновенный предпочитает мышевидных грызунов.</a:t>
            </a:r>
          </a:p>
        </p:txBody>
      </p:sp>
      <p:pic>
        <p:nvPicPr>
          <p:cNvPr id="46087" name="Picture 7" descr="Ястреб-тетеревятник Accipiter gentilis Northern Goshaw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2708275"/>
            <a:ext cx="2951162" cy="2070100"/>
          </a:xfrm>
          <a:prstGeom prst="rect">
            <a:avLst/>
          </a:prstGeom>
          <a:noFill/>
        </p:spPr>
      </p:pic>
      <p:pic>
        <p:nvPicPr>
          <p:cNvPr id="46089" name="Picture 9" descr="Казино Рулет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050" y="4508500"/>
            <a:ext cx="2808288" cy="2073275"/>
          </a:xfrm>
          <a:prstGeom prst="rect">
            <a:avLst/>
          </a:prstGeom>
          <a:noFill/>
        </p:spPr>
      </p:pic>
      <p:pic>
        <p:nvPicPr>
          <p:cNvPr id="46098" name="Picture 18" descr="bird02-BlackHawk_01-WideWings-OnLo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9700" y="2997200"/>
            <a:ext cx="3529013" cy="2646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27654" name="Слайд" r:id="rId3" imgW="4572095" imgH="3429060" progId="PowerPoint.Slide.8">
              <p:embed/>
            </p:oleObj>
          </a:graphicData>
        </a:graphic>
      </p:graphicFrame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115888"/>
            <a:ext cx="7770812" cy="792162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Зоофаги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27088" y="908050"/>
            <a:ext cx="8208962" cy="2881313"/>
          </a:xfrm>
          <a:ln/>
        </p:spPr>
        <p:txBody>
          <a:bodyPr/>
          <a:lstStyle/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Среди хищных млекопитающих на территории области встречаются волк, в пищевом рационе которого преобладают кабан, косуля, лось, а также лисица обыкновенная, питающаяся в основном мышевидными грызунами. 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В последнее время редкими видами наших лесов стали горностай и ласка, истребляющие мышевидных грызунов - вредителей сельского хозяйства и приносящие тем самым большую пользу человеку.</a:t>
            </a:r>
            <a:endParaRPr lang="ru-RU" sz="2400"/>
          </a:p>
        </p:txBody>
      </p:sp>
      <p:pic>
        <p:nvPicPr>
          <p:cNvPr id="27655" name="Picture 7" descr="i?id=65f9068a9924be71669ff80d2291356f-101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3573463"/>
            <a:ext cx="1905000" cy="1428750"/>
          </a:xfrm>
          <a:prstGeom prst="rect">
            <a:avLst/>
          </a:prstGeom>
          <a:noFill/>
        </p:spPr>
      </p:pic>
      <p:pic>
        <p:nvPicPr>
          <p:cNvPr id="27657" name="Picture 9" descr="i?id=4abed0820d24ab3b0d5bec7f81873f15-13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4149725"/>
            <a:ext cx="1905000" cy="1428750"/>
          </a:xfrm>
          <a:prstGeom prst="rect">
            <a:avLst/>
          </a:prstGeom>
          <a:noFill/>
        </p:spPr>
      </p:pic>
      <p:pic>
        <p:nvPicPr>
          <p:cNvPr id="27659" name="Picture 11" descr="1246466435_0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638" y="4868863"/>
            <a:ext cx="1873250" cy="1404937"/>
          </a:xfrm>
          <a:prstGeom prst="rect">
            <a:avLst/>
          </a:prstGeom>
          <a:noFill/>
        </p:spPr>
      </p:pic>
      <p:pic>
        <p:nvPicPr>
          <p:cNvPr id="27663" name="Picture 15" descr="i?id=502a2850ad6dbbf22435de2a85f4b4f1-48-144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425" y="5300663"/>
            <a:ext cx="20764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29702" name="Слайд" r:id="rId3" imgW="4572095" imgH="3429060" progId="PowerPoint.Slide.8">
              <p:embed/>
            </p:oleObj>
          </a:graphicData>
        </a:graphic>
      </p:graphicFrame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450" y="115888"/>
            <a:ext cx="7770813" cy="792162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</a:rPr>
              <a:t>Полифаги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55650" y="836613"/>
            <a:ext cx="8280400" cy="2305050"/>
          </a:xfrm>
          <a:ln/>
        </p:spPr>
        <p:txBody>
          <a:bodyPr/>
          <a:lstStyle/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4400"/>
              <a:t> </a:t>
            </a: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Полифаги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 - </a:t>
            </a: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всеядные животные.</a:t>
            </a:r>
          </a:p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Представителями этой группы являются речные раки, обитающие в реках и озёрах Тамбовской области, пищевой рацион которых составляют водные беспозвоночные, растения, гниющие органические остатки.</a:t>
            </a:r>
            <a:r>
              <a:rPr lang="ru-RU" sz="35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29715" name="Picture 19" descr="941932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3068638"/>
            <a:ext cx="6367463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12295" name="Слайд" r:id="rId3" imgW="4572095" imgH="3429060" progId="PowerPoint.Slide.8">
              <p:embed/>
            </p:oleObj>
          </a:graphicData>
        </a:graphic>
      </p:graphicFrame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>
          <a:xfrm>
            <a:off x="2051050" y="0"/>
            <a:ext cx="6403975" cy="1125538"/>
          </a:xfrm>
          <a:ln/>
        </p:spPr>
        <p:txBody>
          <a:bodyPr/>
          <a:lstStyle/>
          <a:p>
            <a:r>
              <a:rPr lang="ru-RU" sz="6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Цель урока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11188" y="1557338"/>
            <a:ext cx="8228012" cy="4524375"/>
          </a:xfrm>
          <a:ln/>
        </p:spPr>
        <p:txBody>
          <a:bodyPr/>
          <a:lstStyle/>
          <a:p>
            <a:pPr marL="0" indent="442913"/>
            <a:r>
              <a:rPr lang="ru-RU">
                <a:latin typeface="Arial" charset="0"/>
              </a:rPr>
              <a:t>Познакомиться с видами пищи и различными способами добывания ее у животных.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419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60422" name="Слайд" r:id="rId3" imgW="4572095" imgH="3429060" progId="PowerPoint.Slide.8">
              <p:embed/>
            </p:oleObj>
          </a:graphicData>
        </a:graphic>
      </p:graphicFrame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450" y="115888"/>
            <a:ext cx="7770813" cy="792162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</a:rPr>
              <a:t>Полифаги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55650" y="836613"/>
            <a:ext cx="8280400" cy="1223962"/>
          </a:xfrm>
          <a:ln/>
        </p:spPr>
        <p:txBody>
          <a:bodyPr/>
          <a:lstStyle/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Примером всеядных птиц могут служить вороновые (ворон, ворона, грач, галка), питающиеся изредка - падалью.</a:t>
            </a:r>
            <a:r>
              <a:rPr lang="ru-RU" sz="35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4400"/>
          </a:p>
        </p:txBody>
      </p:sp>
      <p:pic>
        <p:nvPicPr>
          <p:cNvPr id="60423" name="Picture 7" descr="i?id=5870dc85db01ce6c9fdd6858e67f6814-27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916113"/>
            <a:ext cx="2447925" cy="1836737"/>
          </a:xfrm>
          <a:prstGeom prst="rect">
            <a:avLst/>
          </a:prstGeom>
          <a:noFill/>
        </p:spPr>
      </p:pic>
      <p:pic>
        <p:nvPicPr>
          <p:cNvPr id="60424" name="Picture 8" descr="i?id=6f5587dc481d095d52aa5295633e3244-72-144&amp;n=21"/>
          <p:cNvPicPr>
            <a:picLocks noChangeAspect="1" noChangeArrowheads="1"/>
          </p:cNvPicPr>
          <p:nvPr/>
        </p:nvPicPr>
        <p:blipFill>
          <a:blip r:embed="rId5" cstate="print"/>
          <a:srcRect r="9978"/>
          <a:stretch>
            <a:fillRect/>
          </a:stretch>
        </p:blipFill>
        <p:spPr bwMode="auto">
          <a:xfrm>
            <a:off x="2987675" y="2420938"/>
            <a:ext cx="2519363" cy="1835150"/>
          </a:xfrm>
          <a:prstGeom prst="rect">
            <a:avLst/>
          </a:prstGeom>
          <a:noFill/>
        </p:spPr>
      </p:pic>
      <p:pic>
        <p:nvPicPr>
          <p:cNvPr id="60425" name="Picture 9" descr="i?id=9e394dc4499a446973806d0eafe61d11-73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9338" y="3284538"/>
            <a:ext cx="2303462" cy="1808162"/>
          </a:xfrm>
          <a:prstGeom prst="rect">
            <a:avLst/>
          </a:prstGeom>
          <a:noFill/>
        </p:spPr>
      </p:pic>
      <p:pic>
        <p:nvPicPr>
          <p:cNvPr id="60426" name="Picture 10" descr="i?id=e58279159cffb6d53aa53a56df17e1aa-37-144&amp;n=21"/>
          <p:cNvPicPr>
            <a:picLocks noChangeAspect="1" noChangeArrowheads="1"/>
          </p:cNvPicPr>
          <p:nvPr/>
        </p:nvPicPr>
        <p:blipFill>
          <a:blip r:embed="rId7" cstate="print"/>
          <a:srcRect l="26814" t="5112"/>
          <a:stretch>
            <a:fillRect/>
          </a:stretch>
        </p:blipFill>
        <p:spPr bwMode="auto">
          <a:xfrm>
            <a:off x="6877050" y="4437063"/>
            <a:ext cx="2087563" cy="1804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61446" name="Слайд" r:id="rId3" imgW="4572095" imgH="3429060" progId="PowerPoint.Slide.8">
              <p:embed/>
            </p:oleObj>
          </a:graphicData>
        </a:graphic>
      </p:graphicFrame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450" y="115888"/>
            <a:ext cx="7770813" cy="792162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</a:rPr>
              <a:t>Полифаги</a:t>
            </a:r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55650" y="836613"/>
            <a:ext cx="8280400" cy="2592387"/>
          </a:xfrm>
          <a:ln/>
        </p:spPr>
        <p:txBody>
          <a:bodyPr/>
          <a:lstStyle/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Из всеядных млекопитающих можно назвать бурого медведя, ранее встречавшегося в лесных массивах по реке Цне. Этот сильный хищник без особого труда способен убить крупного зверя, поймать рыбу, в то же время любит лакомиться мёдом из пчелиных сотов, посещать малинник, копаться в муравейнике.</a:t>
            </a:r>
            <a:r>
              <a:rPr lang="ru-RU" sz="4400"/>
              <a:t> </a:t>
            </a:r>
          </a:p>
        </p:txBody>
      </p:sp>
      <p:pic>
        <p:nvPicPr>
          <p:cNvPr id="61453" name="Picture 13" descr="cdnG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3284538"/>
            <a:ext cx="4767262" cy="3330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0"/>
            <a:ext cx="7626350" cy="720725"/>
          </a:xfrm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Сапрофаги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052513"/>
            <a:ext cx="7651750" cy="1944687"/>
          </a:xfrm>
        </p:spPr>
        <p:txBody>
          <a:bodyPr/>
          <a:lstStyle/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Сапрофаги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 - </a:t>
            </a: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это животные, питающиеся мёртвыми растительными и животными остатками.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К ним относятся жуки-мертвоеды, личинки мух.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1268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8917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38920" name="Слайд" r:id="rId3" imgW="4572095" imgH="3429060" progId="PowerPoint.Slide.8">
              <p:embed/>
            </p:oleObj>
          </a:graphicData>
        </a:graphic>
      </p:graphicFrame>
      <p:pic>
        <p:nvPicPr>
          <p:cNvPr id="38919" name="Picture 7" descr="i?id=93707312a301b054834d9ea2fad05fd1-03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068638"/>
            <a:ext cx="3889375" cy="2570162"/>
          </a:xfrm>
          <a:prstGeom prst="rect">
            <a:avLst/>
          </a:prstGeom>
          <a:noFill/>
        </p:spPr>
      </p:pic>
      <p:pic>
        <p:nvPicPr>
          <p:cNvPr id="38921" name="Picture 9" descr="i?id=5fb114e016e315bc840a0f8792f9df16-06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3933825"/>
            <a:ext cx="3671888" cy="2660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0"/>
            <a:ext cx="7626350" cy="720725"/>
          </a:xfrm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Копрофаги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836613"/>
            <a:ext cx="7651750" cy="4176712"/>
          </a:xfrm>
        </p:spPr>
        <p:txBody>
          <a:bodyPr/>
          <a:lstStyle/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Копрофаги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- 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это животные, питающиеся экскрементами других животных либо собственными.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</a:p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Так, жуки-навозники, дождевые черви, поедая экскременты других животных, способствуют тем самым гумификации почв и повышению их плодородия. </a:t>
            </a:r>
          </a:p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Собственными экскрементами питаются многие грызуны и зайцеобразные, потребляющие большое количество растительной пищи, которая долго переваривается в кишечнике. Находясь в убежище, они поедают так называемый «мягкий кал», содержащий много бактерий, способствующих перевариванию и более полному усваиванию пищи организмом.</a:t>
            </a: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469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62472" name="Слайд" r:id="rId3" imgW="4572095" imgH="3429060" progId="PowerPoint.Slide.8">
              <p:embed/>
            </p:oleObj>
          </a:graphicData>
        </a:graphic>
      </p:graphicFrame>
      <p:pic>
        <p:nvPicPr>
          <p:cNvPr id="62472" name="Picture 8" descr="i?id=efa6a9d1d458d94d3c81c8a2da781e13-47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4941888"/>
            <a:ext cx="2447925" cy="1739900"/>
          </a:xfrm>
          <a:prstGeom prst="rect">
            <a:avLst/>
          </a:prstGeom>
          <a:noFill/>
        </p:spPr>
      </p:pic>
      <p:pic>
        <p:nvPicPr>
          <p:cNvPr id="62475" name="Picture 11" descr="dojd_cherv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4941888"/>
            <a:ext cx="2376488" cy="1782762"/>
          </a:xfrm>
          <a:prstGeom prst="rect">
            <a:avLst/>
          </a:prstGeom>
          <a:noFill/>
        </p:spPr>
      </p:pic>
      <p:pic>
        <p:nvPicPr>
          <p:cNvPr id="62477" name="Picture 13" descr="LepuMan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7763" y="4941888"/>
            <a:ext cx="2520950" cy="1800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30726" name="Слайд" r:id="rId3" imgW="4572095" imgH="3429060" progId="PowerPoint.Slide.8">
              <p:embed/>
            </p:oleObj>
          </a:graphicData>
        </a:graphic>
      </p:graphicFrame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1042988" y="188913"/>
            <a:ext cx="7770812" cy="1223962"/>
          </a:xfrm>
          <a:ln/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Способы добывания пищи животными</a:t>
            </a:r>
            <a:r>
              <a:rPr lang="ru-RU"/>
              <a:t> 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5867400" y="3113088"/>
            <a:ext cx="2447925" cy="4889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sz="2800" b="1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активное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3779838" y="1557338"/>
            <a:ext cx="23050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Питание</a:t>
            </a:r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H="1">
            <a:off x="3132138" y="1989138"/>
            <a:ext cx="1150937" cy="10795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557213" y="3024188"/>
            <a:ext cx="38512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пассивное питание </a:t>
            </a:r>
          </a:p>
          <a:p>
            <a:pPr algn="ctr"/>
            <a:r>
              <a:rPr lang="ru-RU" sz="2800" b="1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(фильтрация)</a:t>
            </a:r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4932363" y="1989138"/>
            <a:ext cx="0" cy="2376487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3635375" y="4321175"/>
            <a:ext cx="31702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паразитическое</a:t>
            </a:r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5508625" y="1989138"/>
            <a:ext cx="1008063" cy="1008062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animBg="1"/>
      <p:bldP spid="30730" grpId="0" animBg="1"/>
      <p:bldP spid="307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993062" cy="792163"/>
          </a:xfrm>
        </p:spPr>
        <p:txBody>
          <a:bodyPr/>
          <a:lstStyle/>
          <a:p>
            <a:r>
              <a:rPr lang="ru-RU" b="1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Фильтрационное питание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052513"/>
            <a:ext cx="7651750" cy="3889375"/>
          </a:xfrm>
        </p:spPr>
        <p:txBody>
          <a:bodyPr/>
          <a:lstStyle/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Фильтрационное питание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свойственно многим обитателям водной среды, ведущим малоподвижный или сидячий образ жизни. Они фильтруют из воды пищевые объекты с помощью различных приспособлений. Так, мелкие пресноводные ракообразные (дафнии и циклопы), составляющие планктон в водоёмах нашей области, на своих конечностях имеют многочисленные щетинки, с помощью которых отцеживают из воды простейших, одноклеточные водоросли, бактерии, органические остатки. 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А личинки комаров отфильтровывают пищу щетинками на верхней губе.</a:t>
            </a:r>
            <a:r>
              <a:rPr lang="ru-RU"/>
              <a:t> 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39944" name="Слайд" r:id="rId3" imgW="4572095" imgH="3429060" progId="PowerPoint.Slide.8">
              <p:embed/>
            </p:oleObj>
          </a:graphicData>
        </a:graphic>
      </p:graphicFrame>
      <p:pic>
        <p:nvPicPr>
          <p:cNvPr id="39943" name="Picture 7" descr="i?id=f36cd9e7654137c8f754f00780caac79-115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375" y="4941888"/>
            <a:ext cx="2376488" cy="1549400"/>
          </a:xfrm>
          <a:prstGeom prst="rect">
            <a:avLst/>
          </a:prstGeom>
          <a:noFill/>
        </p:spPr>
      </p:pic>
      <p:pic>
        <p:nvPicPr>
          <p:cNvPr id="39945" name="Picture 9" descr="i?id=1265b5f6587f6151673333ccf30e37c6-88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4941888"/>
            <a:ext cx="1871663" cy="1517650"/>
          </a:xfrm>
          <a:prstGeom prst="rect">
            <a:avLst/>
          </a:prstGeom>
          <a:noFill/>
        </p:spPr>
      </p:pic>
      <p:pic>
        <p:nvPicPr>
          <p:cNvPr id="39947" name="Picture 11" descr="i?id=e771cf5c806bae6286385de4021e7b47-128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3663" y="4941888"/>
            <a:ext cx="2017712" cy="1512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31750" name="Слайд" r:id="rId3" imgW="4572095" imgH="3429060" progId="PowerPoint.Slide.8">
              <p:embed/>
            </p:oleObj>
          </a:graphicData>
        </a:graphic>
      </p:graphicFrame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115888"/>
            <a:ext cx="8351837" cy="936625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Фильтрационное питание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71550" y="908050"/>
            <a:ext cx="7869238" cy="3960813"/>
          </a:xfrm>
          <a:ln/>
        </p:spPr>
        <p:txBody>
          <a:bodyPr/>
          <a:lstStyle/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200"/>
              <a:t>Пресноводные двустворчатые моллюски беззубки и перловицы - пассивно питаются органическими частицами и микроорганизмами, которые поступают в мантийную полость с током воды. Жабры и ротовые лопасти улавливают эту пищу и отправляют её в рот. Непрерывный ток воды в мантийной полости создаётся благодаря колебаниям ресничек, расположенных на жабрах, мантии и ротовых лопастях. Одна перловица длиной 5 - 6 см при температуре 20°С очищает до 16 л воды в сутки. Некоторые рыбы процеживают воду через жаберный аппарат, например толстолобик, который разводится в прудах нашей области. Следует отметить, что благодаря жизнедеятельности фильтраторов происходит самоочищение водоёмов, улучшается качество воды в них.</a:t>
            </a:r>
          </a:p>
        </p:txBody>
      </p:sp>
      <p:pic>
        <p:nvPicPr>
          <p:cNvPr id="31754" name="Picture 10" descr="i?id=a923a87172be0528cf6b8f016904c69b-114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4652963"/>
            <a:ext cx="2808288" cy="2106612"/>
          </a:xfrm>
          <a:prstGeom prst="rect">
            <a:avLst/>
          </a:prstGeom>
          <a:noFill/>
        </p:spPr>
      </p:pic>
      <p:pic>
        <p:nvPicPr>
          <p:cNvPr id="31756" name="Picture 12" descr="i?id=c3d82623fb1a790ef11d0bdb767f07fc-137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4652963"/>
            <a:ext cx="2808287" cy="2116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0812" cy="1008063"/>
          </a:xfrm>
        </p:spPr>
        <p:txBody>
          <a:bodyPr/>
          <a:lstStyle/>
          <a:p>
            <a:pPr algn="ctr"/>
            <a:r>
              <a:rPr lang="ru-RU" b="1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Паразитическое питание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557338"/>
            <a:ext cx="7651750" cy="4524375"/>
          </a:xfrm>
        </p:spPr>
        <p:txBody>
          <a:bodyPr/>
          <a:lstStyle/>
          <a:p>
            <a:pPr marL="0" indent="263525">
              <a:lnSpc>
                <a:spcPct val="92000"/>
              </a:lnSpc>
            </a:pPr>
            <a:r>
              <a:rPr lang="ru-RU" sz="2400" b="1" i="1"/>
              <a:t>Паразитическое питание</a:t>
            </a:r>
            <a:r>
              <a:rPr lang="ru-RU" sz="2400"/>
              <a:t> сложнее пассивного. Паразиты, находясь в теле хозяина, питаются его соками, тканями или переваренной пищей. В связи с этим они утратили ряд органов, необходимых для жизни в открытой среде, - это органы пищеварения, ориентации, движения. При этом у них возникли специфические приспособления к условиям жизни внутри хозяина. Паразиты отличаются большой плодовитостью благодаря хорошо развитым органам размножения, имеют присоски и крючки, при помощи которых держатся в теле хозяина.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40968" name="Слайд" r:id="rId3" imgW="4572095" imgH="3429060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32774" name="Слайд" r:id="rId3" imgW="4572095" imgH="3429060" progId="PowerPoint.Slide.8">
              <p:embed/>
            </p:oleObj>
          </a:graphicData>
        </a:graphic>
      </p:graphicFrame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xfrm>
            <a:off x="900113" y="115888"/>
            <a:ext cx="8135937" cy="792162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Эндопаразиты</a:t>
            </a:r>
            <a:r>
              <a:rPr lang="ru-RU" sz="3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55650" y="981075"/>
            <a:ext cx="8228013" cy="1800225"/>
          </a:xfrm>
          <a:ln/>
        </p:spPr>
        <p:txBody>
          <a:bodyPr/>
          <a:lstStyle/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400" b="1" i="1"/>
              <a:t>Эндопаразиты</a:t>
            </a:r>
            <a:r>
              <a:rPr lang="ru-RU" sz="2400"/>
              <a:t> живут внутри хозяина.</a:t>
            </a:r>
          </a:p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400"/>
              <a:t>Эндопаразитами являются многие виды одноклеточных животных (дизентерийная амёба, кокцидии), паразитические плоские черви (бычий цепень, широкий лентец, печёночный сосальщик), круглые черви (аскариды, острицы). </a:t>
            </a:r>
          </a:p>
        </p:txBody>
      </p:sp>
      <p:pic>
        <p:nvPicPr>
          <p:cNvPr id="32775" name="Picture 7" descr="Дизентирийная амеба - саркодовые - Природа и животны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2636838"/>
            <a:ext cx="1714500" cy="1724025"/>
          </a:xfrm>
          <a:prstGeom prst="rect">
            <a:avLst/>
          </a:prstGeom>
          <a:noFill/>
        </p:spPr>
      </p:pic>
      <p:pic>
        <p:nvPicPr>
          <p:cNvPr id="32777" name="Picture 9" descr="i?id=2c36cbabe5b7db9df5fcf63a024f47ae-101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613" y="3213100"/>
            <a:ext cx="1905000" cy="1428750"/>
          </a:xfrm>
          <a:prstGeom prst="rect">
            <a:avLst/>
          </a:prstGeom>
          <a:noFill/>
        </p:spPr>
      </p:pic>
      <p:pic>
        <p:nvPicPr>
          <p:cNvPr id="32779" name="Picture 11" descr="i?id=fcf9d6da1f71fd240cb60ea6a4dd6715-12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4149725"/>
            <a:ext cx="2000250" cy="1428750"/>
          </a:xfrm>
          <a:prstGeom prst="rect">
            <a:avLst/>
          </a:prstGeom>
          <a:noFill/>
        </p:spPr>
      </p:pic>
      <p:pic>
        <p:nvPicPr>
          <p:cNvPr id="32781" name="Picture 13" descr="i?id=f84c0dae6b60c9f3be63eea00812ec25-43-144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063" y="4797425"/>
            <a:ext cx="1933575" cy="1428750"/>
          </a:xfrm>
          <a:prstGeom prst="rect">
            <a:avLst/>
          </a:prstGeom>
          <a:noFill/>
        </p:spPr>
      </p:pic>
      <p:pic>
        <p:nvPicPr>
          <p:cNvPr id="32783" name="Picture 15" descr="i?id=0f16b156928c3302090d02568310ab4c-15-144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950" y="5300663"/>
            <a:ext cx="1905000" cy="1428750"/>
          </a:xfrm>
          <a:prstGeom prst="rect">
            <a:avLst/>
          </a:prstGeom>
          <a:noFill/>
        </p:spPr>
      </p:pic>
      <p:pic>
        <p:nvPicPr>
          <p:cNvPr id="32785" name="Picture 17" descr="i?id=6616391ca749c6a62205c8fea390b9c6-38-144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19925" y="2492375"/>
            <a:ext cx="1905000" cy="1428750"/>
          </a:xfrm>
          <a:prstGeom prst="rect">
            <a:avLst/>
          </a:prstGeom>
          <a:noFill/>
        </p:spPr>
      </p:pic>
      <p:pic>
        <p:nvPicPr>
          <p:cNvPr id="32787" name="Picture 19" descr="i?id=116e5b65b49abb1eedefcd60935951be-136-144&amp;n=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51500" y="3284538"/>
            <a:ext cx="1758950" cy="1147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15888"/>
            <a:ext cx="7770812" cy="865187"/>
          </a:xfrm>
        </p:spPr>
        <p:txBody>
          <a:bodyPr/>
          <a:lstStyle/>
          <a:p>
            <a:pPr algn="ctr"/>
            <a:r>
              <a:rPr lang="ru-RU" sz="40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Эктопаразиты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765175"/>
            <a:ext cx="7723187" cy="3384550"/>
          </a:xfrm>
        </p:spPr>
        <p:txBody>
          <a:bodyPr/>
          <a:lstStyle/>
          <a:p>
            <a:pPr marL="0" indent="179388">
              <a:lnSpc>
                <a:spcPct val="75000"/>
              </a:lnSpc>
              <a:spcAft>
                <a:spcPct val="0"/>
              </a:spcAft>
            </a:pPr>
            <a:r>
              <a:rPr lang="ru-RU" sz="2400"/>
              <a:t>К эктопаразитам относятся вши, пухоеды, большинство клещей. </a:t>
            </a:r>
          </a:p>
          <a:p>
            <a:pPr marL="0" indent="179388">
              <a:lnSpc>
                <a:spcPct val="75000"/>
              </a:lnSpc>
              <a:spcAft>
                <a:spcPct val="0"/>
              </a:spcAft>
            </a:pPr>
            <a:r>
              <a:rPr lang="ru-RU" sz="2400"/>
              <a:t>Так, паутинный клещ - опасный .вредитель комнатных растений, чесоточный зудень, собачий клещ паразитируют на коже человека и домашних животных. </a:t>
            </a:r>
          </a:p>
          <a:p>
            <a:pPr marL="0" indent="179388">
              <a:lnSpc>
                <a:spcPct val="75000"/>
              </a:lnSpc>
              <a:spcAft>
                <a:spcPct val="0"/>
              </a:spcAft>
            </a:pPr>
            <a:r>
              <a:rPr lang="ru-RU" sz="2400"/>
              <a:t>В реках нашей области встречается минога украинская, которая также является эктопаразитом. Она выделяет пищеварительный сок на тело жертвы, а затем всасывает переварившиеся таким образом ткани. Такое пищеварение называется внекишечным.</a:t>
            </a:r>
            <a:endParaRPr lang="ru-RU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41992" name="Слайд" r:id="rId3" imgW="4572095" imgH="3429060" progId="PowerPoint.Slide.8">
              <p:embed/>
            </p:oleObj>
          </a:graphicData>
        </a:graphic>
      </p:graphicFrame>
      <p:pic>
        <p:nvPicPr>
          <p:cNvPr id="41991" name="Picture 7" descr="i?id=0c34dae1ae19c6237c2ddc920a1c8fca-110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4292600"/>
            <a:ext cx="1428750" cy="1428750"/>
          </a:xfrm>
          <a:prstGeom prst="rect">
            <a:avLst/>
          </a:prstGeom>
          <a:noFill/>
        </p:spPr>
      </p:pic>
      <p:pic>
        <p:nvPicPr>
          <p:cNvPr id="41993" name="Picture 9" descr="i?id=3bcff77532a3f78bd9be7ae06472589c-123-144&amp;n=21"/>
          <p:cNvPicPr>
            <a:picLocks noChangeAspect="1" noChangeArrowheads="1"/>
          </p:cNvPicPr>
          <p:nvPr/>
        </p:nvPicPr>
        <p:blipFill>
          <a:blip r:embed="rId5" cstate="print"/>
          <a:srcRect l="6190" r="16667" b="14333"/>
          <a:stretch>
            <a:fillRect/>
          </a:stretch>
        </p:blipFill>
        <p:spPr bwMode="auto">
          <a:xfrm>
            <a:off x="2411413" y="4508500"/>
            <a:ext cx="1800225" cy="1223963"/>
          </a:xfrm>
          <a:prstGeom prst="rect">
            <a:avLst/>
          </a:prstGeom>
          <a:noFill/>
        </p:spPr>
      </p:pic>
      <p:pic>
        <p:nvPicPr>
          <p:cNvPr id="41995" name="Picture 11" descr="i?id=867cdeb94cd1d4ca3aed58ea71075c26-38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0200" y="4868863"/>
            <a:ext cx="1562100" cy="1428750"/>
          </a:xfrm>
          <a:prstGeom prst="rect">
            <a:avLst/>
          </a:prstGeom>
          <a:noFill/>
        </p:spPr>
      </p:pic>
      <p:pic>
        <p:nvPicPr>
          <p:cNvPr id="41997" name="Picture 13" descr="i?id=dbddd5d9d03fd9a61299d893709dccc1-27-144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063" y="5084763"/>
            <a:ext cx="1143000" cy="1428750"/>
          </a:xfrm>
          <a:prstGeom prst="rect">
            <a:avLst/>
          </a:prstGeom>
          <a:noFill/>
        </p:spPr>
      </p:pic>
      <p:pic>
        <p:nvPicPr>
          <p:cNvPr id="41999" name="Picture 15" descr="i?id=358e1fba665ce5851dc872e6b10cc775-21-144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125" y="5300663"/>
            <a:ext cx="1905000" cy="1428750"/>
          </a:xfrm>
          <a:prstGeom prst="rect">
            <a:avLst/>
          </a:prstGeom>
          <a:noFill/>
        </p:spPr>
      </p:pic>
      <p:pic>
        <p:nvPicPr>
          <p:cNvPr id="42001" name="Picture 17" descr="i?id=bf78c20ab5cbd6e9c5dca3aa56a3f675-117-144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81875" y="4005263"/>
            <a:ext cx="176212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0812" cy="1008063"/>
          </a:xfrm>
        </p:spPr>
        <p:txBody>
          <a:bodyPr/>
          <a:lstStyle/>
          <a:p>
            <a:r>
              <a:rPr lang="ru-RU" sz="5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Задачи урока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916113"/>
            <a:ext cx="7651750" cy="4524375"/>
          </a:xfrm>
        </p:spPr>
        <p:txBody>
          <a:bodyPr/>
          <a:lstStyle/>
          <a:p>
            <a:pPr marL="0" indent="263525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sz="2400" b="1" i="1"/>
              <a:t>Образовательные:</a:t>
            </a:r>
          </a:p>
          <a:p>
            <a:pPr marL="0" indent="263525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None/>
            </a:pPr>
            <a:r>
              <a:rPr lang="ru-RU" sz="2400" i="1"/>
              <a:t>расширить знания обучающихся о питании животных; </a:t>
            </a:r>
          </a:p>
          <a:p>
            <a:pPr marL="0" indent="263525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None/>
            </a:pPr>
            <a:r>
              <a:rPr lang="ru-RU" sz="2400" i="1"/>
              <a:t>познакомить со способами добывания пищи. </a:t>
            </a:r>
            <a:endParaRPr lang="ru-RU" sz="2400" b="1" i="1"/>
          </a:p>
          <a:p>
            <a:pPr marL="0" indent="263525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sz="2400" b="1" i="1"/>
              <a:t>Развивающие:</a:t>
            </a:r>
          </a:p>
          <a:p>
            <a:pPr marL="0" indent="263525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None/>
            </a:pPr>
            <a:r>
              <a:rPr lang="ru-RU" sz="2400" i="1"/>
              <a:t>развивать познавательный интерес к предмету; </a:t>
            </a:r>
          </a:p>
          <a:p>
            <a:pPr marL="0" indent="263525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None/>
            </a:pPr>
            <a:r>
              <a:rPr lang="ru-RU" sz="2400" i="1"/>
              <a:t>развивать умения обобщать, анализировать и систематизировать знания.</a:t>
            </a:r>
          </a:p>
          <a:p>
            <a:pPr marL="0" indent="263525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sz="2400" b="1" i="1"/>
              <a:t>Воспитательные:</a:t>
            </a:r>
          </a:p>
          <a:p>
            <a:pPr marL="0" indent="263525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None/>
            </a:pPr>
            <a:r>
              <a:rPr lang="ru-RU" sz="2400" i="1"/>
              <a:t>воспитывать любовь к природе;</a:t>
            </a:r>
          </a:p>
          <a:p>
            <a:pPr marL="0" indent="263525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None/>
            </a:pPr>
            <a:r>
              <a:rPr lang="ru-RU" sz="2400" i="1"/>
              <a:t>воспитывать бережное отношение к животным.      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 i="1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21511" name="Слайд" r:id="rId3" imgW="4572095" imgH="3429060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33798" name="Слайд" r:id="rId3" imgW="4572095" imgH="3429060" progId="PowerPoint.Slide.8">
              <p:embed/>
            </p:oleObj>
          </a:graphicData>
        </a:graphic>
      </p:graphicFrame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1116013" y="115888"/>
            <a:ext cx="7339012" cy="720725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Активное питание</a:t>
            </a:r>
            <a:r>
              <a:rPr lang="ru-RU"/>
              <a:t> 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71550" y="836613"/>
            <a:ext cx="8064500" cy="3887787"/>
          </a:xfrm>
          <a:ln/>
        </p:spPr>
        <p:txBody>
          <a:bodyPr/>
          <a:lstStyle/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Активное питание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требует определённых усилий со стороны животного при поисках и добывании корма и соответствующих приспособлений - и в строении органов пищеварения, и в особенностях поведения. Оно проявляется в таких формах, как 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пастьба, собирательство, поиск, подкарауливание</a:t>
            </a:r>
            <a:r>
              <a:rPr lang="ru-RU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</a:p>
          <a:p>
            <a:pPr marL="0" indent="263525">
              <a:lnSpc>
                <a:spcPct val="75000"/>
              </a:lnSpc>
              <a:spcAft>
                <a:spcPct val="0"/>
              </a:spcAft>
            </a:pPr>
            <a:r>
              <a:rPr lang="ru-RU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Пастьба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характерна для растительноядных животных, например копытных. Пасущиеся формы не тратят много сил на поиск корма, обычно его достаточно много вокруг, и основное время у них уходит на поглощение и переваривание пищи. Однако при недостатке корма они кочуют на новые территории.</a:t>
            </a:r>
          </a:p>
        </p:txBody>
      </p:sp>
      <p:pic>
        <p:nvPicPr>
          <p:cNvPr id="33799" name="Picture 7" descr="i?id=e0625d17b93fe47fcafeb83a9be56eda-121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4724400"/>
            <a:ext cx="2160588" cy="1620838"/>
          </a:xfrm>
          <a:prstGeom prst="rect">
            <a:avLst/>
          </a:prstGeom>
          <a:noFill/>
        </p:spPr>
      </p:pic>
      <p:pic>
        <p:nvPicPr>
          <p:cNvPr id="33803" name="Picture 11" descr="i?id=eb529aa30485500894c66b24bb5e0025-132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4941888"/>
            <a:ext cx="2447925" cy="1631950"/>
          </a:xfrm>
          <a:prstGeom prst="rect">
            <a:avLst/>
          </a:prstGeom>
          <a:noFill/>
        </p:spPr>
      </p:pic>
      <p:pic>
        <p:nvPicPr>
          <p:cNvPr id="33805" name="Picture 13" descr="i?id=ee3b5c781d3a70adbfdc13ab16eb22af-46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4652963"/>
            <a:ext cx="2882900" cy="1631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0812" cy="1008063"/>
          </a:xfrm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Собирательство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981075"/>
            <a:ext cx="7723187" cy="2160588"/>
          </a:xfrm>
        </p:spPr>
        <p:txBody>
          <a:bodyPr/>
          <a:lstStyle/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При </a:t>
            </a:r>
            <a:r>
              <a:rPr lang="ru-RU" sz="2800" i="1">
                <a:effectLst>
                  <a:outerShdw blurRad="38100" dist="38100" dir="2700000" algn="tl">
                    <a:srgbClr val="C0C0C0"/>
                  </a:outerShdw>
                </a:effectLst>
              </a:rPr>
              <a:t>собирательстве</a:t>
            </a: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 животные тратят много сил на поиск семян, насекомых, поедание которых не представляет для них особого труда. Собирателями являются кроты, землеройки, куриные, дятлы и прочие животные.</a:t>
            </a:r>
            <a:r>
              <a:rPr lang="ru-RU"/>
              <a:t> 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3013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43016" name="Слайд" r:id="rId3" imgW="4572095" imgH="3429060" progId="PowerPoint.Slide.8">
              <p:embed/>
            </p:oleObj>
          </a:graphicData>
        </a:graphic>
      </p:graphicFrame>
      <p:pic>
        <p:nvPicPr>
          <p:cNvPr id="43015" name="Picture 7" descr="i?id=e6249e934fec6aafb31bbb1061c05b52-38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213100"/>
            <a:ext cx="1895475" cy="1428750"/>
          </a:xfrm>
          <a:prstGeom prst="rect">
            <a:avLst/>
          </a:prstGeom>
          <a:noFill/>
        </p:spPr>
      </p:pic>
      <p:pic>
        <p:nvPicPr>
          <p:cNvPr id="43017" name="Picture 9" descr="i?id=a3dba32989c8358967d33d1bded4749e-73-144&amp;n=21"/>
          <p:cNvPicPr>
            <a:picLocks noChangeAspect="1" noChangeArrowheads="1"/>
          </p:cNvPicPr>
          <p:nvPr/>
        </p:nvPicPr>
        <p:blipFill>
          <a:blip r:embed="rId5" cstate="print"/>
          <a:srcRect l="16521" r="10844"/>
          <a:stretch>
            <a:fillRect/>
          </a:stretch>
        </p:blipFill>
        <p:spPr bwMode="auto">
          <a:xfrm>
            <a:off x="2916238" y="3644900"/>
            <a:ext cx="1584325" cy="1428750"/>
          </a:xfrm>
          <a:prstGeom prst="rect">
            <a:avLst/>
          </a:prstGeom>
          <a:noFill/>
        </p:spPr>
      </p:pic>
      <p:pic>
        <p:nvPicPr>
          <p:cNvPr id="43019" name="Picture 11" descr="i?id=3490a49f828515e9e21e59118da7750e-66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100" y="4221163"/>
            <a:ext cx="952500" cy="1428750"/>
          </a:xfrm>
          <a:prstGeom prst="rect">
            <a:avLst/>
          </a:prstGeom>
          <a:noFill/>
        </p:spPr>
      </p:pic>
      <p:pic>
        <p:nvPicPr>
          <p:cNvPr id="43021" name="Picture 13" descr="i?id=3337c09258aab78f9d4b878ca4d3f51b-19-144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9700" y="4868863"/>
            <a:ext cx="2143125" cy="1428750"/>
          </a:xfrm>
          <a:prstGeom prst="rect">
            <a:avLst/>
          </a:prstGeom>
          <a:noFill/>
        </p:spPr>
      </p:pic>
      <p:pic>
        <p:nvPicPr>
          <p:cNvPr id="43023" name="Picture 15" descr="i?id=663c75975be5abfae3d43e8654a5705e-102-144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08850" y="5229225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34822" name="Слайд" r:id="rId3" imgW="4572095" imgH="3429060" progId="PowerPoint.Slide.8">
              <p:embed/>
            </p:oleObj>
          </a:graphicData>
        </a:graphic>
      </p:graphicFrame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900113" y="333375"/>
            <a:ext cx="7770812" cy="863600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Подкарауливание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71550" y="1125538"/>
            <a:ext cx="7869238" cy="2735262"/>
          </a:xfrm>
          <a:ln/>
        </p:spPr>
        <p:txBody>
          <a:bodyPr/>
          <a:lstStyle/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Подкарауливание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позволило выработать у разных животных свои способы затаивания и внезапного нападения на жертву. Например, щука бросается за рыбой из укрытия, а сом, обитающий в реках Тамбовской области, для подманивания добычи шевелит усами, а когда добыча приблизилась, широко раскрывает пасть и делает стремительный рывок. Лягушки ловят движущуюся добычу, выбрасывая клейкий язык.</a:t>
            </a:r>
            <a:r>
              <a:rPr lang="ru-RU"/>
              <a:t> </a:t>
            </a:r>
          </a:p>
        </p:txBody>
      </p:sp>
      <p:pic>
        <p:nvPicPr>
          <p:cNvPr id="34823" name="Picture 7" descr="i?id=5c62f8cee0534257c9b814d9795e3b77-96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4005263"/>
            <a:ext cx="2160587" cy="1620837"/>
          </a:xfrm>
          <a:prstGeom prst="rect">
            <a:avLst/>
          </a:prstGeom>
          <a:noFill/>
        </p:spPr>
      </p:pic>
      <p:pic>
        <p:nvPicPr>
          <p:cNvPr id="34825" name="Picture 9" descr="i?id=6d2086696fb5b20e8a0096cc1623cbb5-13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581525"/>
            <a:ext cx="2376488" cy="1782763"/>
          </a:xfrm>
          <a:prstGeom prst="rect">
            <a:avLst/>
          </a:prstGeom>
          <a:noFill/>
        </p:spPr>
      </p:pic>
      <p:pic>
        <p:nvPicPr>
          <p:cNvPr id="34827" name="Picture 11" descr="i?id=f8c25ac5351a226e1c5453de4c038978-21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7763" y="3933825"/>
            <a:ext cx="2265362" cy="1698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0812" cy="1008063"/>
          </a:xfrm>
        </p:spPr>
        <p:txBody>
          <a:bodyPr/>
          <a:lstStyle/>
          <a:p>
            <a:pPr algn="ctr"/>
            <a:r>
              <a:rPr lang="ru-RU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Ловля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052513"/>
            <a:ext cx="7796213" cy="2447925"/>
          </a:xfrm>
        </p:spPr>
        <p:txBody>
          <a:bodyPr/>
          <a:lstStyle/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/>
              <a:t>При </a:t>
            </a:r>
            <a:r>
              <a:rPr lang="ru-RU" sz="2400" i="1"/>
              <a:t>ловле</a:t>
            </a:r>
            <a:r>
              <a:rPr lang="ru-RU" sz="2400"/>
              <a:t> добычи животные обладают хорошо развитой поисковой активностью и охотничьим поведением. Охотники на движущуюся добычу тратят много энергии не только на её поиск, но и на преследование. Эта форма  активного питания свойственна многим хищным птицам (канюк обыкновенный, коршун чёрный)и млекопитающим (волк, лисица, куница).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4037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44040" name="Слайд" r:id="rId3" imgW="4572095" imgH="3429060" progId="PowerPoint.Slide.8">
              <p:embed/>
            </p:oleObj>
          </a:graphicData>
        </a:graphic>
      </p:graphicFrame>
      <p:pic>
        <p:nvPicPr>
          <p:cNvPr id="44039" name="Picture 7" descr="i?id=8952f8aee98360ca9e04396490f43257-25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429000"/>
            <a:ext cx="1819275" cy="1428750"/>
          </a:xfrm>
          <a:prstGeom prst="rect">
            <a:avLst/>
          </a:prstGeom>
          <a:noFill/>
        </p:spPr>
      </p:pic>
      <p:pic>
        <p:nvPicPr>
          <p:cNvPr id="44041" name="Picture 9" descr="i?id=b9536703aad7e3cf100d4ce683bbfd2a-26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3860800"/>
            <a:ext cx="1655763" cy="1633538"/>
          </a:xfrm>
          <a:prstGeom prst="rect">
            <a:avLst/>
          </a:prstGeom>
          <a:noFill/>
        </p:spPr>
      </p:pic>
      <p:pic>
        <p:nvPicPr>
          <p:cNvPr id="44043" name="Picture 11" descr="i?id=8c77b3b851c2d3b2ce7608364678cae4-76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488" y="3357563"/>
            <a:ext cx="1905000" cy="1428750"/>
          </a:xfrm>
          <a:prstGeom prst="rect">
            <a:avLst/>
          </a:prstGeom>
          <a:noFill/>
        </p:spPr>
      </p:pic>
      <p:pic>
        <p:nvPicPr>
          <p:cNvPr id="44045" name="Picture 13" descr="i?id=962f73fe774931d1fbb5ec548a4a2ed0-86-144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4149725"/>
            <a:ext cx="1905000" cy="1428750"/>
          </a:xfrm>
          <a:prstGeom prst="rect">
            <a:avLst/>
          </a:prstGeom>
          <a:noFill/>
        </p:spPr>
      </p:pic>
      <p:pic>
        <p:nvPicPr>
          <p:cNvPr id="44047" name="Picture 15" descr="Куница - Животные - Планета Земля - Статьи - SG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838" y="5157788"/>
            <a:ext cx="1944687" cy="1460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1119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0" y="0"/>
          <a:ext cx="827088" cy="6858000"/>
        </p:xfrm>
        <a:graphic>
          <a:graphicData uri="http://schemas.openxmlformats.org/presentationml/2006/ole">
            <p:oleObj spid="_x0000_s35846" name="Слайд" r:id="rId3" imgW="4572095" imgH="3429060" progId="PowerPoint.Slide.8">
              <p:embed/>
            </p:oleObj>
          </a:graphicData>
        </a:graphic>
      </p:graphicFrame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115888"/>
            <a:ext cx="7770812" cy="1468437"/>
          </a:xfrm>
          <a:ln/>
        </p:spPr>
        <p:txBody>
          <a:bodyPr/>
          <a:lstStyle/>
          <a:p>
            <a:pPr algn="ctr"/>
            <a:r>
              <a:rPr lang="ru-RU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Знаете ли вы</a:t>
            </a:r>
            <a:r>
              <a:rPr lang="ru-RU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...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00113" y="908050"/>
            <a:ext cx="7940675" cy="2592388"/>
          </a:xfrm>
          <a:ln/>
        </p:spPr>
        <p:txBody>
          <a:bodyPr/>
          <a:lstStyle/>
          <a:p>
            <a:pPr marL="0" indent="263525"/>
            <a:r>
              <a:rPr lang="ru-RU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В животном мире существуют правши и левши. Например, у большинства моллюсков раковины закручены вправо. Однако встречаются и левозакрученные раковины. Кроме этого, бывают виды моллюсков, которые строят свои домики, закручивая их налево или направо в зависимости от условий окружающей среды.</a:t>
            </a:r>
          </a:p>
        </p:txBody>
      </p:sp>
      <p:pic>
        <p:nvPicPr>
          <p:cNvPr id="35847" name="Picture 7" descr="Ответы@Mail.Ru: как формируются ракушки?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75" y="3644900"/>
            <a:ext cx="5715000" cy="2981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>
          <a:xfrm>
            <a:off x="755650" y="1484313"/>
            <a:ext cx="7770813" cy="1150937"/>
          </a:xfrm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 sz="54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Домашнее задание</a:t>
            </a: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1692275" y="2348880"/>
            <a:ext cx="525621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§</a:t>
            </a:r>
            <a:r>
              <a:rPr lang="ru-RU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  <a:p>
            <a:r>
              <a:rPr lang="ru-RU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Вопросы после параграфа.</a:t>
            </a: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1403350" y="3172723"/>
            <a:ext cx="662463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Сообщения: </a:t>
            </a:r>
          </a:p>
          <a:p>
            <a:r>
              <a:rPr lang="ru-RU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О различных группах </a:t>
            </a:r>
          </a:p>
          <a:p>
            <a:r>
              <a:rPr lang="ru-RU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организмов по способам питания.</a:t>
            </a:r>
          </a:p>
          <a:p>
            <a:r>
              <a:rPr lang="ru-RU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Способы добывания пищи у </a:t>
            </a:r>
            <a:endParaRPr lang="ru-RU" sz="2800" b="1" i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животных</a:t>
            </a:r>
            <a:r>
              <a:rPr lang="ru-RU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  <p:bldP spid="563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7740650" y="115888"/>
            <a:ext cx="1258888" cy="404812"/>
          </a:xfrm>
          <a:prstGeom prst="actionButtonBlank">
            <a:avLst/>
          </a:prstGeom>
          <a:solidFill>
            <a:srgbClr val="FFFFFF"/>
          </a:solidFill>
          <a:ln w="25560">
            <a:solidFill>
              <a:srgbClr val="00B050"/>
            </a:solidFill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</a:tabLst>
            </a:pPr>
            <a:r>
              <a:rPr lang="ru-RU" b="1">
                <a:solidFill>
                  <a:srgbClr val="FFFFFF"/>
                </a:solidFill>
              </a:rPr>
              <a:t>ВЫХОД</a:t>
            </a: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0" y="0"/>
            <a:ext cx="360363" cy="404813"/>
          </a:xfrm>
          <a:prstGeom prst="actionButtonHome">
            <a:avLst/>
          </a:prstGeom>
          <a:solidFill>
            <a:srgbClr val="FFFFFF"/>
          </a:solidFill>
          <a:ln w="25560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1187450" y="2492375"/>
            <a:ext cx="6989763" cy="18732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6600" b="1" i="1" kern="10" dirty="0">
                <a:ln w="9525"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Спасибо за работу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Znanio.ru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>
                <a:hlinkClick r:id="rId2"/>
              </a:rPr>
              <a:t>Скачано с </a:t>
            </a:r>
            <a:r>
              <a:rPr lang="en-US" smtClean="0">
                <a:hlinkClick r:id="rId2"/>
              </a:rPr>
              <a:t>www.znanio.ru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12.1.14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8112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0812" cy="720725"/>
          </a:xfrm>
        </p:spPr>
        <p:txBody>
          <a:bodyPr/>
          <a:lstStyle/>
          <a:p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Ответьте на вопросы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981075"/>
            <a:ext cx="8027987" cy="5099050"/>
          </a:xfrm>
        </p:spPr>
        <p:txBody>
          <a:bodyPr/>
          <a:lstStyle/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>
                <a:latin typeface="Arial" charset="0"/>
                <a:cs typeface="Arial" charset="0"/>
              </a:rPr>
              <a:t>1. Что такое среда обитания животного?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>
              <a:latin typeface="Arial" charset="0"/>
              <a:cs typeface="Arial" charset="0"/>
            </a:endParaRP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>
              <a:cs typeface="Arial" charset="0"/>
            </a:endParaRP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>
                <a:latin typeface="Arial" charset="0"/>
                <a:cs typeface="Arial" charset="0"/>
              </a:rPr>
              <a:t>2. Какие среды жизни освоили животные Тамбовской области?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>
              <a:latin typeface="Arial" charset="0"/>
              <a:cs typeface="Arial" charset="0"/>
            </a:endParaRP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>
              <a:latin typeface="Arial" charset="0"/>
              <a:cs typeface="Arial" charset="0"/>
            </a:endParaRP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>
                <a:latin typeface="Arial" charset="0"/>
                <a:cs typeface="Arial" charset="0"/>
              </a:rPr>
              <a:t>3. Что такое факторы факторы среды?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>
              <a:latin typeface="Arial" charset="0"/>
              <a:cs typeface="Arial" charset="0"/>
            </a:endParaRP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>
              <a:latin typeface="Arial" charset="0"/>
              <a:cs typeface="Arial" charset="0"/>
            </a:endParaRP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>
              <a:latin typeface="Arial" charset="0"/>
              <a:cs typeface="Arial" charset="0"/>
            </a:endParaRP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>
                <a:latin typeface="Arial" charset="0"/>
                <a:cs typeface="Arial" charset="0"/>
              </a:rPr>
              <a:t>4. На какие группы делятся факторы среды?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>
              <a:latin typeface="Arial" charset="0"/>
              <a:cs typeface="Arial" charset="0"/>
            </a:endParaRP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>
              <a:latin typeface="Arial" charset="0"/>
              <a:cs typeface="Arial" charset="0"/>
            </a:endParaRP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r>
              <a:rPr lang="ru-RU" sz="2400">
                <a:latin typeface="Arial" charset="0"/>
                <a:cs typeface="Arial" charset="0"/>
              </a:rPr>
              <a:t>5. Что относится к биотическим факторам?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>
              <a:latin typeface="Arial" charset="0"/>
              <a:cs typeface="Arial" charset="0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2229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52232" name="Слайд" r:id="rId3" imgW="4572095" imgH="3429060" progId="PowerPoint.Slide.8">
              <p:embed/>
            </p:oleObj>
          </a:graphicData>
        </a:graphic>
      </p:graphicFrame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1619250" y="1196975"/>
            <a:ext cx="71501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/>
              <a:t>Это часть природы, которая окружает животный </a:t>
            </a:r>
          </a:p>
          <a:p>
            <a:pPr>
              <a:lnSpc>
                <a:spcPct val="80000"/>
              </a:lnSpc>
            </a:pPr>
            <a:r>
              <a:rPr lang="ru-RU" sz="2400"/>
              <a:t>организм и воздействует на него.</a:t>
            </a:r>
            <a:r>
              <a:rPr lang="ru-RU"/>
              <a:t> </a:t>
            </a:r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1547813" y="2420938"/>
            <a:ext cx="6256337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/>
              <a:t>Водная, наземно-воздушная, почвенная и </a:t>
            </a:r>
          </a:p>
          <a:p>
            <a:pPr>
              <a:lnSpc>
                <a:spcPct val="80000"/>
              </a:lnSpc>
            </a:pPr>
            <a:r>
              <a:rPr lang="ru-RU" sz="2400"/>
              <a:t>живой организм.</a:t>
            </a:r>
            <a:r>
              <a:rPr lang="ru-RU"/>
              <a:t> 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1619250" y="3284538"/>
            <a:ext cx="640238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/>
              <a:t>Компоненты среды, воздействующие на </a:t>
            </a:r>
          </a:p>
          <a:p>
            <a:pPr>
              <a:lnSpc>
                <a:spcPct val="80000"/>
              </a:lnSpc>
            </a:pPr>
            <a:r>
              <a:rPr lang="ru-RU" sz="2400"/>
              <a:t>организмы, называются факторами среды</a:t>
            </a:r>
            <a:r>
              <a:rPr lang="ru-RU" sz="2400" b="1"/>
              <a:t>,</a:t>
            </a:r>
            <a:r>
              <a:rPr lang="ru-RU" sz="2400"/>
              <a:t> </a:t>
            </a:r>
          </a:p>
          <a:p>
            <a:pPr>
              <a:lnSpc>
                <a:spcPct val="80000"/>
              </a:lnSpc>
            </a:pPr>
            <a:r>
              <a:rPr lang="ru-RU" sz="2400"/>
              <a:t>или экологическими факторами. </a:t>
            </a:r>
          </a:p>
        </p:txBody>
      </p:sp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1619250" y="4437063"/>
            <a:ext cx="66929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/>
              <a:t>Абиотические, биотические и антропогенные </a:t>
            </a:r>
          </a:p>
          <a:p>
            <a:pPr>
              <a:lnSpc>
                <a:spcPct val="80000"/>
              </a:lnSpc>
            </a:pPr>
            <a:r>
              <a:rPr lang="ru-RU" sz="2400"/>
              <a:t>факторы. </a:t>
            </a:r>
          </a:p>
        </p:txBody>
      </p:sp>
      <p:sp>
        <p:nvSpPr>
          <p:cNvPr id="52234" name="Rectangle 10"/>
          <p:cNvSpPr>
            <a:spLocks noChangeArrowheads="1"/>
          </p:cNvSpPr>
          <p:nvPr/>
        </p:nvSpPr>
        <p:spPr bwMode="auto">
          <a:xfrm>
            <a:off x="1619250" y="5300663"/>
            <a:ext cx="5213350" cy="6762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/>
              <a:t>Ф</a:t>
            </a:r>
            <a:r>
              <a:rPr lang="en-GB" sz="2400"/>
              <a:t>акторы среды, влияющие на </a:t>
            </a:r>
            <a:endParaRPr lang="ru-RU" sz="2400"/>
          </a:p>
          <a:p>
            <a:pPr>
              <a:lnSpc>
                <a:spcPct val="80000"/>
              </a:lnSpc>
            </a:pPr>
            <a:r>
              <a:rPr lang="en-GB" sz="2400"/>
              <a:t>жизнедеятельность организмов</a:t>
            </a:r>
            <a:r>
              <a:rPr lang="ru-RU" sz="2400"/>
              <a:t>.</a:t>
            </a:r>
            <a:r>
              <a:rPr lang="en-GB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2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2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0812" cy="720725"/>
          </a:xfrm>
        </p:spPr>
        <p:txBody>
          <a:bodyPr/>
          <a:lstStyle/>
          <a:p>
            <a:r>
              <a:rPr lang="ru-RU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Продолжим…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916113"/>
            <a:ext cx="7651750" cy="4524375"/>
          </a:xfrm>
        </p:spPr>
        <p:txBody>
          <a:bodyPr/>
          <a:lstStyle/>
          <a:p>
            <a:pPr marL="0" indent="263525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None/>
            </a:pPr>
            <a:r>
              <a:rPr lang="ru-RU" sz="2400" i="1"/>
              <a:t>      </a:t>
            </a:r>
          </a:p>
          <a:p>
            <a:pPr marL="0" indent="263525">
              <a:lnSpc>
                <a:spcPct val="80000"/>
              </a:lnSpc>
              <a:spcAft>
                <a:spcPct val="0"/>
              </a:spcAft>
            </a:pPr>
            <a:endParaRPr lang="ru-RU" sz="2400" i="1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54280" name="Слайд" r:id="rId3" imgW="4572095" imgH="3429060" progId="PowerPoint.Slide.8">
              <p:embed/>
            </p:oleObj>
          </a:graphicData>
        </a:graphic>
      </p:graphicFrame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1187450" y="981075"/>
            <a:ext cx="7777163" cy="5184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indent="263525">
              <a:lnSpc>
                <a:spcPct val="80000"/>
              </a:lnSpc>
            </a:pPr>
            <a:r>
              <a:rPr lang="ru-RU" sz="2400">
                <a:solidFill>
                  <a:srgbClr val="000000"/>
                </a:solidFill>
                <a:cs typeface="Arial" charset="0"/>
              </a:rPr>
              <a:t>6. Что относится к абиотическим факторам?</a:t>
            </a:r>
          </a:p>
          <a:p>
            <a:pPr indent="263525">
              <a:lnSpc>
                <a:spcPct val="80000"/>
              </a:lnSpc>
            </a:pPr>
            <a:endParaRPr lang="ru-RU" sz="2400">
              <a:solidFill>
                <a:srgbClr val="000000"/>
              </a:solidFill>
              <a:cs typeface="Arial" charset="0"/>
            </a:endParaRPr>
          </a:p>
          <a:p>
            <a:pPr indent="263525">
              <a:lnSpc>
                <a:spcPct val="80000"/>
              </a:lnSpc>
            </a:pPr>
            <a:endParaRPr lang="ru-RU" sz="2400">
              <a:solidFill>
                <a:srgbClr val="000000"/>
              </a:solidFill>
              <a:cs typeface="Arial" charset="0"/>
            </a:endParaRPr>
          </a:p>
          <a:p>
            <a:pPr indent="263525">
              <a:lnSpc>
                <a:spcPct val="80000"/>
              </a:lnSpc>
            </a:pPr>
            <a:endParaRPr lang="ru-RU" sz="2400">
              <a:solidFill>
                <a:srgbClr val="000000"/>
              </a:solidFill>
              <a:cs typeface="Arial" charset="0"/>
            </a:endParaRPr>
          </a:p>
          <a:p>
            <a:pPr indent="263525">
              <a:lnSpc>
                <a:spcPct val="80000"/>
              </a:lnSpc>
            </a:pPr>
            <a:endParaRPr lang="ru-RU" sz="2400">
              <a:solidFill>
                <a:srgbClr val="000000"/>
              </a:solidFill>
              <a:cs typeface="Arial" charset="0"/>
            </a:endParaRPr>
          </a:p>
          <a:p>
            <a:pPr indent="263525">
              <a:lnSpc>
                <a:spcPct val="80000"/>
              </a:lnSpc>
            </a:pPr>
            <a:r>
              <a:rPr lang="ru-RU" sz="2400">
                <a:solidFill>
                  <a:srgbClr val="000000"/>
                </a:solidFill>
                <a:cs typeface="Arial" charset="0"/>
              </a:rPr>
              <a:t>7. Что относится к антропогенным факторам?</a:t>
            </a:r>
          </a:p>
          <a:p>
            <a:pPr indent="263525">
              <a:lnSpc>
                <a:spcPct val="80000"/>
              </a:lnSpc>
            </a:pPr>
            <a:endParaRPr lang="ru-RU" sz="2400">
              <a:solidFill>
                <a:srgbClr val="000000"/>
              </a:solidFill>
              <a:cs typeface="Arial" charset="0"/>
            </a:endParaRPr>
          </a:p>
          <a:p>
            <a:pPr indent="263525">
              <a:lnSpc>
                <a:spcPct val="80000"/>
              </a:lnSpc>
            </a:pPr>
            <a:endParaRPr lang="ru-RU" sz="2400">
              <a:solidFill>
                <a:srgbClr val="000000"/>
              </a:solidFill>
              <a:cs typeface="Arial" charset="0"/>
            </a:endParaRPr>
          </a:p>
          <a:p>
            <a:pPr indent="263525">
              <a:lnSpc>
                <a:spcPct val="80000"/>
              </a:lnSpc>
            </a:pPr>
            <a:endParaRPr lang="ru-RU" sz="2400">
              <a:solidFill>
                <a:srgbClr val="000000"/>
              </a:solidFill>
              <a:cs typeface="Arial" charset="0"/>
            </a:endParaRPr>
          </a:p>
          <a:p>
            <a:pPr indent="263525">
              <a:lnSpc>
                <a:spcPct val="80000"/>
              </a:lnSpc>
            </a:pPr>
            <a:endParaRPr lang="ru-RU" sz="2400">
              <a:solidFill>
                <a:srgbClr val="000000"/>
              </a:solidFill>
              <a:cs typeface="Arial" charset="0"/>
            </a:endParaRPr>
          </a:p>
          <a:p>
            <a:pPr indent="263525">
              <a:lnSpc>
                <a:spcPct val="80000"/>
              </a:lnSpc>
            </a:pPr>
            <a:r>
              <a:rPr lang="ru-RU" sz="2400">
                <a:solidFill>
                  <a:srgbClr val="000000"/>
                </a:solidFill>
                <a:cs typeface="Arial" charset="0"/>
              </a:rPr>
              <a:t>8. Чем факторы среды отличаются от условий существования животных?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1692275" y="1268413"/>
            <a:ext cx="7180263" cy="1190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75000"/>
              </a:lnSpc>
            </a:pPr>
            <a:r>
              <a:rPr lang="ru-RU" sz="2400"/>
              <a:t>Э</a:t>
            </a:r>
            <a:r>
              <a:rPr lang="en-GB" sz="2400"/>
              <a:t>то прямо или косвенно действующие на </a:t>
            </a:r>
            <a:endParaRPr lang="ru-RU" sz="2400"/>
          </a:p>
          <a:p>
            <a:pPr>
              <a:lnSpc>
                <a:spcPct val="75000"/>
              </a:lnSpc>
            </a:pPr>
            <a:r>
              <a:rPr lang="en-GB" sz="2400"/>
              <a:t>организм факторы</a:t>
            </a:r>
            <a:r>
              <a:rPr lang="ru-RU" sz="2400"/>
              <a:t> </a:t>
            </a:r>
            <a:r>
              <a:rPr lang="en-GB" sz="2400"/>
              <a:t>неживой природы - свет, </a:t>
            </a:r>
            <a:endParaRPr lang="ru-RU" sz="2400"/>
          </a:p>
          <a:p>
            <a:pPr>
              <a:lnSpc>
                <a:spcPct val="75000"/>
              </a:lnSpc>
            </a:pPr>
            <a:r>
              <a:rPr lang="en-GB" sz="2400"/>
              <a:t>температура, влажность, химический состав </a:t>
            </a:r>
            <a:endParaRPr lang="ru-RU" sz="2400"/>
          </a:p>
          <a:p>
            <a:pPr>
              <a:lnSpc>
                <a:spcPct val="75000"/>
              </a:lnSpc>
            </a:pPr>
            <a:r>
              <a:rPr lang="en-GB" sz="2400"/>
              <a:t>воздушной, водной и почвенной среды и др. 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1692275" y="2743200"/>
            <a:ext cx="7402513" cy="1190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8000" rIns="18000" anchor="ctr">
            <a:spAutoFit/>
          </a:bodyPr>
          <a:lstStyle/>
          <a:p>
            <a:pPr>
              <a:lnSpc>
                <a:spcPct val="75000"/>
              </a:lnSpc>
            </a:pPr>
            <a:r>
              <a:rPr lang="ru-RU" sz="2400"/>
              <a:t>Р</a:t>
            </a:r>
            <a:r>
              <a:rPr lang="en-GB" sz="2400"/>
              <a:t>азнообразные формы деятельности </a:t>
            </a:r>
            <a:endParaRPr lang="ru-RU" sz="2400"/>
          </a:p>
          <a:p>
            <a:pPr>
              <a:lnSpc>
                <a:spcPct val="75000"/>
              </a:lnSpc>
            </a:pPr>
            <a:r>
              <a:rPr lang="en-GB" sz="2400"/>
              <a:t>человеческого общества, которые приводят </a:t>
            </a:r>
            <a:endParaRPr lang="ru-RU" sz="2400"/>
          </a:p>
          <a:p>
            <a:pPr>
              <a:lnSpc>
                <a:spcPct val="75000"/>
              </a:lnSpc>
            </a:pPr>
            <a:r>
              <a:rPr lang="en-GB" sz="2400"/>
              <a:t>к изменению среды обитания других видов </a:t>
            </a:r>
            <a:endParaRPr lang="ru-RU" sz="2400"/>
          </a:p>
          <a:p>
            <a:pPr>
              <a:lnSpc>
                <a:spcPct val="75000"/>
              </a:lnSpc>
            </a:pPr>
            <a:r>
              <a:rPr lang="en-GB" sz="2400"/>
              <a:t>или непосредственно сказываются на их жизни.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1692275" y="4508500"/>
            <a:ext cx="71501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75000"/>
              </a:lnSpc>
            </a:pPr>
            <a:r>
              <a:rPr lang="ru-RU" sz="2400"/>
              <a:t>Под </a:t>
            </a:r>
            <a:r>
              <a:rPr lang="ru-RU" sz="2400" i="1"/>
              <a:t>условиями существования животных </a:t>
            </a:r>
          </a:p>
          <a:p>
            <a:pPr>
              <a:lnSpc>
                <a:spcPct val="75000"/>
              </a:lnSpc>
            </a:pPr>
            <a:r>
              <a:rPr lang="ru-RU" sz="2400"/>
              <a:t>понимают совокупность жизненно необходимых </a:t>
            </a:r>
          </a:p>
          <a:p>
            <a:pPr>
              <a:lnSpc>
                <a:spcPct val="75000"/>
              </a:lnSpc>
            </a:pPr>
            <a:r>
              <a:rPr lang="ru-RU" sz="2400"/>
              <a:t>факторов, без которых животное не может </a:t>
            </a:r>
          </a:p>
          <a:p>
            <a:pPr>
              <a:lnSpc>
                <a:spcPct val="75000"/>
              </a:lnSpc>
            </a:pPr>
            <a:r>
              <a:rPr lang="ru-RU" sz="2400"/>
              <a:t>обойтись. К ним относятся пища, вода, воздух, </a:t>
            </a:r>
          </a:p>
          <a:p>
            <a:pPr>
              <a:lnSpc>
                <a:spcPct val="75000"/>
              </a:lnSpc>
            </a:pPr>
            <a:r>
              <a:rPr lang="ru-RU" sz="2400"/>
              <a:t>температура среды, жилище, другие организмы</a:t>
            </a:r>
            <a:r>
              <a:rPr lang="ru-RU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42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3276600" y="4437063"/>
            <a:ext cx="2663825" cy="863600"/>
          </a:xfrm>
          <a:prstGeom prst="irregularSeal1">
            <a:avLst/>
          </a:prstGeom>
          <a:solidFill>
            <a:srgbClr val="FFFF00"/>
          </a:solidFill>
          <a:ln w="25560">
            <a:solidFill>
              <a:srgbClr val="00B050"/>
            </a:solidFill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ru-RU" sz="3200" b="1">
                <a:solidFill>
                  <a:srgbClr val="FFFFFF"/>
                </a:solidFill>
                <a:latin typeface="Monotype Corsiva" pitchFamily="66" charset="0"/>
              </a:rPr>
              <a:t>Старт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0812" cy="1150938"/>
          </a:xfrm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Вспомните эти понятия и термины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609933" y="1715916"/>
            <a:ext cx="7056437" cy="3816350"/>
          </a:xfrm>
        </p:spPr>
        <p:txBody>
          <a:bodyPr/>
          <a:lstStyle/>
          <a:p>
            <a:pPr marL="0" indent="363538">
              <a:lnSpc>
                <a:spcPct val="75000"/>
              </a:lnSpc>
              <a:spcAft>
                <a:spcPct val="0"/>
              </a:spcAft>
            </a:pP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            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организмы, синтезирующие органические вещества из неорганических.  </a:t>
            </a:r>
            <a:endParaRPr lang="ru-RU" sz="24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363538">
              <a:lnSpc>
                <a:spcPct val="75000"/>
              </a:lnSpc>
              <a:spcAft>
                <a:spcPct val="0"/>
              </a:spcAft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организмы, которые не способны синтезировать органические вещества из неорганических путём фотосинтеза или хемосинтеза.</a:t>
            </a:r>
            <a:r>
              <a:rPr lang="ru-RU" sz="2400"/>
              <a:t> </a:t>
            </a:r>
            <a:endParaRPr lang="ru-RU" sz="2400" b="1" i="1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363538">
              <a:lnSpc>
                <a:spcPct val="75000"/>
              </a:lnSpc>
              <a:spcAft>
                <a:spcPct val="0"/>
              </a:spcAft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организмы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, питающиеся органическими веществами отмерших организмов или выделениями живых. По типу питания сапрофиты относятся к гетеротрофным организмам.</a:t>
            </a:r>
            <a:r>
              <a:rPr lang="ru-RU" sz="2400"/>
              <a:t> </a:t>
            </a:r>
            <a:endParaRPr lang="ru-RU" sz="2400" b="1" i="1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363538">
              <a:lnSpc>
                <a:spcPct val="75000"/>
              </a:lnSpc>
              <a:spcAft>
                <a:spcPct val="0"/>
              </a:spcAft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процесс образования органических веществ из углекислого газа и воды на свету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.</a:t>
            </a:r>
            <a:r>
              <a:rPr lang="ru-RU" sz="2400"/>
              <a:t> 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95288" y="1484313"/>
            <a:ext cx="24479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Автотрофы</a:t>
            </a:r>
            <a:r>
              <a:rPr lang="ru-RU" sz="28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541338" y="2097018"/>
            <a:ext cx="27352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Гетеротрофы -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525313" y="2924944"/>
            <a:ext cx="25209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Сапрофиты -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489594" y="4005064"/>
            <a:ext cx="25923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Фотосинтез -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5301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55304" name="Слайд" r:id="rId3" imgW="4572095" imgH="3429060" progId="PowerPoint.Slide.8">
              <p:embed/>
            </p:oleObj>
          </a:graphicData>
        </a:graphic>
      </p:graphicFrame>
      <p:sp>
        <p:nvSpPr>
          <p:cNvPr id="55302" name="Rectangle 6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0812" cy="1008063"/>
          </a:xfrm>
          <a:ln/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3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способу питания животные являются </a:t>
            </a:r>
            <a:r>
              <a:rPr lang="ru-RU" sz="3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гетеротрофами.</a:t>
            </a:r>
            <a:r>
              <a:rPr lang="ru-RU"/>
              <a:t> </a:t>
            </a: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2124075" y="1916113"/>
            <a:ext cx="496887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6600"/>
                </a:solidFill>
              </a:rPr>
              <a:t>Гетеротрофное питание</a:t>
            </a:r>
          </a:p>
        </p:txBody>
      </p:sp>
      <p:sp>
        <p:nvSpPr>
          <p:cNvPr id="55304" name="Line 8"/>
          <p:cNvSpPr>
            <a:spLocks noChangeShapeType="1"/>
          </p:cNvSpPr>
          <p:nvPr/>
        </p:nvSpPr>
        <p:spPr bwMode="auto">
          <a:xfrm>
            <a:off x="4572000" y="2420938"/>
            <a:ext cx="0" cy="6477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5" name="Line 9"/>
          <p:cNvSpPr>
            <a:spLocks noChangeShapeType="1"/>
          </p:cNvSpPr>
          <p:nvPr/>
        </p:nvSpPr>
        <p:spPr bwMode="auto">
          <a:xfrm>
            <a:off x="2051050" y="3068638"/>
            <a:ext cx="532765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6" name="Line 10"/>
          <p:cNvSpPr>
            <a:spLocks noChangeShapeType="1"/>
          </p:cNvSpPr>
          <p:nvPr/>
        </p:nvSpPr>
        <p:spPr bwMode="auto">
          <a:xfrm>
            <a:off x="2051050" y="3068638"/>
            <a:ext cx="0" cy="360362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>
            <a:off x="4572000" y="3068638"/>
            <a:ext cx="0" cy="1223962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8" name="Line 12"/>
          <p:cNvSpPr>
            <a:spLocks noChangeShapeType="1"/>
          </p:cNvSpPr>
          <p:nvPr/>
        </p:nvSpPr>
        <p:spPr bwMode="auto">
          <a:xfrm>
            <a:off x="7380288" y="3068638"/>
            <a:ext cx="0" cy="288925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1042988" y="3357563"/>
            <a:ext cx="29876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6600"/>
                </a:solidFill>
              </a:rPr>
              <a:t>Сапротрофное</a:t>
            </a:r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3419475" y="4221163"/>
            <a:ext cx="23034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6600"/>
                </a:solidFill>
              </a:rPr>
              <a:t>Голозойное</a:t>
            </a:r>
          </a:p>
        </p:txBody>
      </p:sp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6011863" y="3357563"/>
            <a:ext cx="2814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6600"/>
                </a:solidFill>
              </a:rPr>
              <a:t>Паразитарное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70" decel="100000"/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770" decel="100000"/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4" grpId="0" animBg="1"/>
      <p:bldP spid="55305" grpId="0" animBg="1"/>
      <p:bldP spid="55306" grpId="0" animBg="1"/>
      <p:bldP spid="55307" grpId="0" animBg="1"/>
      <p:bldP spid="5530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8101012" cy="647700"/>
          </a:xfrm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 sz="4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Сапротрофы</a:t>
            </a:r>
            <a:r>
              <a:rPr lang="ru-RU"/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713" y="836613"/>
            <a:ext cx="7040562" cy="1873250"/>
          </a:xfrm>
        </p:spPr>
        <p:txBody>
          <a:bodyPr/>
          <a:lstStyle/>
          <a:p>
            <a:pPr marL="0" indent="265113">
              <a:lnSpc>
                <a:spcPct val="82000"/>
              </a:lnSpc>
              <a:spcAft>
                <a:spcPct val="0"/>
              </a:spcAft>
            </a:pPr>
            <a:r>
              <a:rPr lang="ru-RU" sz="2800" b="1" i="1">
                <a:solidFill>
                  <a:srgbClr val="006600"/>
                </a:solidFill>
                <a:latin typeface="Microsoft YaHei" pitchFamily="34" charset="-122"/>
              </a:rPr>
              <a:t>С</a:t>
            </a:r>
            <a:r>
              <a:rPr lang="ru-RU" sz="2800" b="1" i="1">
                <a:solidFill>
                  <a:srgbClr val="006600"/>
                </a:solidFill>
              </a:rPr>
              <a:t>апротрофное </a:t>
            </a:r>
            <a:r>
              <a:rPr lang="ru-RU" sz="2800" b="1" i="1">
                <a:solidFill>
                  <a:srgbClr val="006600"/>
                </a:solidFill>
                <a:latin typeface="Microsoft YaHei" pitchFamily="34" charset="-122"/>
              </a:rPr>
              <a:t>питание</a:t>
            </a:r>
            <a:r>
              <a:rPr lang="ru-RU" sz="2800" b="1" i="1">
                <a:solidFill>
                  <a:srgbClr val="006600"/>
                </a:solidFill>
              </a:rPr>
              <a:t> -</a:t>
            </a:r>
            <a:r>
              <a:rPr lang="ru-RU" sz="2800"/>
              <a:t> питание органическими веществами, образующимися при разложении тел организмов или продуктов их жизнедеятельности.</a:t>
            </a:r>
            <a:endParaRPr lang="ru-RU" sz="2800">
              <a:latin typeface="Arial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24584" name="Слайд" r:id="rId3" imgW="4572095" imgH="3429060" progId="PowerPoint.Slide.8">
              <p:embed/>
            </p:oleObj>
          </a:graphicData>
        </a:graphic>
      </p:graphicFrame>
      <p:pic>
        <p:nvPicPr>
          <p:cNvPr id="24583" name="Picture 7" descr="0011-006-Saprotrof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2852738"/>
            <a:ext cx="2254250" cy="1690687"/>
          </a:xfrm>
          <a:prstGeom prst="rect">
            <a:avLst/>
          </a:prstGeom>
          <a:noFill/>
        </p:spPr>
      </p:pic>
      <p:pic>
        <p:nvPicPr>
          <p:cNvPr id="24585" name="Picture 9" descr="8ccdfc079fb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6238" y="3860800"/>
            <a:ext cx="2232025" cy="1677988"/>
          </a:xfrm>
          <a:prstGeom prst="rect">
            <a:avLst/>
          </a:prstGeom>
          <a:noFill/>
        </p:spPr>
      </p:pic>
      <p:pic>
        <p:nvPicPr>
          <p:cNvPr id="24587" name="Picture 11" descr="Yeas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363" y="2781300"/>
            <a:ext cx="2047875" cy="1649413"/>
          </a:xfrm>
          <a:prstGeom prst="rect">
            <a:avLst/>
          </a:prstGeom>
          <a:noFill/>
        </p:spPr>
      </p:pic>
      <p:pic>
        <p:nvPicPr>
          <p:cNvPr id="24589" name="Picture 13" descr="729_486_560d11fa13a8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125" y="3933825"/>
            <a:ext cx="2376488" cy="1584325"/>
          </a:xfrm>
          <a:prstGeom prst="rect">
            <a:avLst/>
          </a:prstGeom>
          <a:noFill/>
        </p:spPr>
      </p:pic>
      <p:pic>
        <p:nvPicPr>
          <p:cNvPr id="24591" name="Picture 15" descr="cms-image-00001168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450" y="5229225"/>
            <a:ext cx="2305050" cy="1393825"/>
          </a:xfrm>
          <a:prstGeom prst="rect">
            <a:avLst/>
          </a:prstGeom>
          <a:noFill/>
        </p:spPr>
      </p:pic>
      <p:pic>
        <p:nvPicPr>
          <p:cNvPr id="24593" name="Picture 17" descr="Wild-Animal-Hyena-in-Forest-hd-wallpape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3800" y="5084763"/>
            <a:ext cx="2135188" cy="1601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/>
              <a:t>12.1.14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8101012" cy="647700"/>
          </a:xfrm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 sz="4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Голозои</a:t>
            </a:r>
            <a:endParaRPr lang="ru-RU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052513"/>
            <a:ext cx="7705725" cy="1512887"/>
          </a:xfrm>
        </p:spPr>
        <p:txBody>
          <a:bodyPr/>
          <a:lstStyle/>
          <a:p>
            <a:pPr marL="0" indent="265113">
              <a:lnSpc>
                <a:spcPct val="80000"/>
              </a:lnSpc>
              <a:spcAft>
                <a:spcPct val="0"/>
              </a:spcAft>
            </a:pPr>
            <a:r>
              <a:rPr lang="ru-RU" sz="2800" b="1" i="1">
                <a:solidFill>
                  <a:srgbClr val="006600"/>
                </a:solidFill>
                <a:latin typeface="Microsoft YaHei" pitchFamily="34" charset="-122"/>
              </a:rPr>
              <a:t>Г</a:t>
            </a:r>
            <a:r>
              <a:rPr lang="ru-RU" sz="2800" b="1" i="1">
                <a:solidFill>
                  <a:srgbClr val="006600"/>
                </a:solidFill>
              </a:rPr>
              <a:t>олозойное </a:t>
            </a:r>
            <a:r>
              <a:rPr lang="ru-RU" sz="2800" b="1" i="1">
                <a:solidFill>
                  <a:srgbClr val="006600"/>
                </a:solidFill>
                <a:latin typeface="Arial" charset="0"/>
              </a:rPr>
              <a:t> питание </a:t>
            </a:r>
            <a:r>
              <a:rPr lang="ru-RU" sz="2800" b="1" i="1">
                <a:solidFill>
                  <a:srgbClr val="006600"/>
                </a:solidFill>
              </a:rPr>
              <a:t>-</a:t>
            </a:r>
            <a:r>
              <a:rPr lang="ru-RU" sz="2800"/>
              <a:t> питание частями тела других организмов за счёт наличия хорошо развитой пищеварительной системы</a:t>
            </a:r>
            <a:r>
              <a:rPr lang="ru-RU" sz="2800">
                <a:latin typeface="Arial" charset="0"/>
              </a:rPr>
              <a:t>.</a:t>
            </a:r>
            <a:r>
              <a:rPr lang="ru-RU" sz="3400"/>
              <a:t> </a:t>
            </a:r>
            <a:r>
              <a:rPr lang="ru-RU" sz="3400">
                <a:latin typeface="Arial" charset="0"/>
              </a:rPr>
              <a:t>   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0" y="1268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8373" name="Object 5"/>
          <p:cNvGraphicFramePr>
            <a:graphicFrameLocks noChangeAspect="1"/>
          </p:cNvGraphicFramePr>
          <p:nvPr/>
        </p:nvGraphicFramePr>
        <p:xfrm>
          <a:off x="0" y="0"/>
          <a:ext cx="1042988" cy="6858000"/>
        </p:xfrm>
        <a:graphic>
          <a:graphicData uri="http://schemas.openxmlformats.org/presentationml/2006/ole">
            <p:oleObj spid="_x0000_s58376" name="Слайд" r:id="rId3" imgW="4572095" imgH="3429060" progId="PowerPoint.Slide.8">
              <p:embed/>
            </p:oleObj>
          </a:graphicData>
        </a:graphic>
      </p:graphicFrame>
      <p:pic>
        <p:nvPicPr>
          <p:cNvPr id="58375" name="Picture 7" descr="Little-bunny-eating-grass-HD-wallpaper_3840x21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2565400"/>
            <a:ext cx="2805112" cy="1577975"/>
          </a:xfrm>
          <a:prstGeom prst="rect">
            <a:avLst/>
          </a:prstGeom>
          <a:noFill/>
        </p:spPr>
      </p:pic>
      <p:pic>
        <p:nvPicPr>
          <p:cNvPr id="58377" name="Picture 9" descr="9850190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2565400"/>
            <a:ext cx="2089150" cy="1566863"/>
          </a:xfrm>
          <a:prstGeom prst="rect">
            <a:avLst/>
          </a:prstGeom>
          <a:noFill/>
        </p:spPr>
      </p:pic>
      <p:pic>
        <p:nvPicPr>
          <p:cNvPr id="58379" name="Picture 11" descr="lis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025" y="2565400"/>
            <a:ext cx="2087563" cy="1565275"/>
          </a:xfrm>
          <a:prstGeom prst="rect">
            <a:avLst/>
          </a:prstGeom>
          <a:noFill/>
        </p:spPr>
      </p:pic>
      <p:pic>
        <p:nvPicPr>
          <p:cNvPr id="58381" name="Picture 13" descr="i?id=71015b40db7308997536f42586803bf3&amp;n=33&amp;h=190&amp;w=30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6013" y="4292600"/>
            <a:ext cx="2808287" cy="1755775"/>
          </a:xfrm>
          <a:prstGeom prst="rect">
            <a:avLst/>
          </a:prstGeom>
          <a:noFill/>
        </p:spPr>
      </p:pic>
      <p:pic>
        <p:nvPicPr>
          <p:cNvPr id="58383" name="Picture 15" descr="Cal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95738" y="4292600"/>
            <a:ext cx="2386012" cy="1746250"/>
          </a:xfrm>
          <a:prstGeom prst="rect">
            <a:avLst/>
          </a:prstGeom>
          <a:noFill/>
        </p:spPr>
      </p:pic>
      <p:pic>
        <p:nvPicPr>
          <p:cNvPr id="58385" name="Picture 17" descr="pig_policeman_oliver_slovakia"/>
          <p:cNvPicPr>
            <a:picLocks noChangeAspect="1" noChangeArrowheads="1"/>
          </p:cNvPicPr>
          <p:nvPr/>
        </p:nvPicPr>
        <p:blipFill>
          <a:blip r:embed="rId9" cstate="print"/>
          <a:srcRect l="5350" t="4056"/>
          <a:stretch>
            <a:fillRect/>
          </a:stretch>
        </p:blipFill>
        <p:spPr bwMode="auto">
          <a:xfrm>
            <a:off x="6443663" y="4292600"/>
            <a:ext cx="2555875" cy="172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pitchFamily="34" charset="-12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1600</Words>
  <Application>Microsoft Office PowerPoint</Application>
  <PresentationFormat>Экран (4:3)</PresentationFormat>
  <Paragraphs>208</Paragraphs>
  <Slides>37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Оформление по умолчанию</vt:lpstr>
      <vt:lpstr>Слайд</vt:lpstr>
      <vt:lpstr>Пища и способы  её добывания </vt:lpstr>
      <vt:lpstr>Цель урока</vt:lpstr>
      <vt:lpstr>Задачи урока</vt:lpstr>
      <vt:lpstr>Ответьте на вопросы</vt:lpstr>
      <vt:lpstr>Продолжим…</vt:lpstr>
      <vt:lpstr>Вспомните эти понятия и термины</vt:lpstr>
      <vt:lpstr>По способу питания животные являются гетеротрофами. </vt:lpstr>
      <vt:lpstr>Сапротрофы </vt:lpstr>
      <vt:lpstr>Голозои</vt:lpstr>
      <vt:lpstr>Паразиты </vt:lpstr>
      <vt:lpstr>Классификация животных по объекту питания. </vt:lpstr>
      <vt:lpstr>Фитофаги</vt:lpstr>
      <vt:lpstr>Фитофаги</vt:lpstr>
      <vt:lpstr>Фитофаги</vt:lpstr>
      <vt:lpstr>Зоофаги</vt:lpstr>
      <vt:lpstr>Зоофаги</vt:lpstr>
      <vt:lpstr>Зоофаги</vt:lpstr>
      <vt:lpstr>Зоофаги</vt:lpstr>
      <vt:lpstr>Полифаги</vt:lpstr>
      <vt:lpstr>Полифаги</vt:lpstr>
      <vt:lpstr>Полифаги</vt:lpstr>
      <vt:lpstr>Сапрофаги</vt:lpstr>
      <vt:lpstr>Копрофаги</vt:lpstr>
      <vt:lpstr>Способы добывания пищи животными </vt:lpstr>
      <vt:lpstr>Фильтрационное питание</vt:lpstr>
      <vt:lpstr>Фильтрационное питание</vt:lpstr>
      <vt:lpstr>Паразитическое питание</vt:lpstr>
      <vt:lpstr>Эндопаразиты </vt:lpstr>
      <vt:lpstr>Эктопаразиты</vt:lpstr>
      <vt:lpstr>Активное питание </vt:lpstr>
      <vt:lpstr>Собирательство</vt:lpstr>
      <vt:lpstr>Подкарауливание</vt:lpstr>
      <vt:lpstr>Ловля</vt:lpstr>
      <vt:lpstr>Знаете ли вы...</vt:lpstr>
      <vt:lpstr>Домашнее задание</vt:lpstr>
      <vt:lpstr>Слайд 36</vt:lpstr>
      <vt:lpstr>Скачано с www.znanio.ru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labtox</dc:creator>
  <cp:lastModifiedBy>labtox</cp:lastModifiedBy>
  <cp:revision>57</cp:revision>
  <cp:lastPrinted>1601-01-01T00:00:00Z</cp:lastPrinted>
  <dcterms:created xsi:type="dcterms:W3CDTF">1601-01-01T00:00:00Z</dcterms:created>
  <dcterms:modified xsi:type="dcterms:W3CDTF">2025-01-16T11:52:23Z</dcterms:modified>
</cp:coreProperties>
</file>