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302" r:id="rId3"/>
    <p:sldId id="303" r:id="rId4"/>
    <p:sldId id="305" r:id="rId5"/>
    <p:sldId id="261" r:id="rId6"/>
    <p:sldId id="307" r:id="rId7"/>
    <p:sldId id="308" r:id="rId8"/>
    <p:sldId id="309" r:id="rId9"/>
    <p:sldId id="301" r:id="rId10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="" xmlns:p1710="http://schemas.microsoft.com/office/powerpoint/2017/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21BBD9E-A806-4814-B358-98A12C4E19DE}" type="datetimeFigureOut">
              <a:rPr lang="ru-RU"/>
              <a:pPr>
                <a:defRPr/>
              </a:pPr>
              <a:t>26.01.2025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84D0A87-D271-456B-B8B0-7456BD9310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 flipH="1"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 flipH="1"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 flipH="1"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 flipH="1"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 flipH="1"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 flipH="1"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710AE-6909-4B3F-8C22-FAB2F19E7D72}" type="datetimeFigureOut">
              <a:rPr lang="ru-RU"/>
              <a:pPr>
                <a:defRPr/>
              </a:pPr>
              <a:t>26.01.2025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49CA8-28C4-4A25-8C5B-EC12A7AC1D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12AEA-FA82-49DC-9CBD-10DEDA24FF1A}" type="datetimeFigureOut">
              <a:rPr lang="ru-RU"/>
              <a:pPr>
                <a:defRPr/>
              </a:pPr>
              <a:t>26.01.2025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D8648-6564-49F8-8C4A-8056528780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F62A7-E4AE-4BE0-AAD8-B9E78E8B2EB3}" type="datetimeFigureOut">
              <a:rPr lang="ru-RU"/>
              <a:pPr>
                <a:defRPr/>
              </a:pPr>
              <a:t>26.01.2025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5089F-DD38-496B-8F1C-19F781D33E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AF86C74-0A19-45A2-B9E6-E16604E28F0D}" type="datetimeFigureOut">
              <a:rPr lang="ru-RU"/>
              <a:pPr>
                <a:defRPr/>
              </a:pPr>
              <a:t>26.01.2025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7F3C859-5AB9-492C-BCDC-F273756440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 flipH="1"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 flipH="1"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 flipH="1"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 flipH="1"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 flipH="1"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 flipH="1"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E6120-9FCE-4278-B705-CDD97DF774D2}" type="datetimeFigureOut">
              <a:rPr lang="ru-RU"/>
              <a:pPr>
                <a:defRPr/>
              </a:pPr>
              <a:t>26.01.2025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F2C895-AD2D-4652-838F-2F5D962339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B4B8F-2BAD-4DA9-9AF2-1443DE1FC52B}" type="datetimeFigureOut">
              <a:rPr lang="ru-RU"/>
              <a:pPr>
                <a:defRPr/>
              </a:pPr>
              <a:t>26.01.2025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E8B8F-11B7-4D7D-A032-127B70D9CB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2055D-41C1-40BC-8162-95BBD201DB85}" type="datetimeFigureOut">
              <a:rPr lang="ru-RU"/>
              <a:pPr>
                <a:defRPr/>
              </a:pPr>
              <a:t>26.01.2025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3FFD9-9CEC-42FF-AA61-6BBACC9AE6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6D3DACB-04BF-4651-98C3-E596A7169D29}" type="datetimeFigureOut">
              <a:rPr lang="ru-RU"/>
              <a:pPr>
                <a:defRPr/>
              </a:pPr>
              <a:t>26.01.2025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4B9EEA7-5DC3-468B-9C22-ECF710B66A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63E90-2D31-4863-99AE-4921723E23F2}" type="datetimeFigureOut">
              <a:rPr lang="ru-RU"/>
              <a:pPr>
                <a:defRPr/>
              </a:pPr>
              <a:t>26.01.2025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6E2B2-EB56-4F23-B2E2-19D0518B5F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 flipH="1"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 flipH="1"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 flipH="1"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 flipH="1"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 flipH="1"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10CB4DF-C16F-4009-8197-FB3DA3814665}" type="datetimeFigureOut">
              <a:rPr lang="ru-RU"/>
              <a:pPr>
                <a:defRPr/>
              </a:pPr>
              <a:t>26.01.2025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3B07304-A0CA-4DAC-AC37-022FAA01B1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flipH="1"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 flipH="1"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 flipH="1"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 flipH="1"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 flipH="1"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63CCFB4-8BFD-4E97-A8A9-D2151296D4AF}" type="datetimeFigureOut">
              <a:rPr lang="ru-RU"/>
              <a:pPr>
                <a:defRPr/>
              </a:pPr>
              <a:t>26.01.2025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4F07C37-1AEA-43FF-A217-3D3875FBE7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 flipH="1"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ct val="0"/>
              </a:spcBef>
              <a:spcAft>
                <a:spcPct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D19D87-E3AE-4B6C-A868-E4B221CE706E}" type="datetimeFigureOut">
              <a:rPr lang="ru-RU"/>
              <a:pPr>
                <a:defRPr/>
              </a:pPr>
              <a:t>26.01.2025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ct val="0"/>
              </a:spcBef>
              <a:spcAft>
                <a:spcPct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H="1"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flipH="1"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 flipH="1"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ct val="0"/>
              </a:spcBef>
              <a:spcAft>
                <a:spcPct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0C7DCF-B142-4F14-992B-4F51D44613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67" r:id="rId4"/>
    <p:sldLayoutId id="2147483668" r:id="rId5"/>
    <p:sldLayoutId id="2147483675" r:id="rId6"/>
    <p:sldLayoutId id="2147483669" r:id="rId7"/>
    <p:sldLayoutId id="2147483676" r:id="rId8"/>
    <p:sldLayoutId id="2147483677" r:id="rId9"/>
    <p:sldLayoutId id="2147483670" r:id="rId10"/>
    <p:sldLayoutId id="2147483671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8714" y="1412776"/>
            <a:ext cx="8280920" cy="1893887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Известные проекты по восстановлению популяций животных в России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520" y="908720"/>
            <a:ext cx="9258300" cy="4752975"/>
          </a:xfrm>
          <a:prstGeom prst="rect">
            <a:avLst/>
          </a:prstGeom>
        </p:spPr>
      </p:pic>
      <p:sp>
        <p:nvSpPr>
          <p:cNvPr id="14338" name="Объект 2"/>
          <p:cNvSpPr>
            <a:spLocks noGrp="1"/>
          </p:cNvSpPr>
          <p:nvPr>
            <p:ph idx="1"/>
          </p:nvPr>
        </p:nvSpPr>
        <p:spPr>
          <a:xfrm>
            <a:off x="370334" y="0"/>
            <a:ext cx="8517632" cy="3341688"/>
          </a:xfrm>
        </p:spPr>
        <p:txBody>
          <a:bodyPr/>
          <a:lstStyle/>
          <a:p>
            <a:pPr algn="ctr" eaLnBrk="1" hangingPunct="1"/>
            <a:r>
              <a:rPr lang="ru-RU" sz="2800" b="1" dirty="0"/>
              <a:t>Россия — огромная территория с богатым биоразнообразием.</a:t>
            </a:r>
          </a:p>
          <a:p>
            <a:pPr algn="ctr" eaLnBrk="1" hangingPunct="1"/>
            <a:endParaRPr lang="ru-RU" sz="2800" b="1" dirty="0" smtClean="0"/>
          </a:p>
          <a:p>
            <a:pPr algn="ctr" eaLnBrk="1" hangingPunct="1"/>
            <a:endParaRPr lang="ru-RU" sz="2800" b="1" dirty="0"/>
          </a:p>
          <a:p>
            <a:pPr algn="ctr" eaLnBrk="1" hangingPunct="1"/>
            <a:endParaRPr lang="ru-RU" sz="2800" b="1" dirty="0" smtClean="0"/>
          </a:p>
          <a:p>
            <a:pPr algn="ctr" eaLnBrk="1" hangingPunct="1"/>
            <a:endParaRPr lang="ru-RU" sz="2800" b="1" dirty="0"/>
          </a:p>
          <a:p>
            <a:pPr algn="ctr" eaLnBrk="1" hangingPunct="1"/>
            <a:endParaRPr lang="ru-RU" sz="2800" b="1" dirty="0" smtClean="0"/>
          </a:p>
          <a:p>
            <a:pPr algn="ctr" eaLnBrk="1" hangingPunct="1"/>
            <a:endParaRPr lang="ru-RU" sz="2800" b="1" dirty="0"/>
          </a:p>
          <a:p>
            <a:pPr algn="ctr" eaLnBrk="1" hangingPunct="1"/>
            <a:endParaRPr lang="ru-RU" sz="2800" b="1" dirty="0" smtClean="0"/>
          </a:p>
          <a:p>
            <a:pPr algn="ctr" eaLnBrk="1" hangingPunct="1"/>
            <a:endParaRPr lang="ru-RU" sz="2800" b="1" dirty="0"/>
          </a:p>
          <a:p>
            <a:pPr algn="ctr" eaLnBrk="1" hangingPunct="1"/>
            <a:endParaRPr lang="ru-RU" sz="2800" b="1" dirty="0" smtClean="0"/>
          </a:p>
          <a:p>
            <a:pPr marL="0" indent="0" algn="ctr" eaLnBrk="1" hangingPunct="1">
              <a:buNone/>
            </a:pPr>
            <a:endParaRPr lang="ru-RU" sz="2800" b="1" dirty="0"/>
          </a:p>
          <a:p>
            <a:pPr marL="0" indent="0" algn="ctr" eaLnBrk="1" hangingPunct="1">
              <a:buNone/>
            </a:pPr>
            <a:r>
              <a:rPr lang="ru-RU" sz="2800" b="1" dirty="0" smtClean="0"/>
              <a:t>Проблемы</a:t>
            </a:r>
            <a:r>
              <a:rPr lang="ru-RU" sz="2800" b="1" dirty="0"/>
              <a:t>: антропогенное воздействие, браконьерство, изменение климата.</a:t>
            </a:r>
          </a:p>
          <a:p>
            <a:pPr algn="ctr" eaLnBrk="1" hangingPunct="1"/>
            <a:endParaRPr lang="ru-RU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0" y="40043"/>
            <a:ext cx="7164289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dirty="0">
                <a:solidFill>
                  <a:srgbClr val="008000"/>
                </a:solidFill>
              </a:rPr>
              <a:t>Проект по Восстановлению Популяции Зубра</a:t>
            </a:r>
            <a:endParaRPr lang="ru-RU" sz="4000" b="1" dirty="0" smtClean="0">
              <a:solidFill>
                <a:srgbClr val="008000"/>
              </a:solidFill>
            </a:endParaRPr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>
          <a:xfrm>
            <a:off x="29593" y="1302337"/>
            <a:ext cx="8657206" cy="213042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dirty="0" smtClean="0"/>
              <a:t>Зубр-крупнейшее </a:t>
            </a:r>
            <a:r>
              <a:rPr lang="ru-RU" dirty="0"/>
              <a:t>наземное млекопитающее Европы.</a:t>
            </a:r>
          </a:p>
          <a:p>
            <a:pPr marL="0" indent="0" eaLnBrk="1" hangingPunct="1">
              <a:buNone/>
            </a:pPr>
            <a:endParaRPr lang="ru-RU" dirty="0"/>
          </a:p>
          <a:p>
            <a:pPr marL="0" indent="0" eaLnBrk="1" hangingPunct="1">
              <a:buNone/>
            </a:pPr>
            <a:r>
              <a:rPr lang="ru-RU" b="1" dirty="0" smtClean="0"/>
              <a:t>Проблема</a:t>
            </a:r>
            <a:r>
              <a:rPr lang="ru-RU" dirty="0"/>
              <a:t>: почти истреблен в дикой природе в начале XX века</a:t>
            </a:r>
            <a:r>
              <a:rPr lang="ru-RU" dirty="0" smtClean="0"/>
              <a:t>.</a:t>
            </a:r>
          </a:p>
          <a:p>
            <a:pPr algn="ctr"/>
            <a:r>
              <a:rPr lang="ru-RU" dirty="0">
                <a:solidFill>
                  <a:srgbClr val="C00000"/>
                </a:solidFill>
                <a:latin typeface="Calibri" pitchFamily="34" charset="0"/>
              </a:rPr>
              <a:t>1. Сохранение оставшихся особей в зоопарках.</a:t>
            </a:r>
          </a:p>
          <a:p>
            <a:pPr algn="ctr"/>
            <a:endParaRPr lang="ru-RU" dirty="0">
              <a:solidFill>
                <a:srgbClr val="C00000"/>
              </a:solidFill>
              <a:latin typeface="Calibri" pitchFamily="34" charset="0"/>
            </a:endParaRPr>
          </a:p>
          <a:p>
            <a:pPr algn="ctr"/>
            <a:r>
              <a:rPr lang="ru-RU" dirty="0">
                <a:solidFill>
                  <a:srgbClr val="C00000"/>
                </a:solidFill>
                <a:latin typeface="Calibri" pitchFamily="34" charset="0"/>
              </a:rPr>
              <a:t>2. Создание питомников (Приокско-Террасный заповедник, Орловское полесье).</a:t>
            </a:r>
          </a:p>
          <a:p>
            <a:pPr algn="ctr"/>
            <a:endParaRPr lang="ru-RU" dirty="0">
              <a:solidFill>
                <a:srgbClr val="C00000"/>
              </a:solidFill>
              <a:latin typeface="Calibri" pitchFamily="34" charset="0"/>
            </a:endParaRPr>
          </a:p>
          <a:p>
            <a:pPr algn="ctr"/>
            <a:r>
              <a:rPr lang="ru-RU" dirty="0">
                <a:solidFill>
                  <a:srgbClr val="C00000"/>
                </a:solidFill>
                <a:latin typeface="Calibri" pitchFamily="34" charset="0"/>
              </a:rPr>
              <a:t>3. Выпуск выращенных зубров в дикую природу.</a:t>
            </a:r>
            <a:endParaRPr lang="ru-RU" sz="3200" b="1" dirty="0">
              <a:solidFill>
                <a:srgbClr val="C00000"/>
              </a:solidFill>
              <a:latin typeface="Calibri" pitchFamily="34" charset="0"/>
            </a:endParaRPr>
          </a:p>
          <a:p>
            <a:pPr marL="0" indent="0" eaLnBrk="1" hangingPunct="1">
              <a:buNone/>
            </a:pPr>
            <a:endParaRPr lang="ru-RU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3" y="5552586"/>
            <a:ext cx="1878112" cy="130541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4289" y="0"/>
            <a:ext cx="1952374" cy="143646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1547664" y="-578348"/>
            <a:ext cx="7467600" cy="1143000"/>
          </a:xfrm>
        </p:spPr>
        <p:txBody>
          <a:bodyPr/>
          <a:lstStyle/>
          <a:p>
            <a:pPr eaLnBrk="1" hangingPunct="1"/>
            <a:r>
              <a:rPr lang="ru-RU" b="1" dirty="0">
                <a:solidFill>
                  <a:srgbClr val="00B050"/>
                </a:solidFill>
              </a:rPr>
              <a:t>Результаты проекта зубра</a:t>
            </a:r>
            <a:endParaRPr lang="ru-RU" b="1" dirty="0" smtClean="0">
              <a:solidFill>
                <a:srgbClr val="00B050"/>
              </a:solidFill>
            </a:endParaRPr>
          </a:p>
        </p:txBody>
      </p:sp>
      <p:sp>
        <p:nvSpPr>
          <p:cNvPr id="17411" name="Прямоугольник 3"/>
          <p:cNvSpPr>
            <a:spLocks noChangeArrowheads="1"/>
          </p:cNvSpPr>
          <p:nvPr/>
        </p:nvSpPr>
        <p:spPr bwMode="auto">
          <a:xfrm>
            <a:off x="539552" y="3406390"/>
            <a:ext cx="7689850" cy="224676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457200" indent="-457200" algn="ctr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rgbClr val="C00000"/>
                </a:solidFill>
                <a:latin typeface="Calibri" pitchFamily="34" charset="0"/>
              </a:rPr>
              <a:t>Увеличение численности популяции.</a:t>
            </a:r>
          </a:p>
          <a:p>
            <a:pPr marL="457200" indent="-457200" algn="ctr">
              <a:buFont typeface="Courier New" panose="02070309020205020404" pitchFamily="49" charset="0"/>
              <a:buChar char="o"/>
            </a:pPr>
            <a:endParaRPr lang="ru-RU" sz="2800" dirty="0">
              <a:solidFill>
                <a:srgbClr val="C00000"/>
              </a:solidFill>
              <a:latin typeface="Calibri" pitchFamily="34" charset="0"/>
            </a:endParaRPr>
          </a:p>
          <a:p>
            <a:pPr marL="457200" indent="-457200" algn="ctr">
              <a:buFont typeface="Courier New" panose="02070309020205020404" pitchFamily="49" charset="0"/>
              <a:buChar char="o"/>
            </a:pPr>
            <a:r>
              <a:rPr lang="ru-RU" sz="2800" dirty="0" smtClean="0">
                <a:solidFill>
                  <a:srgbClr val="C00000"/>
                </a:solidFill>
                <a:latin typeface="Calibri" pitchFamily="34" charset="0"/>
              </a:rPr>
              <a:t>Восстановление </a:t>
            </a:r>
            <a:r>
              <a:rPr lang="ru-RU" sz="2800" dirty="0">
                <a:solidFill>
                  <a:srgbClr val="C00000"/>
                </a:solidFill>
                <a:latin typeface="Calibri" pitchFamily="34" charset="0"/>
              </a:rPr>
              <a:t>исторического ареала.</a:t>
            </a:r>
          </a:p>
          <a:p>
            <a:pPr marL="457200" indent="-457200" algn="ctr">
              <a:buFont typeface="Courier New" panose="02070309020205020404" pitchFamily="49" charset="0"/>
              <a:buChar char="o"/>
            </a:pPr>
            <a:endParaRPr lang="ru-RU" sz="2800" dirty="0">
              <a:solidFill>
                <a:srgbClr val="C00000"/>
              </a:solidFill>
              <a:latin typeface="Calibri" pitchFamily="34" charset="0"/>
            </a:endParaRPr>
          </a:p>
          <a:p>
            <a:pPr marL="457200" indent="-457200" algn="ctr">
              <a:buFont typeface="Courier New" panose="02070309020205020404" pitchFamily="49" charset="0"/>
              <a:buChar char="o"/>
            </a:pPr>
            <a:r>
              <a:rPr lang="ru-RU" sz="2800" dirty="0" smtClean="0">
                <a:solidFill>
                  <a:srgbClr val="C00000"/>
                </a:solidFill>
                <a:latin typeface="Calibri" pitchFamily="34" charset="0"/>
              </a:rPr>
              <a:t>Создание </a:t>
            </a:r>
            <a:r>
              <a:rPr lang="ru-RU" sz="2800" dirty="0">
                <a:solidFill>
                  <a:srgbClr val="C00000"/>
                </a:solidFill>
                <a:latin typeface="Calibri" pitchFamily="34" charset="0"/>
              </a:rPr>
              <a:t>новых устойчивых популяций.</a:t>
            </a:r>
            <a:endParaRPr lang="ru-RU" sz="3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129" y="764704"/>
            <a:ext cx="9305649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4834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 bwMode="auto">
          <a:xfrm>
            <a:off x="0" y="-162272"/>
            <a:ext cx="8964488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/>
            <a:r>
              <a:rPr lang="ru-RU" sz="3200" b="1" cap="none" dirty="0">
                <a:solidFill>
                  <a:srgbClr val="00B050"/>
                </a:solidFill>
                <a:latin typeface="Times New Roman" pitchFamily="18" charset="0"/>
              </a:rPr>
              <a:t>Проект по Восстановлению Амурского Леопарда</a:t>
            </a:r>
            <a:endParaRPr lang="ru-RU" sz="3200" cap="none" dirty="0" smtClean="0">
              <a:solidFill>
                <a:srgbClr val="00B05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4079" y="1360148"/>
            <a:ext cx="7467600" cy="5557035"/>
          </a:xfrm>
        </p:spPr>
        <p:txBody>
          <a:bodyPr/>
          <a:lstStyle/>
          <a:p>
            <a:pPr marL="0" indent="0" algn="ctr">
              <a:buNone/>
            </a:pPr>
            <a:r>
              <a:rPr lang="ru-RU" sz="2300" b="1" dirty="0"/>
              <a:t>Амурский леопард </a:t>
            </a:r>
            <a:r>
              <a:rPr lang="ru-RU" sz="2300" dirty="0"/>
              <a:t>— один из самых редких подвидов.</a:t>
            </a:r>
          </a:p>
          <a:p>
            <a:pPr marL="0" indent="0" algn="ctr">
              <a:buNone/>
            </a:pPr>
            <a:r>
              <a:rPr lang="ru-RU" sz="2300" dirty="0" smtClean="0"/>
              <a:t>Проблема</a:t>
            </a:r>
            <a:r>
              <a:rPr lang="ru-RU" sz="2300" dirty="0"/>
              <a:t>: критически низкая численность</a:t>
            </a:r>
            <a:r>
              <a:rPr lang="ru-RU" sz="2300" dirty="0" smtClean="0"/>
              <a:t>.</a:t>
            </a:r>
          </a:p>
          <a:p>
            <a:pPr algn="ctr"/>
            <a:endParaRPr lang="ru-RU" sz="2300" dirty="0" smtClean="0"/>
          </a:p>
          <a:p>
            <a:pPr algn="ctr"/>
            <a:r>
              <a:rPr lang="ru-RU" sz="2300" dirty="0"/>
              <a:t>1. Создание национального парка "Земля леопарда".</a:t>
            </a:r>
          </a:p>
          <a:p>
            <a:pPr algn="ctr"/>
            <a:r>
              <a:rPr lang="ru-RU" sz="2300" dirty="0" smtClean="0"/>
              <a:t>2</a:t>
            </a:r>
            <a:r>
              <a:rPr lang="ru-RU" sz="2300" dirty="0"/>
              <a:t>. Усиление патрулирования и контроля за охотой.</a:t>
            </a:r>
          </a:p>
          <a:p>
            <a:pPr algn="ctr"/>
            <a:r>
              <a:rPr lang="ru-RU" sz="2300" dirty="0" smtClean="0"/>
              <a:t>3</a:t>
            </a:r>
            <a:r>
              <a:rPr lang="ru-RU" sz="2300" dirty="0"/>
              <a:t>. Использование </a:t>
            </a:r>
            <a:r>
              <a:rPr lang="ru-RU" sz="2300" dirty="0" err="1"/>
              <a:t>фотоловушек</a:t>
            </a:r>
            <a:r>
              <a:rPr lang="ru-RU" sz="2300" dirty="0"/>
              <a:t> и генетического анализа.</a:t>
            </a:r>
          </a:p>
          <a:p>
            <a:pPr algn="ctr"/>
            <a:r>
              <a:rPr lang="ru-RU" sz="2300" dirty="0" smtClean="0"/>
              <a:t>4</a:t>
            </a:r>
            <a:r>
              <a:rPr lang="ru-RU" sz="2300" dirty="0"/>
              <a:t>. Просветительские программы для местных жителей.</a:t>
            </a:r>
          </a:p>
          <a:p>
            <a:pPr algn="ctr"/>
            <a:endParaRPr lang="ru-RU" sz="23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232" y="5369235"/>
            <a:ext cx="2483768" cy="151064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255" y="556704"/>
            <a:ext cx="2232249" cy="147396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-459432"/>
            <a:ext cx="7467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/>
            <a:r>
              <a:rPr lang="ru-RU" sz="2800" b="1" cap="none" dirty="0">
                <a:solidFill>
                  <a:srgbClr val="00B050"/>
                </a:solidFill>
                <a:latin typeface="Times New Roman" pitchFamily="18" charset="0"/>
              </a:rPr>
              <a:t>Результаты проекта амурского леопарда</a:t>
            </a:r>
            <a:endParaRPr lang="ru-RU" sz="2800" cap="none" dirty="0" smtClean="0">
              <a:solidFill>
                <a:srgbClr val="00B05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1115616" y="980728"/>
            <a:ext cx="7467600" cy="4873752"/>
          </a:xfrm>
        </p:spPr>
        <p:txBody>
          <a:bodyPr/>
          <a:lstStyle/>
          <a:p>
            <a:pPr algn="ctr"/>
            <a:r>
              <a:rPr lang="ru-RU" sz="2800" dirty="0" smtClean="0"/>
              <a:t>Увеличение </a:t>
            </a:r>
            <a:r>
              <a:rPr lang="ru-RU" sz="2800" dirty="0"/>
              <a:t>численности леопардов.</a:t>
            </a:r>
          </a:p>
          <a:p>
            <a:pPr algn="ctr"/>
            <a:endParaRPr lang="ru-RU" sz="2800" dirty="0"/>
          </a:p>
          <a:p>
            <a:pPr algn="ctr"/>
            <a:r>
              <a:rPr lang="ru-RU" sz="2800" dirty="0" smtClean="0"/>
              <a:t>Расширение </a:t>
            </a:r>
            <a:r>
              <a:rPr lang="ru-RU" sz="2800" dirty="0"/>
              <a:t>ареала обитания.</a:t>
            </a:r>
          </a:p>
          <a:p>
            <a:pPr algn="ctr"/>
            <a:endParaRPr lang="ru-RU" sz="2800" dirty="0"/>
          </a:p>
          <a:p>
            <a:pPr algn="ctr"/>
            <a:r>
              <a:rPr lang="ru-RU" sz="2800" dirty="0" smtClean="0"/>
              <a:t>Снижение </a:t>
            </a:r>
            <a:r>
              <a:rPr lang="ru-RU" sz="2800" dirty="0"/>
              <a:t>уровня браконьерства.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59675"/>
            <a:ext cx="9144000" cy="268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9835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 bwMode="auto">
          <a:xfrm>
            <a:off x="827584" y="-571500"/>
            <a:ext cx="7467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/>
            <a:r>
              <a:rPr lang="ru-RU" sz="2800" b="1" cap="none" dirty="0">
                <a:solidFill>
                  <a:srgbClr val="00B050"/>
                </a:solidFill>
                <a:latin typeface="Times New Roman" pitchFamily="18" charset="0"/>
              </a:rPr>
              <a:t>Проект по Восстановлению Соболя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177957" y="908720"/>
            <a:ext cx="8964488" cy="563724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Соболь</a:t>
            </a:r>
            <a:r>
              <a:rPr lang="ru-RU" dirty="0"/>
              <a:t> — ценный пушной зверь, пострадавший от охоты</a:t>
            </a:r>
            <a:r>
              <a:rPr lang="ru-RU" dirty="0" smtClean="0"/>
              <a:t>.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1</a:t>
            </a:r>
            <a:r>
              <a:rPr lang="ru-RU" dirty="0"/>
              <a:t>. Запреты на охоту в определенных регионах.</a:t>
            </a:r>
          </a:p>
          <a:p>
            <a:pPr marL="0" indent="0" algn="ctr">
              <a:buNone/>
            </a:pPr>
            <a:r>
              <a:rPr lang="ru-RU" dirty="0" smtClean="0"/>
              <a:t>2</a:t>
            </a:r>
            <a:r>
              <a:rPr lang="ru-RU" dirty="0"/>
              <a:t>. Увеличение охраняемых территорий.</a:t>
            </a:r>
          </a:p>
          <a:p>
            <a:pPr marL="0" indent="0" algn="ctr">
              <a:buNone/>
            </a:pPr>
            <a:r>
              <a:rPr lang="ru-RU" dirty="0" smtClean="0"/>
              <a:t>3</a:t>
            </a:r>
            <a:r>
              <a:rPr lang="ru-RU" dirty="0"/>
              <a:t>. Разведение на зверофермах и выпуск в дикую природу.</a:t>
            </a:r>
          </a:p>
          <a:p>
            <a:pPr marL="0" indent="0" algn="ctr">
              <a:buNone/>
            </a:pPr>
            <a:r>
              <a:rPr lang="ru-RU" dirty="0" smtClean="0"/>
              <a:t>4</a:t>
            </a:r>
            <a:r>
              <a:rPr lang="ru-RU" dirty="0"/>
              <a:t>. Результаты: увеличение численности и восстановление популяции.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3879340"/>
            <a:ext cx="3672408" cy="3006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2055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 bwMode="auto">
          <a:xfrm>
            <a:off x="899592" y="-531440"/>
            <a:ext cx="7467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/>
            <a:r>
              <a:rPr lang="ru-RU" sz="2800" b="1" cap="none" dirty="0">
                <a:solidFill>
                  <a:srgbClr val="00B050"/>
                </a:solidFill>
                <a:latin typeface="Times New Roman" pitchFamily="18" charset="0"/>
              </a:rPr>
              <a:t>Проекты по Сохранению Лососевых Рыб</a:t>
            </a:r>
            <a:endParaRPr lang="ru-RU" sz="2800" cap="none" dirty="0" smtClean="0">
              <a:solidFill>
                <a:srgbClr val="00B05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8219256" cy="5565232"/>
          </a:xfrm>
        </p:spPr>
        <p:txBody>
          <a:bodyPr/>
          <a:lstStyle/>
          <a:p>
            <a:pPr algn="ctr"/>
            <a:r>
              <a:rPr lang="ru-RU" dirty="0"/>
              <a:t> </a:t>
            </a:r>
            <a:r>
              <a:rPr lang="ru-RU" b="1" dirty="0"/>
              <a:t>Лососевые рыбы </a:t>
            </a:r>
            <a:r>
              <a:rPr lang="ru-RU" dirty="0"/>
              <a:t>— ключевые для экосистем Дальнего Востока</a:t>
            </a:r>
            <a:r>
              <a:rPr lang="ru-RU" dirty="0" smtClean="0"/>
              <a:t>.</a:t>
            </a:r>
          </a:p>
          <a:p>
            <a:pPr algn="ctr"/>
            <a:r>
              <a:rPr lang="ru-RU" dirty="0"/>
              <a:t>1. Выращивание мальков и их выпуск в реки.</a:t>
            </a:r>
          </a:p>
          <a:p>
            <a:pPr algn="ctr"/>
            <a:r>
              <a:rPr lang="ru-RU" dirty="0" smtClean="0"/>
              <a:t>2</a:t>
            </a:r>
            <a:r>
              <a:rPr lang="ru-RU" dirty="0"/>
              <a:t>. Усиление охраны рек и мест нереста.</a:t>
            </a:r>
          </a:p>
          <a:p>
            <a:pPr algn="ctr"/>
            <a:r>
              <a:rPr lang="ru-RU" dirty="0" smtClean="0"/>
              <a:t>3</a:t>
            </a:r>
            <a:r>
              <a:rPr lang="ru-RU" dirty="0"/>
              <a:t>. Расчистка русел рек.</a:t>
            </a:r>
          </a:p>
          <a:p>
            <a:pPr algn="ctr"/>
            <a:endParaRPr lang="ru-RU" dirty="0" smtClean="0"/>
          </a:p>
          <a:p>
            <a:pPr marL="0" indent="0" algn="ctr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</a:t>
            </a:r>
            <a:r>
              <a:rPr lang="ru-RU" dirty="0"/>
              <a:t>: увеличение численности популяций, поддержание промысловых запасов.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4257751"/>
            <a:ext cx="4422093" cy="2513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3833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0528" y="0"/>
            <a:ext cx="946404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83040" y="3717032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  <a:r>
              <a:rPr lang="ru-RU" alt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 ВНИМАНИЕ</a:t>
            </a:r>
            <a:r>
              <a:rPr lang="ru-RU" alt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20.06.14"/>
  <p:tag name="AS_TITLE" val="Aspose.Slides for .NET 4.0"/>
  <p:tag name="AS_VERSION" val="20.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Arial"/>
        <a:cs typeface="Arial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Arial"/>
        <a:cs typeface="Arial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190</TotalTime>
  <Words>266</Words>
  <Application>Microsoft Office PowerPoint</Application>
  <PresentationFormat>Экран (4:3)</PresentationFormat>
  <Paragraphs>57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Calibri</vt:lpstr>
      <vt:lpstr>Century Schoolbook</vt:lpstr>
      <vt:lpstr>Courier New</vt:lpstr>
      <vt:lpstr>Times New Roman</vt:lpstr>
      <vt:lpstr>Wingdings</vt:lpstr>
      <vt:lpstr>Wingdings 2</vt:lpstr>
      <vt:lpstr>Эркер</vt:lpstr>
      <vt:lpstr>Известные проекты по восстановлению популяций животных в России</vt:lpstr>
      <vt:lpstr>Презентация PowerPoint</vt:lpstr>
      <vt:lpstr>Проект по Восстановлению Популяции Зубра</vt:lpstr>
      <vt:lpstr>Результаты проекта зубра</vt:lpstr>
      <vt:lpstr>Проект по Восстановлению Амурского Леопарда</vt:lpstr>
      <vt:lpstr>Результаты проекта амурского леопарда</vt:lpstr>
      <vt:lpstr>Проект по Восстановлению Соболя</vt:lpstr>
      <vt:lpstr>Проекты по Сохранению Лососевых Рыб</vt:lpstr>
      <vt:lpstr>Презентация PowerPoint</vt:lpstr>
    </vt:vector>
  </TitlesOfParts>
  <Manager>lusana.ru</Manager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lusana.ru</dc:title>
  <dc:subject>lusana.ru</dc:subject>
  <dc:creator>lusana.ru</dc:creator>
  <dc:description>lusana.ru</dc:description>
  <cp:lastModifiedBy>STUFF</cp:lastModifiedBy>
  <cp:revision>22</cp:revision>
  <dcterms:created xsi:type="dcterms:W3CDTF">2013-03-12T06:00:17Z</dcterms:created>
  <dcterms:modified xsi:type="dcterms:W3CDTF">2025-01-26T16:52:59Z</dcterms:modified>
</cp:coreProperties>
</file>