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02" r:id="rId3"/>
    <p:sldId id="303" r:id="rId4"/>
    <p:sldId id="304" r:id="rId5"/>
    <p:sldId id="305" r:id="rId6"/>
    <p:sldId id="290" r:id="rId7"/>
    <p:sldId id="259" r:id="rId8"/>
    <p:sldId id="261" r:id="rId9"/>
    <p:sldId id="264" r:id="rId10"/>
    <p:sldId id="301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1872" y="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1BBD9E-A806-4814-B358-98A12C4E19DE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4D0A87-D271-456B-B8B0-7456BD931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 flipH="1"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 flipH="1"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10AE-6909-4B3F-8C22-FAB2F19E7D7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49CA8-28C4-4A25-8C5B-EC12A7AC1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12AEA-FA82-49DC-9CBD-10DEDA24FF1A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D8648-6564-49F8-8C4A-805652878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F62A7-E4AE-4BE0-AAD8-B9E78E8B2EB3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089F-DD38-496B-8F1C-19F781D33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AF86C74-0A19-45A2-B9E6-E16604E28F0D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F3C859-5AB9-492C-BCDC-F27375644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 flipH="1"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 flipH="1"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 flipH="1"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E6120-9FCE-4278-B705-CDD97DF774D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2C895-AD2D-4652-838F-2F5D96233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B4B8F-2BAD-4DA9-9AF2-1443DE1FC52B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8B8F-11B7-4D7D-A032-127B70D9C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055D-41C1-40BC-8162-95BBD201DB85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3FFD9-9CEC-42FF-AA61-6BBACC9AE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D3DACB-04BF-4651-98C3-E596A7169D29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4B9EEA7-5DC3-468B-9C22-ECF710B66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3E90-2D31-4863-99AE-4921723E23F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6E2B2-EB56-4F23-B2E2-19D0518B5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 flipH="1"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0CB4DF-C16F-4009-8197-FB3DA3814665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B07304-A0CA-4DAC-AC37-022FAA01B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 flipH="1"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3CCFB4-8BFD-4E97-A8A9-D2151296D4AF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F07C37-1AEA-43FF-A217-3D3875FBE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D19D87-E3AE-4B6C-A868-E4B221CE706E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H="1"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C7DCF-B142-4F14-992B-4F51D4461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68" r:id="rId5"/>
    <p:sldLayoutId id="2147483675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412776"/>
            <a:ext cx="6172200" cy="1893887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Круговорот веществ в экосистеме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vmede.org/sait/content/Biologija_pexov_2010/16_files/mb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31851" y="2804517"/>
            <a:ext cx="5048250" cy="402907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77281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alt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 ВНИМАНИЕ</a:t>
            </a:r>
            <a:r>
              <a:rPr lang="ru-RU" alt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107504" y="354806"/>
            <a:ext cx="8517632" cy="3341688"/>
          </a:xfrm>
        </p:spPr>
        <p:txBody>
          <a:bodyPr/>
          <a:lstStyle/>
          <a:p>
            <a:pPr algn="ctr" eaLnBrk="1" hangingPunct="1"/>
            <a:r>
              <a:rPr lang="ru-RU" sz="2800" b="1" dirty="0"/>
              <a:t>Круговорот веществ </a:t>
            </a:r>
            <a:r>
              <a:rPr lang="ru-RU" sz="2800" dirty="0"/>
              <a:t>— это процесс переработки, переноса и сохранения элементов в экосистеме.</a:t>
            </a:r>
          </a:p>
          <a:p>
            <a:pPr algn="ctr" eaLnBrk="1" hangingPunct="1"/>
            <a:r>
              <a:rPr lang="ru-RU" sz="2800" b="1" dirty="0" smtClean="0"/>
              <a:t>Обеспечение </a:t>
            </a:r>
            <a:r>
              <a:rPr lang="ru-RU" sz="2800" b="1" dirty="0"/>
              <a:t>жизнедеятельности всех организмов на планете.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pic>
        <p:nvPicPr>
          <p:cNvPr id="6" name="Picture 2" descr="http://rudocs.exdat.com/pars_docs/tw_refs/72/71199/71199_html_m4a9b1086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79712" y="2738438"/>
            <a:ext cx="5310187" cy="41195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>
                <a:solidFill>
                  <a:srgbClr val="008000"/>
                </a:solidFill>
              </a:rPr>
              <a:t>Основные звенья круговорота веществ</a:t>
            </a:r>
            <a:endParaRPr lang="ru-RU" sz="4000" b="1" dirty="0" smtClean="0">
              <a:solidFill>
                <a:srgbClr val="008000"/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304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/>
              <a:t>Организмы-производители (автотрофы)</a:t>
            </a:r>
          </a:p>
          <a:p>
            <a:pPr eaLnBrk="1" hangingPunct="1"/>
            <a:r>
              <a:rPr lang="ru-RU" dirty="0" smtClean="0"/>
              <a:t>Зелёные </a:t>
            </a:r>
            <a:r>
              <a:rPr lang="ru-RU" dirty="0"/>
              <a:t>растения.</a:t>
            </a:r>
          </a:p>
          <a:p>
            <a:pPr eaLnBrk="1" hangingPunct="1"/>
            <a:r>
              <a:rPr lang="ru-RU" dirty="0" smtClean="0"/>
              <a:t>Фотосинтез - </a:t>
            </a:r>
            <a:r>
              <a:rPr lang="ru-RU" dirty="0"/>
              <a:t>преобразование солнечной энергии в органические вещества.</a:t>
            </a:r>
            <a:endParaRPr lang="ru-RU" dirty="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55576" y="3501008"/>
            <a:ext cx="7319717" cy="304901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43120" y="950831"/>
            <a:ext cx="7467600" cy="1143000"/>
          </a:xfrm>
        </p:spPr>
        <p:txBody>
          <a:bodyPr/>
          <a:lstStyle/>
          <a:p>
            <a:pPr eaLnBrk="1" hangingPunct="1"/>
            <a:r>
              <a:rPr lang="ru-RU" b="1" dirty="0"/>
              <a:t>Второе звено</a:t>
            </a:r>
            <a:endParaRPr lang="ru-RU" b="1" dirty="0" smtClean="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143120" y="4293096"/>
            <a:ext cx="8035501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Организмы-потребители (гетеротрофы)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   Д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елятся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на первичных (травоядные) и вторичных (плотоядные).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Обеспечивают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поток энергии и веществ по пищевым цепям.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285" y="0"/>
            <a:ext cx="5419328" cy="41876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7504" y="-571500"/>
            <a:ext cx="7467600" cy="1143000"/>
          </a:xfrm>
        </p:spPr>
        <p:txBody>
          <a:bodyPr/>
          <a:lstStyle/>
          <a:p>
            <a:pPr eaLnBrk="1" hangingPunct="1"/>
            <a:r>
              <a:rPr lang="ru-RU" b="1" dirty="0"/>
              <a:t>Третье звено</a:t>
            </a:r>
            <a:endParaRPr lang="ru-RU" b="1" dirty="0" smtClean="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482600" y="4005064"/>
            <a:ext cx="7689850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Организмы-разрушители (</a:t>
            </a:r>
            <a:r>
              <a:rPr lang="ru-RU" sz="2800" dirty="0" err="1">
                <a:solidFill>
                  <a:srgbClr val="C00000"/>
                </a:solidFill>
                <a:latin typeface="Calibri" pitchFamily="34" charset="0"/>
              </a:rPr>
              <a:t>редуценты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)</a:t>
            </a:r>
          </a:p>
          <a:p>
            <a:pPr marL="457200" indent="-457200" algn="ctr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Бактерии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и грибы.</a:t>
            </a:r>
          </a:p>
          <a:p>
            <a:pPr marL="457200" indent="-457200" algn="ctr">
              <a:buFont typeface="Courier New" panose="02070309020205020404" pitchFamily="49" charset="0"/>
              <a:buChar char="o"/>
            </a:pP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Разложение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органических остатков и возврат веществ в почву и атмосферу.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7412" name="Picture 4" descr="buch031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039894" y="5921375"/>
            <a:ext cx="1357312" cy="9366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600" y="779462"/>
            <a:ext cx="8034337" cy="25527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339548342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ru-RU" smtClean="0"/>
              <a:t>Пищевая цепь</a:t>
            </a:r>
            <a:endParaRPr lang="ru-RU"/>
          </a:p>
        </p:txBody>
      </p:sp>
      <p:pic>
        <p:nvPicPr>
          <p:cNvPr id="17410" name="Picture 2" descr="http://www.ebio.ru/images/eko02-01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826801"/>
            <a:ext cx="9239963" cy="504056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112" y="-17140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6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Пищевая сеть </a:t>
            </a:r>
          </a:p>
        </p:txBody>
      </p:sp>
      <p:pic>
        <p:nvPicPr>
          <p:cNvPr id="16386" name="Picture 2" descr="http://ftl1.ru/tl_files/presentations/Pimenov/%D0%92%D0%A3%D0%97%204.%20%D0%9E%D0%B1%D1%89%D0%B0%D1%8F/1.%20%D0%AD%D0%B2%D0%BE%D0%BB%D1%8E%D1%86%D0%B8%D1%8F/3.%20%D0%A2%D0%B5%D1%81%D1%82%D0%B8%D1%80%D0%BE%D0%B2%D0%B0%D0%BD%D0%B8%D0%B5%2010/JData/%D0%9F%D0%BE%D0%B4%D0%B3%D0%BE%D1%82%D0%BE%D0%B2%D0%BA%D0%B0%20%D0%B2%20%D0%92%D0%A3%D0%97.%20%D0%9E%D0%B1%D1%89%D0%B0%D1%8F%20%D0%B1%D0%B8%D0%BE%D0%BB%D0%BE%D0%B3%D0%B8%D1%8F/10.%20%D0%9E%D1%81%D0%BD%D0%BE%D0%B2%D1%8B%20%D1%8D%D0%BA%D0%BE%D0%BB%D0%BE%D0%B3%D0%B8%D0%B8/%D0%A1%D0%B5%D1%82%D0%B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92187" y="1196752"/>
            <a:ext cx="6994525" cy="532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-19422" y="332656"/>
            <a:ext cx="9036496" cy="221855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cap="none" dirty="0">
                <a:latin typeface="Times New Roman" pitchFamily="18" charset="0"/>
              </a:rPr>
              <a:t>Механизмы круговорота</a:t>
            </a:r>
            <a:br>
              <a:rPr lang="ru-RU" sz="2800" b="1" cap="none" dirty="0">
                <a:latin typeface="Times New Roman" pitchFamily="18" charset="0"/>
              </a:rPr>
            </a:br>
            <a:r>
              <a:rPr lang="ru-RU" sz="28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Процессы</a:t>
            </a:r>
            <a:r>
              <a:rPr lang="ru-RU" sz="2800" cap="none" dirty="0">
                <a:latin typeface="Times New Roman" pitchFamily="18" charset="0"/>
              </a:rPr>
              <a:t>:</a:t>
            </a:r>
            <a:br>
              <a:rPr lang="ru-RU" sz="2800" cap="none" dirty="0">
                <a:latin typeface="Times New Roman" pitchFamily="18" charset="0"/>
              </a:rPr>
            </a:br>
            <a:r>
              <a:rPr lang="ru-RU" sz="2800" cap="none" dirty="0" smtClean="0">
                <a:latin typeface="Times New Roman" pitchFamily="18" charset="0"/>
              </a:rPr>
              <a:t>Поглощение</a:t>
            </a:r>
            <a:r>
              <a:rPr lang="ru-RU" sz="2800" cap="none" dirty="0">
                <a:latin typeface="Times New Roman" pitchFamily="18" charset="0"/>
              </a:rPr>
              <a:t>, фотосинтез, питание, дыхание, разложение, минерализация.</a:t>
            </a:r>
            <a:br>
              <a:rPr lang="ru-RU" sz="2800" cap="none" dirty="0">
                <a:latin typeface="Times New Roman" pitchFamily="18" charset="0"/>
              </a:rPr>
            </a:br>
            <a:r>
              <a:rPr lang="ru-RU" sz="2800" cap="none" dirty="0" smtClean="0">
                <a:latin typeface="Times New Roman" pitchFamily="18" charset="0"/>
              </a:rPr>
              <a:t>Взаимосвязь</a:t>
            </a:r>
            <a:r>
              <a:rPr lang="ru-RU" sz="2800" cap="none" dirty="0">
                <a:latin typeface="Times New Roman" pitchFamily="18" charset="0"/>
              </a:rPr>
              <a:t>: </a:t>
            </a:r>
            <a:r>
              <a:rPr lang="ru-RU" sz="2800" cap="none" dirty="0" smtClean="0">
                <a:latin typeface="Times New Roman" pitchFamily="18" charset="0"/>
              </a:rPr>
              <a:t>все </a:t>
            </a:r>
            <a:r>
              <a:rPr lang="ru-RU" sz="2800" cap="none" dirty="0">
                <a:latin typeface="Times New Roman" pitchFamily="18" charset="0"/>
              </a:rPr>
              <a:t>процессы взаимосвязаны и образуют замкнутую цепь</a:t>
            </a:r>
            <a:r>
              <a:rPr lang="ru-RU" sz="2800" cap="none" dirty="0" smtClean="0">
                <a:latin typeface="Times New Roman" pitchFamily="18" charset="0"/>
              </a:rPr>
              <a:t>.</a:t>
            </a:r>
            <a:endParaRPr lang="ru-RU" sz="2800" cap="none" dirty="0" smtClean="0"/>
          </a:p>
        </p:txBody>
      </p:sp>
      <p:pic>
        <p:nvPicPr>
          <p:cNvPr id="19458" name="Picture 4" descr="http://900igr.net/datai/ekologija/Razvitie-ekologii/0052-104-Potoki-energii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2780928"/>
            <a:ext cx="7848872" cy="428667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458787"/>
            <a:ext cx="7467600" cy="1143000"/>
          </a:xfrm>
        </p:spPr>
        <p:txBody>
          <a:bodyPr/>
          <a:lstStyle/>
          <a:p>
            <a:pPr algn="ctr" eaLnBrk="1" fontAlgn="auto" hangingPunct="1">
              <a:defRPr/>
            </a:pPr>
            <a:r>
              <a:rPr lang="ru-RU" b="1" dirty="0"/>
              <a:t>Значимость круговорота</a:t>
            </a:r>
            <a:endParaRPr lang="ru-RU" b="1" dirty="0"/>
          </a:p>
        </p:txBody>
      </p:sp>
      <p:sp>
        <p:nvSpPr>
          <p:cNvPr id="23554" name="Объект 2"/>
          <p:cNvSpPr>
            <a:spLocks noGrp="1"/>
          </p:cNvSpPr>
          <p:nvPr>
            <p:ph sz="quarter" idx="1"/>
          </p:nvPr>
        </p:nvSpPr>
        <p:spPr>
          <a:xfrm>
            <a:off x="825465" y="908720"/>
            <a:ext cx="7467600" cy="48736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dirty="0" smtClean="0"/>
              <a:t>Непрерывное </a:t>
            </a:r>
            <a:r>
              <a:rPr lang="ru-RU" dirty="0"/>
              <a:t>перераспределение </a:t>
            </a:r>
            <a:r>
              <a:rPr lang="ru-RU" dirty="0" smtClean="0"/>
              <a:t>элементов.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dirty="0" smtClean="0"/>
              <a:t>Постоянное </a:t>
            </a:r>
            <a:r>
              <a:rPr lang="ru-RU" dirty="0"/>
              <a:t>обновление экосистем.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dirty="0" smtClean="0"/>
              <a:t>Способность </a:t>
            </a:r>
            <a:r>
              <a:rPr lang="ru-RU" dirty="0"/>
              <a:t>экосистем адаптироваться к изменениям</a:t>
            </a:r>
            <a:endParaRPr lang="ru-RU" dirty="0" smtClean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62574" y="4195763"/>
            <a:ext cx="3781426" cy="2610326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Прямоугольник 5"/>
          <p:cNvSpPr/>
          <p:nvPr/>
        </p:nvSpPr>
        <p:spPr>
          <a:xfrm>
            <a:off x="1046436" y="2924944"/>
            <a:ext cx="4753297" cy="3046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 10%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 одного трофического уровня экологической пирамиды переходит на другой, более высокий ее уровень 10% поступившей на предыдущий уровень экологической пирамиды энергии</a:t>
            </a:r>
            <a:endParaRPr lang="ru-RU" sz="24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174</TotalTime>
  <Words>147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Schoolbook</vt:lpstr>
      <vt:lpstr>Courier New</vt:lpstr>
      <vt:lpstr>Times New Roman</vt:lpstr>
      <vt:lpstr>Wingdings</vt:lpstr>
      <vt:lpstr>Wingdings 2</vt:lpstr>
      <vt:lpstr>Эркер</vt:lpstr>
      <vt:lpstr>Круговорот веществ в экосистеме</vt:lpstr>
      <vt:lpstr>Презентация PowerPoint</vt:lpstr>
      <vt:lpstr>Основные звенья круговорота веществ</vt:lpstr>
      <vt:lpstr>Второе звено</vt:lpstr>
      <vt:lpstr>Третье звено</vt:lpstr>
      <vt:lpstr>Пищевая цепь</vt:lpstr>
      <vt:lpstr>Пищевая сеть </vt:lpstr>
      <vt:lpstr>Механизмы круговорота Процессы: Поглощение, фотосинтез, питание, дыхание, разложение, минерализация. Взаимосвязь: все процессы взаимосвязаны и образуют замкнутую цепь.</vt:lpstr>
      <vt:lpstr>Значимость круговорота</vt:lpstr>
      <vt:lpstr>Презентация PowerPoint</vt:lpstr>
    </vt:vector>
  </TitlesOfParts>
  <Manager>lusana.ru</Manager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lusana.ru</dc:title>
  <dc:subject>lusana.ru</dc:subject>
  <dc:creator>lusana.ru</dc:creator>
  <dc:description>lusana.ru</dc:description>
  <cp:lastModifiedBy>STUFF</cp:lastModifiedBy>
  <cp:revision>20</cp:revision>
  <dcterms:created xsi:type="dcterms:W3CDTF">2013-03-12T06:00:17Z</dcterms:created>
  <dcterms:modified xsi:type="dcterms:W3CDTF">2025-01-26T16:24:46Z</dcterms:modified>
</cp:coreProperties>
</file>