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82" r:id="rId4"/>
    <p:sldId id="283" r:id="rId5"/>
    <p:sldId id="259" r:id="rId6"/>
    <p:sldId id="260" r:id="rId7"/>
    <p:sldId id="284" r:id="rId8"/>
    <p:sldId id="261" r:id="rId9"/>
    <p:sldId id="274" r:id="rId10"/>
    <p:sldId id="275" r:id="rId11"/>
    <p:sldId id="276" r:id="rId12"/>
    <p:sldId id="277" r:id="rId13"/>
    <p:sldId id="28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78" y="3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26.01.2025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ammonit.ru/upload/foto/2803/141521235030192-big.jpg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ammonit.ru/upload/foto/2513/138520668933328-big.jpg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ammonit.ru/upload/foto/1810/130323275490786-big.jpg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ammonit.ru/upload/foto/2513/138835073056640-big.jp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764704"/>
            <a:ext cx="8183880" cy="1008112"/>
          </a:xfrm>
        </p:spPr>
        <p:txBody>
          <a:bodyPr>
            <a:noAutofit/>
          </a:bodyPr>
          <a:lstStyle/>
          <a:p>
            <a:pPr algn="ctr"/>
            <a:r>
              <a:rPr lang="ru-RU" dirty="0">
                <a:effectLst/>
              </a:rPr>
              <a:t>Трилобиты — древнейшие ископаемые членистоногие</a:t>
            </a:r>
          </a:p>
        </p:txBody>
      </p:sp>
      <p:pic>
        <p:nvPicPr>
          <p:cNvPr id="26626" name="Picture 2" descr="https://pp.userapi.com/c837328/v837328186/2571/8vX-8weuUW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8483" y="2060848"/>
            <a:ext cx="6792754" cy="50945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трилобиты, ордовик, Путиловский карьер, Lichida, Boedaspis, Odontopleuridae, Boedaspis ensifer, acidaspis, Ordovician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260648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rgbClr val="FFFF00"/>
                </a:solidFill>
              </a:rPr>
              <a:t>Царь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трилобитов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Лен</a:t>
            </a:r>
            <a:r>
              <a:rPr lang="en-US" b="1" dirty="0" smtClean="0">
                <a:solidFill>
                  <a:srgbClr val="FFFF00"/>
                </a:solidFill>
              </a:rPr>
              <a:t>. </a:t>
            </a:r>
            <a:r>
              <a:rPr lang="en-US" b="1" dirty="0" err="1" smtClean="0">
                <a:solidFill>
                  <a:srgbClr val="FFFF00"/>
                </a:solidFill>
              </a:rPr>
              <a:t>обл</a:t>
            </a:r>
            <a:r>
              <a:rPr lang="en-US" b="1" dirty="0" smtClean="0">
                <a:solidFill>
                  <a:srgbClr val="FFFF00"/>
                </a:solidFill>
              </a:rPr>
              <a:t>. </a:t>
            </a:r>
            <a:r>
              <a:rPr lang="en-US" b="1" dirty="0" err="1" smtClean="0">
                <a:solidFill>
                  <a:srgbClr val="FFFF00"/>
                </a:solidFill>
              </a:rPr>
              <a:t>Boedaspis</a:t>
            </a:r>
            <a:r>
              <a:rPr lang="en-US" b="1" dirty="0" smtClean="0">
                <a:solidFill>
                  <a:srgbClr val="FFFF00"/>
                </a:solidFill>
              </a:rPr>
              <a:t> (</a:t>
            </a:r>
            <a:r>
              <a:rPr lang="en-US" b="1" dirty="0" err="1" smtClean="0">
                <a:solidFill>
                  <a:srgbClr val="FFFF00"/>
                </a:solidFill>
              </a:rPr>
              <a:t>acidaspis</a:t>
            </a:r>
            <a:r>
              <a:rPr lang="en-US" b="1" dirty="0" smtClean="0">
                <a:solidFill>
                  <a:srgbClr val="FFFF00"/>
                </a:solidFill>
              </a:rPr>
              <a:t>) </a:t>
            </a:r>
            <a:r>
              <a:rPr lang="en-US" b="1" dirty="0" err="1" smtClean="0">
                <a:solidFill>
                  <a:srgbClr val="FFFF00"/>
                </a:solidFill>
              </a:rPr>
              <a:t>ensifer</a:t>
            </a:r>
            <a:r>
              <a:rPr lang="en-US" b="1" dirty="0" smtClean="0">
                <a:solidFill>
                  <a:srgbClr val="FFFF00"/>
                </a:solidFill>
              </a:rPr>
              <a:t> (WHITTINGTON &amp; BOHLIN 1960)</a:t>
            </a:r>
            <a:endParaRPr lang="en-US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трилобиты, Pseudobasilicus, Pseudobasilicus planu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188641"/>
            <a:ext cx="65344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Pseudobasilicus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planus</a:t>
            </a:r>
            <a:r>
              <a:rPr lang="en-US" b="1" dirty="0" smtClean="0">
                <a:solidFill>
                  <a:srgbClr val="FF0000"/>
                </a:solidFill>
              </a:rPr>
              <a:t> BALASHOVA 1971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трилобиты, членистоногие, Xenasaphu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7504" y="116633"/>
            <a:ext cx="67504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rgbClr val="FFFF00"/>
                </a:solidFill>
              </a:rPr>
              <a:t>Xenasaphus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devexus</a:t>
            </a:r>
            <a:r>
              <a:rPr lang="en-US" b="1" dirty="0" smtClean="0">
                <a:solidFill>
                  <a:srgbClr val="FFFF00"/>
                </a:solidFill>
              </a:rPr>
              <a:t> EICHWALD 1840</a:t>
            </a:r>
            <a:endParaRPr lang="en-US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47664" y="692697"/>
            <a:ext cx="64807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Благодарим за внимание!</a:t>
            </a:r>
            <a:endParaRPr lang="en-US" sz="32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Savander\Desktop\С компа моя база\Странная книга про окаменелости\468758146_preview_Trilobi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628800"/>
            <a:ext cx="7452320" cy="48179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1"/>
            <a:ext cx="81369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Трилобиты — одни из самых ранних известных ископаемых членистоногих</a:t>
            </a:r>
            <a:r>
              <a:rPr lang="ru-RU" sz="2400" b="1" dirty="0" smtClean="0"/>
              <a:t>.</a:t>
            </a:r>
          </a:p>
          <a:p>
            <a:pPr algn="ctr"/>
            <a:r>
              <a:rPr lang="ru-RU" sz="2400" dirty="0"/>
              <a:t>Трилобиты — одни из самых ранних известных ископаемых членистоногих</a:t>
            </a:r>
            <a:r>
              <a:rPr lang="ru-RU" sz="2400" dirty="0" smtClean="0"/>
              <a:t>.</a:t>
            </a:r>
          </a:p>
          <a:p>
            <a:pPr algn="ctr"/>
            <a:r>
              <a:rPr lang="ru-RU" sz="2400" dirty="0"/>
              <a:t>Важная роль в экосистемах палеозойской эры.</a:t>
            </a:r>
            <a:endParaRPr lang="ru-RU" sz="2400" dirty="0"/>
          </a:p>
        </p:txBody>
      </p:sp>
      <p:pic>
        <p:nvPicPr>
          <p:cNvPr id="110594" name="Picture 2" descr="http://www.imagexia.com/img/Fosil-de-Trilobit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636912"/>
            <a:ext cx="5239172" cy="37021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812304"/>
            <a:ext cx="439248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smtClean="0"/>
              <a:t>Происхождение и Эволюция</a:t>
            </a:r>
          </a:p>
          <a:p>
            <a:pPr algn="ctr"/>
            <a:endParaRPr lang="ru-RU" sz="2000" b="1" u="sng" dirty="0" smtClean="0"/>
          </a:p>
          <a:p>
            <a:pPr algn="ctr"/>
            <a:endParaRPr lang="ru-RU" sz="2000" b="1" dirty="0" smtClean="0"/>
          </a:p>
          <a:p>
            <a:pPr algn="ctr"/>
            <a:r>
              <a:rPr lang="ru-RU" sz="2000" b="1" dirty="0"/>
              <a:t>• </a:t>
            </a:r>
            <a:r>
              <a:rPr lang="ru-RU" sz="2000" dirty="0"/>
              <a:t>Происхождение от общих предков с многоногими животными.</a:t>
            </a:r>
          </a:p>
          <a:p>
            <a:pPr algn="ctr"/>
            <a:endParaRPr lang="ru-RU" sz="2000" dirty="0"/>
          </a:p>
          <a:p>
            <a:pPr algn="ctr"/>
            <a:r>
              <a:rPr lang="ru-RU" sz="2000" dirty="0"/>
              <a:t>• Обособление предков трилобитов и развитие в морской среде.</a:t>
            </a:r>
          </a:p>
          <a:p>
            <a:pPr algn="ctr"/>
            <a:endParaRPr lang="ru-RU" sz="2000" dirty="0"/>
          </a:p>
          <a:p>
            <a:pPr algn="ctr"/>
            <a:r>
              <a:rPr lang="ru-RU" sz="2000" dirty="0"/>
              <a:t>• Эволюция в другие группы членистоногих (многоножки, насекомые</a:t>
            </a:r>
            <a:r>
              <a:rPr lang="ru-RU" sz="2000" dirty="0" smtClean="0"/>
              <a:t>)</a:t>
            </a:r>
            <a:r>
              <a:rPr lang="ru-RU" sz="2000" dirty="0" smtClean="0"/>
              <a:t> </a:t>
            </a:r>
            <a:endParaRPr lang="ru-RU" sz="2000" dirty="0"/>
          </a:p>
        </p:txBody>
      </p:sp>
      <p:pic>
        <p:nvPicPr>
          <p:cNvPr id="1026" name="Picture 2" descr="http://mtdata.ru/u24/photoFA3B/20903767851-0/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836712"/>
            <a:ext cx="3726414" cy="49685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1"/>
            <a:ext cx="813690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/>
              <a:t>Морфологические </a:t>
            </a:r>
            <a:r>
              <a:rPr lang="ru-RU" sz="2000" b="1" u="sng" dirty="0" smtClean="0"/>
              <a:t>Особенности</a:t>
            </a:r>
          </a:p>
          <a:p>
            <a:pPr algn="ctr"/>
            <a:endParaRPr lang="ru-RU" sz="2000" dirty="0" smtClean="0"/>
          </a:p>
          <a:p>
            <a:pPr algn="ctr"/>
            <a:r>
              <a:rPr lang="ru-RU" sz="2000" dirty="0"/>
              <a:t>• Характерный наружный скелет из панцирей.</a:t>
            </a:r>
          </a:p>
          <a:p>
            <a:pPr algn="ctr"/>
            <a:endParaRPr lang="ru-RU" sz="2000" dirty="0"/>
          </a:p>
          <a:p>
            <a:pPr algn="ctr"/>
            <a:r>
              <a:rPr lang="ru-RU" sz="2000" dirty="0"/>
              <a:t>• Тело делилось на сегменты с боковыми складками.</a:t>
            </a:r>
          </a:p>
          <a:p>
            <a:pPr algn="ctr"/>
            <a:endParaRPr lang="ru-RU" sz="2000" dirty="0"/>
          </a:p>
          <a:p>
            <a:pPr algn="ctr"/>
            <a:r>
              <a:rPr lang="ru-RU" sz="2000" dirty="0"/>
              <a:t>• Эффективное передвижение благодаря строению ног.</a:t>
            </a:r>
          </a:p>
          <a:p>
            <a:pPr algn="ctr"/>
            <a:endParaRPr lang="ru-RU" sz="2000" dirty="0"/>
          </a:p>
        </p:txBody>
      </p:sp>
      <p:pic>
        <p:nvPicPr>
          <p:cNvPr id="39938" name="Picture 2" descr="https://im1-tub-ru.yandex.net/i?id=b73c3f6338fac4b675f86db7b41e3490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4351100"/>
            <a:ext cx="4037219" cy="2174243"/>
          </a:xfrm>
          <a:prstGeom prst="rect">
            <a:avLst/>
          </a:prstGeom>
          <a:noFill/>
        </p:spPr>
      </p:pic>
      <p:pic>
        <p:nvPicPr>
          <p:cNvPr id="4" name="Picture 2" descr="https://i2.wp.com/batrachospermum.ru/wp-content/uploads/2017/01/trilobite-eggs.jpg?resize=300%2C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919727"/>
            <a:ext cx="4112283" cy="27415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856895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Распространение</a:t>
            </a:r>
          </a:p>
          <a:p>
            <a:pPr algn="ctr"/>
            <a:endParaRPr lang="ru-RU" sz="2000" dirty="0"/>
          </a:p>
          <a:p>
            <a:pPr algn="ctr"/>
            <a:r>
              <a:rPr lang="ru-RU" sz="2000" dirty="0"/>
              <a:t>• Широкое распространение в палеозойскую эру.</a:t>
            </a:r>
          </a:p>
          <a:p>
            <a:pPr algn="ctr"/>
            <a:endParaRPr lang="ru-RU" sz="2000" dirty="0"/>
          </a:p>
          <a:p>
            <a:pPr algn="ctr"/>
            <a:r>
              <a:rPr lang="ru-RU" sz="2000" dirty="0"/>
              <a:t>• Разнообразие видов и численность.</a:t>
            </a:r>
          </a:p>
          <a:p>
            <a:pPr algn="ctr"/>
            <a:endParaRPr lang="ru-RU" sz="2000" dirty="0"/>
          </a:p>
          <a:p>
            <a:pPr algn="ctr"/>
            <a:r>
              <a:rPr lang="ru-RU" sz="2000" dirty="0"/>
              <a:t>• Находки по всему миру, включая Россию (Якутия, Ленинградская область).</a:t>
            </a:r>
            <a:endParaRPr lang="ru-RU" sz="2000" dirty="0" smtClean="0"/>
          </a:p>
          <a:p>
            <a:pPr algn="ctr"/>
            <a:endParaRPr lang="ru-RU" sz="2000" b="1" dirty="0"/>
          </a:p>
          <a:p>
            <a:pPr algn="ctr"/>
            <a:endParaRPr lang="ru-RU" sz="2000" b="1" dirty="0"/>
          </a:p>
        </p:txBody>
      </p:sp>
      <p:pic>
        <p:nvPicPr>
          <p:cNvPr id="108546" name="Picture 2" descr="Megalaspides 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3140968"/>
            <a:ext cx="4474503" cy="3361499"/>
          </a:xfrm>
          <a:prstGeom prst="rect">
            <a:avLst/>
          </a:prstGeom>
          <a:noFill/>
        </p:spPr>
      </p:pic>
      <p:pic>
        <p:nvPicPr>
          <p:cNvPr id="4" name="Picture 2" descr="https://im1-tub-ru.yandex.net/i?id=6a329d5fd245309c5726878f6629e4fc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529" y="3338994"/>
            <a:ext cx="3329847" cy="2644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420888"/>
            <a:ext cx="828092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Вымирание</a:t>
            </a:r>
          </a:p>
          <a:p>
            <a:pPr algn="ctr"/>
            <a:endParaRPr lang="ru-RU" sz="2000" dirty="0"/>
          </a:p>
          <a:p>
            <a:pPr algn="ctr"/>
            <a:r>
              <a:rPr lang="ru-RU" sz="2000" dirty="0"/>
              <a:t>• Вымирание трилобитов около 260 миллионов лет назад.</a:t>
            </a:r>
          </a:p>
          <a:p>
            <a:pPr algn="ctr"/>
            <a:endParaRPr lang="ru-RU" sz="2000" dirty="0"/>
          </a:p>
          <a:p>
            <a:pPr algn="ctr"/>
            <a:r>
              <a:rPr lang="ru-RU" sz="2000" dirty="0"/>
              <a:t>• Причины: масштабные экологические изменения</a:t>
            </a:r>
            <a:endParaRPr lang="ru-RU" sz="2000" dirty="0"/>
          </a:p>
        </p:txBody>
      </p:sp>
      <p:pic>
        <p:nvPicPr>
          <p:cNvPr id="107522" name="Picture 2" descr="http://samlib.ru/img/w/woronow_artaslaw_aleksandrowich/prirodow1123denxe/9bbe23aa0856e8af61d9b2a0a6d54b4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4042716"/>
            <a:ext cx="3291791" cy="2791439"/>
          </a:xfrm>
          <a:prstGeom prst="rect">
            <a:avLst/>
          </a:prstGeom>
          <a:noFill/>
        </p:spPr>
      </p:pic>
      <p:pic>
        <p:nvPicPr>
          <p:cNvPr id="4" name="Picture 2" descr="Картинки по запросу трилобит реконструкци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382" y="15662"/>
            <a:ext cx="3651941" cy="24772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48681"/>
            <a:ext cx="83529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Значение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Трилобитов</a:t>
            </a:r>
          </a:p>
          <a:p>
            <a:pPr algn="ctr"/>
            <a:endParaRPr lang="ru-RU" sz="2000" dirty="0"/>
          </a:p>
          <a:p>
            <a:pPr algn="ctr"/>
            <a:r>
              <a:rPr lang="ru-RU" sz="2000" dirty="0"/>
              <a:t>• Важная роль в экосистемах своего времени.</a:t>
            </a:r>
          </a:p>
          <a:p>
            <a:pPr algn="ctr"/>
            <a:endParaRPr lang="ru-RU" sz="2000" dirty="0"/>
          </a:p>
          <a:p>
            <a:pPr algn="ctr"/>
            <a:r>
              <a:rPr lang="ru-RU" sz="2000" dirty="0"/>
              <a:t>• Основа для дальнейшего развития членистоногих.</a:t>
            </a:r>
          </a:p>
          <a:p>
            <a:pPr algn="ctr"/>
            <a:endParaRPr lang="ru-RU" sz="2000" dirty="0"/>
          </a:p>
          <a:p>
            <a:pPr algn="ctr"/>
            <a:r>
              <a:rPr lang="ru-RU" sz="2000" dirty="0"/>
              <a:t>• Адаптация и разнообразие форм.</a:t>
            </a:r>
            <a:endParaRPr lang="ru-RU" sz="2000" dirty="0"/>
          </a:p>
        </p:txBody>
      </p:sp>
      <p:pic>
        <p:nvPicPr>
          <p:cNvPr id="40962" name="Picture 2" descr="http://infoglaz.ru/wp-content/uploads/2007-7438-trilobites-13FB677FB0819A3C85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068960"/>
            <a:ext cx="5077834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2" descr="https://upload.wikimedia.org/wikipedia/commons/thumb/c/cd/Trilobita.png/800px-Trilobit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75613"/>
            <a:ext cx="4104456" cy="555193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499992" y="764704"/>
            <a:ext cx="424847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Эволюция </a:t>
            </a:r>
            <a:r>
              <a:rPr lang="ru-RU" sz="2000" b="1" dirty="0" smtClean="0"/>
              <a:t>Насекомых</a:t>
            </a:r>
          </a:p>
          <a:p>
            <a:pPr algn="ctr"/>
            <a:endParaRPr lang="ru-RU" sz="2000" b="1" dirty="0"/>
          </a:p>
          <a:p>
            <a:pPr algn="ctr"/>
            <a:r>
              <a:rPr lang="ru-RU" sz="2000" dirty="0"/>
              <a:t>• Приобретение древними насекомыми способности к полёту (300–320 миллионов лет назад).</a:t>
            </a:r>
          </a:p>
          <a:p>
            <a:pPr algn="ctr"/>
            <a:endParaRPr lang="ru-RU" sz="2000" dirty="0"/>
          </a:p>
          <a:p>
            <a:pPr algn="ctr"/>
            <a:r>
              <a:rPr lang="ru-RU" sz="2000" dirty="0"/>
              <a:t>• Открытие новых горизонтов для эволюции и разнообразия жизни.</a:t>
            </a:r>
            <a:endParaRPr lang="ru-RU" sz="2000" dirty="0"/>
          </a:p>
        </p:txBody>
      </p:sp>
      <p:pic>
        <p:nvPicPr>
          <p:cNvPr id="4" name="Picture 2" descr="http://www.fossilmall.com/EDCOPE_Enterprises/trilobites/mtrilo133/13112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4852" y="4078877"/>
            <a:ext cx="3373145" cy="21689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трилобиты, ордовик, членистоногие, Cybele, Cybele Panderi, Ordovician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1" y="188640"/>
            <a:ext cx="28803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Cybele </a:t>
            </a:r>
            <a:r>
              <a:rPr lang="en-US" b="1" dirty="0" err="1" smtClean="0">
                <a:solidFill>
                  <a:srgbClr val="FF0000"/>
                </a:solidFill>
              </a:rPr>
              <a:t>panderi</a:t>
            </a:r>
            <a:r>
              <a:rPr lang="en-US" b="1" dirty="0" smtClean="0">
                <a:solidFill>
                  <a:srgbClr val="FF0000"/>
                </a:solidFill>
              </a:rPr>
              <a:t> SCHMIDT 1907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154</TotalTime>
  <Words>216</Words>
  <Application>Microsoft Office PowerPoint</Application>
  <PresentationFormat>Экран (4:3)</PresentationFormat>
  <Paragraphs>48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Verdana</vt:lpstr>
      <vt:lpstr>Wingdings 2</vt:lpstr>
      <vt:lpstr>Аспект</vt:lpstr>
      <vt:lpstr>Трилобиты — древнейшие ископаемые членистоногие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Трилобиты</dc:title>
  <dc:creator>Савандер Светлана Алексеевна</dc:creator>
  <cp:lastModifiedBy>STUFF</cp:lastModifiedBy>
  <cp:revision>24</cp:revision>
  <dcterms:created xsi:type="dcterms:W3CDTF">2017-03-02T06:18:54Z</dcterms:created>
  <dcterms:modified xsi:type="dcterms:W3CDTF">2025-01-26T15:57:39Z</dcterms:modified>
</cp:coreProperties>
</file>