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8" r:id="rId3"/>
    <p:sldId id="287" r:id="rId4"/>
    <p:sldId id="259" r:id="rId5"/>
    <p:sldId id="276" r:id="rId6"/>
    <p:sldId id="277" r:id="rId7"/>
    <p:sldId id="278" r:id="rId8"/>
    <p:sldId id="280" r:id="rId9"/>
    <p:sldId id="270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40" d="100"/>
          <a:sy n="40" d="100"/>
        </p:scale>
        <p:origin x="72" y="7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48F1829D-F611-56B8-A94D-7075B288F74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B7B5A2CE-59E0-0B70-01A4-05AA7023EBFC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808" y="0"/>
            <a:ext cx="11728938" cy="6655777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38199" y="665163"/>
            <a:ext cx="4708161" cy="2387600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38199" y="3467126"/>
            <a:ext cx="4708161" cy="1179824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6D937-DF1D-41E6-B9D6-316CB067AABE}" type="datetimeFigureOut">
              <a:rPr lang="ru-RU" smtClean="0"/>
              <a:pPr/>
              <a:t>17.01.2025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21711-B3F4-4B1C-942E-FC3CB360482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Рамка 8">
            <a:extLst>
              <a:ext uri="{FF2B5EF4-FFF2-40B4-BE49-F238E27FC236}">
                <a16:creationId xmlns:a16="http://schemas.microsoft.com/office/drawing/2014/main" id="{7C29A8DC-5A9D-1CAC-B9B0-CA5CBDCC585A}"/>
              </a:ext>
            </a:extLst>
          </p:cNvPr>
          <p:cNvSpPr/>
          <p:nvPr userDrawn="1"/>
        </p:nvSpPr>
        <p:spPr>
          <a:xfrm>
            <a:off x="0" y="0"/>
            <a:ext cx="12182476" cy="6858000"/>
          </a:xfrm>
          <a:prstGeom prst="frame">
            <a:avLst>
              <a:gd name="adj1" fmla="val 3386"/>
            </a:avLst>
          </a:prstGeom>
          <a:solidFill>
            <a:schemeClr val="accent1">
              <a:lumMod val="60000"/>
              <a:lumOff val="40000"/>
            </a:schemeClr>
          </a:solidFill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945004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6D937-DF1D-41E6-B9D6-316CB067AABE}" type="datetimeFigureOut">
              <a:rPr lang="ru-RU" smtClean="0"/>
              <a:pPr/>
              <a:t>17.01.2025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21711-B3F4-4B1C-942E-FC3CB360482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993656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4933013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6D937-DF1D-41E6-B9D6-316CB067AABE}" type="datetimeFigureOut">
              <a:rPr lang="ru-RU" smtClean="0"/>
              <a:pPr/>
              <a:t>17.01.2025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21711-B3F4-4B1C-942E-FC3CB360482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579882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6D937-DF1D-41E6-B9D6-316CB067AABE}" type="datetimeFigureOut">
              <a:rPr lang="ru-RU" smtClean="0"/>
              <a:pPr/>
              <a:t>17.01.2025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21711-B3F4-4B1C-942E-FC3CB360482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618729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495081" y="765358"/>
            <a:ext cx="4696919" cy="2852737"/>
          </a:xfrm>
        </p:spPr>
        <p:txBody>
          <a:bodyPr anchor="b">
            <a:normAutofit/>
          </a:bodyPr>
          <a:lstStyle>
            <a:lvl1pPr algn="ctr">
              <a:defRPr sz="4800">
                <a:ln w="6350">
                  <a:solidFill>
                    <a:srgbClr val="3A1D00"/>
                  </a:solidFill>
                </a:ln>
                <a:solidFill>
                  <a:srgbClr val="FF0000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495081" y="3974866"/>
            <a:ext cx="4526925" cy="1500187"/>
          </a:xfrm>
        </p:spPr>
        <p:txBody>
          <a:bodyPr/>
          <a:lstStyle>
            <a:lvl1pPr marL="0" indent="0" algn="ctr">
              <a:buNone/>
              <a:defRPr sz="2400">
                <a:ln>
                  <a:solidFill>
                    <a:srgbClr val="3A1D00"/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6D937-DF1D-41E6-B9D6-316CB067AABE}" type="datetimeFigureOut">
              <a:rPr lang="ru-RU" smtClean="0"/>
              <a:pPr/>
              <a:t>17.01.2025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21711-B3F4-4B1C-942E-FC3CB360482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030599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944379" y="1825625"/>
            <a:ext cx="4961746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6D937-DF1D-41E6-B9D6-316CB067AABE}" type="datetimeFigureOut">
              <a:rPr lang="ru-RU" smtClean="0"/>
              <a:pPr/>
              <a:t>17.01.2025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21711-B3F4-4B1C-942E-FC3CB360482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351794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72200" y="365125"/>
            <a:ext cx="5183188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6D937-DF1D-41E6-B9D6-316CB067AABE}" type="datetimeFigureOut">
              <a:rPr lang="ru-RU" smtClean="0"/>
              <a:pPr/>
              <a:t>17.01.2025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21711-B3F4-4B1C-942E-FC3CB360482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632816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9547" y="260194"/>
            <a:ext cx="5087911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6D937-DF1D-41E6-B9D6-316CB067AABE}" type="datetimeFigureOut">
              <a:rPr lang="ru-RU" smtClean="0"/>
              <a:pPr/>
              <a:t>17.01.2025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21711-B3F4-4B1C-942E-FC3CB360482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441326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6D937-DF1D-41E6-B9D6-316CB067AABE}" type="datetimeFigureOut">
              <a:rPr lang="ru-RU" smtClean="0"/>
              <a:pPr/>
              <a:t>17.01.2025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21711-B3F4-4B1C-942E-FC3CB360482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271818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4586651" cy="140158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580682" y="457201"/>
            <a:ext cx="4774706" cy="5643796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4586651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6D937-DF1D-41E6-B9D6-316CB067AABE}" type="datetimeFigureOut">
              <a:rPr lang="ru-RU" smtClean="0"/>
              <a:pPr/>
              <a:t>17.01.2025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21711-B3F4-4B1C-942E-FC3CB360482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553054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610662" y="987425"/>
            <a:ext cx="4744726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6D937-DF1D-41E6-B9D6-316CB067AABE}" type="datetimeFigureOut">
              <a:rPr lang="ru-RU" smtClean="0"/>
              <a:pPr/>
              <a:t>17.01.2025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21711-B3F4-4B1C-942E-FC3CB360482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325265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021B677A-4267-0972-0CA5-F02E50AF28E3}"/>
              </a:ext>
            </a:extLst>
          </p:cNvPr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4" y="0"/>
            <a:ext cx="12182476" cy="6877415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1048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/>
              <a:lightRig rig="freezing" dir="t"/>
            </a:scene3d>
            <a:sp3d extrusionH="57150" contourW="12700" prstMaterial="dkEdge">
              <a:bevelT w="38100" h="38100"/>
              <a:contourClr>
                <a:schemeClr val="accent4">
                  <a:lumMod val="50000"/>
                </a:schemeClr>
              </a:contourClr>
            </a:sp3d>
          </a:bodyPr>
          <a:lstStyle/>
          <a:p>
            <a:r>
              <a:rPr lang="ru-RU" dirty="0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46D937-DF1D-41E6-B9D6-316CB067AABE}" type="datetimeFigureOut">
              <a:rPr lang="ru-RU" smtClean="0"/>
              <a:pPr/>
              <a:t>17.01.2025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921711-B3F4-4B1C-942E-FC3CB360482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Рамка 8">
            <a:extLst>
              <a:ext uri="{FF2B5EF4-FFF2-40B4-BE49-F238E27FC236}">
                <a16:creationId xmlns:a16="http://schemas.microsoft.com/office/drawing/2014/main" id="{BDA67A25-0033-3E45-09CF-B67D42D6874D}"/>
              </a:ext>
            </a:extLst>
          </p:cNvPr>
          <p:cNvSpPr/>
          <p:nvPr userDrawn="1"/>
        </p:nvSpPr>
        <p:spPr>
          <a:xfrm>
            <a:off x="0" y="0"/>
            <a:ext cx="12182476" cy="6858000"/>
          </a:xfrm>
          <a:prstGeom prst="frame">
            <a:avLst>
              <a:gd name="adj1" fmla="val 3386"/>
            </a:avLst>
          </a:prstGeom>
          <a:solidFill>
            <a:schemeClr val="accent1">
              <a:lumMod val="60000"/>
              <a:lumOff val="40000"/>
            </a:schemeClr>
          </a:solidFill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77180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ln w="6350">
            <a:solidFill>
              <a:schemeClr val="accent6">
                <a:lumMod val="50000"/>
              </a:schemeClr>
            </a:solidFill>
          </a:ln>
          <a:solidFill>
            <a:srgbClr val="0070C0"/>
          </a:solidFill>
          <a:effectLst/>
          <a:latin typeface="Arial Black" panose="020B0A04020102020204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2">
            <a:extLst>
              <a:ext uri="{FF2B5EF4-FFF2-40B4-BE49-F238E27FC236}">
                <a16:creationId xmlns:a16="http://schemas.microsoft.com/office/drawing/2014/main" id="{2C191ED6-044A-3DA3-38C1-8D4ADAAADC4F}"/>
              </a:ext>
            </a:extLst>
          </p:cNvPr>
          <p:cNvSpPr txBox="1">
            <a:spLocks/>
          </p:cNvSpPr>
          <p:nvPr/>
        </p:nvSpPr>
        <p:spPr>
          <a:xfrm>
            <a:off x="1489275" y="1502735"/>
            <a:ext cx="9213449" cy="1795541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2500"/>
            <a:scene3d>
              <a:camera prst="orthographicFront"/>
              <a:lightRig rig="freezing" dir="t"/>
            </a:scene3d>
            <a:sp3d extrusionH="57150" contourW="12700" prstMaterial="dkEdge">
              <a:bevelT w="38100" h="38100"/>
              <a:contourClr>
                <a:schemeClr val="accent4">
                  <a:lumMod val="50000"/>
                </a:schemeClr>
              </a:contourClr>
            </a:sp3d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800" b="1" kern="1200">
                <a:ln w="6350">
                  <a:solidFill>
                    <a:schemeClr val="accent6">
                      <a:lumMod val="50000"/>
                    </a:schemeClr>
                  </a:solidFill>
                </a:ln>
                <a:solidFill>
                  <a:srgbClr val="0070C0"/>
                </a:solidFill>
                <a:effectLst/>
                <a:latin typeface="Arial Black" panose="020B0A04020102020204" pitchFamily="34" charset="0"/>
                <a:ea typeface="+mj-ea"/>
                <a:cs typeface="+mj-cs"/>
              </a:defRPr>
            </a:lvl1pPr>
          </a:lstStyle>
          <a:p>
            <a:r>
              <a:rPr lang="ru-RU" dirty="0" smtClean="0"/>
              <a:t>Значение моллюсков в природе и жизни человека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5592744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>
            <a:extLst>
              <a:ext uri="{FF2B5EF4-FFF2-40B4-BE49-F238E27FC236}">
                <a16:creationId xmlns:a16="http://schemas.microsoft.com/office/drawing/2014/main" id="{31B647E0-3F0F-BB9B-7A97-372E92F589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0632" y="567975"/>
            <a:ext cx="11742821" cy="909273"/>
          </a:xfrm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srgbClr val="0070C0"/>
                </a:solidFill>
              </a:rPr>
              <a:t>Моллюски — удивительные создания природы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8" name="Текст 7">
            <a:extLst>
              <a:ext uri="{FF2B5EF4-FFF2-40B4-BE49-F238E27FC236}">
                <a16:creationId xmlns:a16="http://schemas.microsoft.com/office/drawing/2014/main" id="{DC2F5B37-6467-D59E-ECDB-E3716EB4B32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020932" y="1719643"/>
            <a:ext cx="9019713" cy="4104107"/>
          </a:xfrm>
        </p:spPr>
        <p:txBody>
          <a:bodyPr>
            <a:normAutofit/>
          </a:bodyPr>
          <a:lstStyle/>
          <a:p>
            <a:r>
              <a:rPr lang="ru-RU" sz="3200" dirty="0">
                <a:solidFill>
                  <a:srgbClr val="C00000"/>
                </a:solidFill>
              </a:rPr>
              <a:t>Моллюски — одна из самых разнообразных групп животных на Земле.</a:t>
            </a:r>
          </a:p>
          <a:p>
            <a:endParaRPr lang="ru-RU" sz="3200" dirty="0">
              <a:solidFill>
                <a:srgbClr val="C00000"/>
              </a:solidFill>
            </a:endParaRPr>
          </a:p>
          <a:p>
            <a:r>
              <a:rPr lang="ru-RU" sz="3200" dirty="0" smtClean="0">
                <a:solidFill>
                  <a:srgbClr val="C00000"/>
                </a:solidFill>
              </a:rPr>
              <a:t>Более </a:t>
            </a:r>
            <a:r>
              <a:rPr lang="ru-RU" sz="3200" dirty="0">
                <a:solidFill>
                  <a:srgbClr val="C00000"/>
                </a:solidFill>
              </a:rPr>
              <a:t>85 000 видов!</a:t>
            </a:r>
          </a:p>
          <a:p>
            <a:endParaRPr lang="ru-RU" sz="3200" dirty="0">
              <a:solidFill>
                <a:srgbClr val="C00000"/>
              </a:solidFill>
            </a:endParaRPr>
          </a:p>
          <a:p>
            <a:r>
              <a:rPr lang="ru-RU" sz="3200" dirty="0" smtClean="0">
                <a:solidFill>
                  <a:srgbClr val="C00000"/>
                </a:solidFill>
              </a:rPr>
              <a:t>Обитают </a:t>
            </a:r>
            <a:r>
              <a:rPr lang="ru-RU" sz="3200" dirty="0">
                <a:solidFill>
                  <a:srgbClr val="C00000"/>
                </a:solidFill>
              </a:rPr>
              <a:t>в морях, океанах, пресных водоемах и на суше.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82739328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DA45800-F01B-B882-9961-0C037CE315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104860"/>
          </a:xfrm>
        </p:spPr>
        <p:txBody>
          <a:bodyPr/>
          <a:lstStyle/>
          <a:p>
            <a:r>
              <a:rPr lang="ru-RU" dirty="0"/>
              <a:t>Экологическое значение моллюсков</a:t>
            </a:r>
            <a:endParaRPr lang="ru-RU" dirty="0"/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474750D9-EECC-1EB3-BE81-F2450A85971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272" y="4362631"/>
            <a:ext cx="1829294" cy="1877220"/>
          </a:xfrm>
          <a:prstGeom prst="rect">
            <a:avLst/>
          </a:prstGeom>
        </p:spPr>
      </p:pic>
      <p:pic>
        <p:nvPicPr>
          <p:cNvPr id="7" name="Объект 4">
            <a:extLst>
              <a:ext uri="{FF2B5EF4-FFF2-40B4-BE49-F238E27FC236}">
                <a16:creationId xmlns:a16="http://schemas.microsoft.com/office/drawing/2014/main" id="{DD75E591-368E-399D-D99E-884BF1B20A4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98602" y="4657410"/>
            <a:ext cx="1523495" cy="1582441"/>
          </a:xfrm>
          <a:prstGeom prst="rect">
            <a:avLst/>
          </a:prstGeom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317566" y="1320299"/>
            <a:ext cx="7781036" cy="4919552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Моллюски — важные участники пищевых цепей:</a:t>
            </a:r>
          </a:p>
          <a:p>
            <a:pPr algn="ctr"/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Хищники</a:t>
            </a:r>
            <a:endParaRPr lang="ru-RU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Травоядные</a:t>
            </a:r>
            <a:endParaRPr lang="ru-RU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ru-RU" sz="36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Детритофаги</a:t>
            </a:r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  <a:p>
            <a:pPr marL="0" indent="0" algn="ctr">
              <a:buNone/>
            </a:pPr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ru-RU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питаются разлагающимися органическими веществами)</a:t>
            </a:r>
          </a:p>
        </p:txBody>
      </p:sp>
    </p:spTree>
    <p:extLst>
      <p:ext uri="{BB962C8B-B14F-4D97-AF65-F5344CB8AC3E}">
        <p14:creationId xmlns:p14="http://schemas.microsoft.com/office/powerpoint/2010/main" val="68387019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узырек для мыслей: облако 12">
            <a:extLst>
              <a:ext uri="{FF2B5EF4-FFF2-40B4-BE49-F238E27FC236}">
                <a16:creationId xmlns:a16="http://schemas.microsoft.com/office/drawing/2014/main" id="{4D77C43E-FCEC-D73C-6733-E8D4635AFAFD}"/>
              </a:ext>
            </a:extLst>
          </p:cNvPr>
          <p:cNvSpPr/>
          <p:nvPr/>
        </p:nvSpPr>
        <p:spPr>
          <a:xfrm>
            <a:off x="2338149" y="1511423"/>
            <a:ext cx="8486558" cy="3495583"/>
          </a:xfrm>
          <a:prstGeom prst="cloudCallout">
            <a:avLst>
              <a:gd name="adj1" fmla="val -47654"/>
              <a:gd name="adj2" fmla="val 42700"/>
            </a:avLst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A04CDC6-D7CA-A659-9E2B-AC5DE2253F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862783"/>
          </a:xfrm>
        </p:spPr>
        <p:txBody>
          <a:bodyPr/>
          <a:lstStyle/>
          <a:p>
            <a:r>
              <a:rPr lang="ru-RU" dirty="0"/>
              <a:t>Чистота водоемов</a:t>
            </a:r>
            <a:endParaRPr lang="ru-RU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758B59E-FAD0-063C-502D-A5C96B3C1BA2}"/>
              </a:ext>
            </a:extLst>
          </p:cNvPr>
          <p:cNvSpPr txBox="1"/>
          <p:nvPr/>
        </p:nvSpPr>
        <p:spPr>
          <a:xfrm>
            <a:off x="3453051" y="1857532"/>
            <a:ext cx="64008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solidFill>
                  <a:srgbClr val="C00000"/>
                </a:solidFill>
              </a:rPr>
              <a:t>Двустворчатые моллюски (мидии, устрицы) фильтруют воду.</a:t>
            </a:r>
          </a:p>
          <a:p>
            <a:pPr algn="ctr"/>
            <a:r>
              <a:rPr lang="ru-RU" sz="3200" b="1" dirty="0" smtClean="0">
                <a:solidFill>
                  <a:srgbClr val="C00000"/>
                </a:solidFill>
              </a:rPr>
              <a:t>Удаляют </a:t>
            </a:r>
            <a:r>
              <a:rPr lang="ru-RU" sz="3200" b="1" dirty="0">
                <a:solidFill>
                  <a:srgbClr val="C00000"/>
                </a:solidFill>
              </a:rPr>
              <a:t>частицы органики и водоросли.</a:t>
            </a:r>
          </a:p>
          <a:p>
            <a:pPr algn="ctr"/>
            <a:r>
              <a:rPr lang="ru-RU" sz="3200" b="1" dirty="0" smtClean="0">
                <a:solidFill>
                  <a:srgbClr val="C00000"/>
                </a:solidFill>
              </a:rPr>
              <a:t>Поддерживают чистоту </a:t>
            </a:r>
            <a:r>
              <a:rPr lang="ru-RU" sz="3200" b="1" dirty="0">
                <a:solidFill>
                  <a:srgbClr val="C00000"/>
                </a:solidFill>
              </a:rPr>
              <a:t>и здоровье водоемов!</a:t>
            </a:r>
            <a:endParaRPr lang="ru-RU" sz="3200" b="1" dirty="0"/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513D1F14-5C19-4C24-DDBA-BF5E1E6C7C7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272" y="4362631"/>
            <a:ext cx="1829294" cy="1877220"/>
          </a:xfrm>
          <a:prstGeom prst="rect">
            <a:avLst/>
          </a:prstGeom>
        </p:spPr>
      </p:pic>
      <p:pic>
        <p:nvPicPr>
          <p:cNvPr id="16" name="Рисунок 15">
            <a:extLst>
              <a:ext uri="{FF2B5EF4-FFF2-40B4-BE49-F238E27FC236}">
                <a16:creationId xmlns:a16="http://schemas.microsoft.com/office/drawing/2014/main" id="{E69B4212-2C5E-DD7F-86D8-FA426469BFB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317647">
            <a:off x="9265327" y="4643994"/>
            <a:ext cx="2224087" cy="1590675"/>
          </a:xfrm>
          <a:prstGeom prst="rect">
            <a:avLst/>
          </a:prstGeom>
          <a:solidFill>
            <a:srgbClr val="FFFFFF">
              <a:shade val="85000"/>
            </a:srgbClr>
          </a:solidFill>
          <a:ln w="28575" cap="sq">
            <a:solidFill>
              <a:schemeClr val="accent1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74606189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7E318FC-8CFD-9BFA-7DFC-292510E911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Индикаторы экологии</a:t>
            </a:r>
            <a:endParaRPr lang="ru-RU" dirty="0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BBDF52BB-204C-1774-4EFA-30CE5B52920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16357" y="3617978"/>
            <a:ext cx="1523495" cy="1582441"/>
          </a:xfrm>
        </p:spPr>
      </p:pic>
      <p:sp>
        <p:nvSpPr>
          <p:cNvPr id="6" name="Пузырек для мыслей: облако 5">
            <a:extLst>
              <a:ext uri="{FF2B5EF4-FFF2-40B4-BE49-F238E27FC236}">
                <a16:creationId xmlns:a16="http://schemas.microsoft.com/office/drawing/2014/main" id="{53F38A6E-3F22-7DE0-9866-6025E489C124}"/>
              </a:ext>
            </a:extLst>
          </p:cNvPr>
          <p:cNvSpPr/>
          <p:nvPr/>
        </p:nvSpPr>
        <p:spPr>
          <a:xfrm>
            <a:off x="160219" y="1469986"/>
            <a:ext cx="9383697" cy="3422067"/>
          </a:xfrm>
          <a:prstGeom prst="cloudCallout">
            <a:avLst>
              <a:gd name="adj1" fmla="val 55844"/>
              <a:gd name="adj2" fmla="val 39664"/>
            </a:avLst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CB90686-C3EF-D30E-7ED7-64848A59C9B9}"/>
              </a:ext>
            </a:extLst>
          </p:cNvPr>
          <p:cNvSpPr txBox="1"/>
          <p:nvPr/>
        </p:nvSpPr>
        <p:spPr>
          <a:xfrm>
            <a:off x="1313896" y="1708484"/>
            <a:ext cx="6915704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/>
              <a:t>Моллюски показывают состояние окружающей среды.</a:t>
            </a:r>
          </a:p>
          <a:p>
            <a:pPr algn="ctr"/>
            <a:r>
              <a:rPr lang="ru-RU" sz="3200" b="1" dirty="0" smtClean="0"/>
              <a:t>Их </a:t>
            </a:r>
            <a:r>
              <a:rPr lang="ru-RU" sz="3200" b="1" dirty="0"/>
              <a:t>присутствие указывает на чистоту воды.</a:t>
            </a:r>
          </a:p>
          <a:p>
            <a:pPr algn="ctr"/>
            <a:r>
              <a:rPr lang="ru-RU" sz="3200" b="1" dirty="0" smtClean="0"/>
              <a:t>Чувствительные </a:t>
            </a:r>
            <a:r>
              <a:rPr lang="ru-RU" sz="3200" b="1" dirty="0"/>
              <a:t>к загрязнению — полезны для мониторинга экосистем.</a:t>
            </a:r>
            <a:endParaRPr lang="ru-RU" sz="3200" b="1" dirty="0"/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DFE39347-F751-B23B-27E1-116AE8E450E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558" y="5025481"/>
            <a:ext cx="2176641" cy="1402671"/>
          </a:xfrm>
          <a:prstGeom prst="rect">
            <a:avLst/>
          </a:prstGeom>
          <a:solidFill>
            <a:srgbClr val="FFFFFF">
              <a:shade val="85000"/>
            </a:srgbClr>
          </a:solidFill>
          <a:ln w="28575" cap="sq">
            <a:solidFill>
              <a:schemeClr val="accent1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5DFFBD92-FCB2-1CFE-33B2-3A6D24910C1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43916" y="635222"/>
            <a:ext cx="2217253" cy="1478168"/>
          </a:xfrm>
          <a:prstGeom prst="rect">
            <a:avLst/>
          </a:prstGeom>
          <a:solidFill>
            <a:srgbClr val="FFFFFF">
              <a:shade val="85000"/>
            </a:srgbClr>
          </a:solidFill>
          <a:ln w="28575" cap="sq">
            <a:solidFill>
              <a:schemeClr val="accent1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199754739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89B2D82-E39A-F556-AAD6-3E45E69CAB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8272" y="147367"/>
            <a:ext cx="10515600" cy="1104860"/>
          </a:xfrm>
        </p:spPr>
        <p:txBody>
          <a:bodyPr/>
          <a:lstStyle/>
          <a:p>
            <a:r>
              <a:rPr lang="ru-RU" dirty="0"/>
              <a:t>Улучшение почвы</a:t>
            </a:r>
            <a:endParaRPr lang="ru-RU" dirty="0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C4114352-DFB0-1836-85F7-9B3C3A04744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272" y="4362631"/>
            <a:ext cx="1829294" cy="1877220"/>
          </a:xfrm>
          <a:prstGeom prst="rect">
            <a:avLst/>
          </a:prstGeom>
        </p:spPr>
      </p:pic>
      <p:sp>
        <p:nvSpPr>
          <p:cNvPr id="6" name="Пузырек для мыслей: облако 5">
            <a:extLst>
              <a:ext uri="{FF2B5EF4-FFF2-40B4-BE49-F238E27FC236}">
                <a16:creationId xmlns:a16="http://schemas.microsoft.com/office/drawing/2014/main" id="{52C6AF9A-C843-84E9-1275-96809E19D3B6}"/>
              </a:ext>
            </a:extLst>
          </p:cNvPr>
          <p:cNvSpPr/>
          <p:nvPr/>
        </p:nvSpPr>
        <p:spPr>
          <a:xfrm>
            <a:off x="2719137" y="1300084"/>
            <a:ext cx="8622554" cy="3541730"/>
          </a:xfrm>
          <a:prstGeom prst="cloudCallout">
            <a:avLst>
              <a:gd name="adj1" fmla="val -52833"/>
              <a:gd name="adj2" fmla="val 55204"/>
            </a:avLst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E882F17-B0AA-2D2B-59C5-FC856188F86E}"/>
              </a:ext>
            </a:extLst>
          </p:cNvPr>
          <p:cNvSpPr txBox="1"/>
          <p:nvPr/>
        </p:nvSpPr>
        <p:spPr>
          <a:xfrm>
            <a:off x="3902203" y="1684975"/>
            <a:ext cx="6256421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/>
              <a:t>Наземные моллюски (слизни, улитки) помогают разложению органических остатков.</a:t>
            </a:r>
          </a:p>
          <a:p>
            <a:pPr algn="ctr"/>
            <a:r>
              <a:rPr lang="ru-RU" sz="2800" b="1" dirty="0" smtClean="0"/>
              <a:t>Способствуют </a:t>
            </a:r>
            <a:r>
              <a:rPr lang="ru-RU" sz="2800" b="1" dirty="0"/>
              <a:t>образованию гумуса и улучшению структуры </a:t>
            </a:r>
            <a:r>
              <a:rPr lang="ru-RU" sz="2800" b="1" dirty="0" smtClean="0"/>
              <a:t>почвы.</a:t>
            </a:r>
          </a:p>
          <a:p>
            <a:pPr algn="ctr"/>
            <a:r>
              <a:rPr lang="ru-RU" sz="2800" b="1" dirty="0" smtClean="0"/>
              <a:t>Поддерживают </a:t>
            </a:r>
            <a:r>
              <a:rPr lang="ru-RU" sz="2800" b="1" dirty="0"/>
              <a:t>здоровье экосистем!</a:t>
            </a:r>
            <a:endParaRPr lang="ru-RU" sz="2800" b="1" dirty="0"/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DE62E84B-C0B3-36FA-D665-6DFFF0B298B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41415" y="4362631"/>
            <a:ext cx="3040908" cy="2330895"/>
          </a:xfrm>
          <a:prstGeom prst="rect">
            <a:avLst/>
          </a:prstGeom>
          <a:solidFill>
            <a:srgbClr val="FFFFFF">
              <a:shade val="85000"/>
            </a:srgbClr>
          </a:solidFill>
          <a:ln w="28575" cap="sq">
            <a:solidFill>
              <a:schemeClr val="accent1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406279881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71E271B-C4FA-3DE6-26C7-F4094D341D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58516" y="224736"/>
            <a:ext cx="10515600" cy="1104860"/>
          </a:xfrm>
        </p:spPr>
        <p:txBody>
          <a:bodyPr/>
          <a:lstStyle/>
          <a:p>
            <a:r>
              <a:rPr lang="ru-RU" dirty="0"/>
              <a:t>Улучшение почвы</a:t>
            </a:r>
            <a:endParaRPr lang="ru-RU" dirty="0"/>
          </a:p>
        </p:txBody>
      </p:sp>
      <p:pic>
        <p:nvPicPr>
          <p:cNvPr id="4" name="Объект 4">
            <a:extLst>
              <a:ext uri="{FF2B5EF4-FFF2-40B4-BE49-F238E27FC236}">
                <a16:creationId xmlns:a16="http://schemas.microsoft.com/office/drawing/2014/main" id="{51CCC30D-EED6-E2D4-C9DC-AC651E43DF1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58064" y="4065296"/>
            <a:ext cx="2414182" cy="2507590"/>
          </a:xfrm>
          <a:prstGeom prst="rect">
            <a:avLst/>
          </a:prstGeom>
        </p:spPr>
      </p:pic>
      <p:sp>
        <p:nvSpPr>
          <p:cNvPr id="5" name="Пузырек для мыслей: облако 4">
            <a:extLst>
              <a:ext uri="{FF2B5EF4-FFF2-40B4-BE49-F238E27FC236}">
                <a16:creationId xmlns:a16="http://schemas.microsoft.com/office/drawing/2014/main" id="{56FC221C-1FF0-720B-EA9F-A80C6A24D988}"/>
              </a:ext>
            </a:extLst>
          </p:cNvPr>
          <p:cNvSpPr/>
          <p:nvPr/>
        </p:nvSpPr>
        <p:spPr>
          <a:xfrm>
            <a:off x="527384" y="1189204"/>
            <a:ext cx="8787063" cy="3583276"/>
          </a:xfrm>
          <a:prstGeom prst="cloudCallout">
            <a:avLst>
              <a:gd name="adj1" fmla="val 1784"/>
              <a:gd name="adj2" fmla="val 89077"/>
            </a:avLst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8BE4C44C-BAA8-A753-3C74-B7EF96CF5596}"/>
              </a:ext>
            </a:extLst>
          </p:cNvPr>
          <p:cNvSpPr txBox="1"/>
          <p:nvPr/>
        </p:nvSpPr>
        <p:spPr>
          <a:xfrm>
            <a:off x="1828800" y="1469987"/>
            <a:ext cx="6184232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/>
              <a:t>Наземные моллюски (слизни, улитки) помогают разложению органических остатков.</a:t>
            </a:r>
          </a:p>
          <a:p>
            <a:r>
              <a:rPr lang="ru-RU" sz="2800" b="1" dirty="0" smtClean="0"/>
              <a:t>Способствуют </a:t>
            </a:r>
            <a:r>
              <a:rPr lang="ru-RU" sz="2800" b="1" dirty="0"/>
              <a:t>образованию гумуса и улучшению структуры почвы.</a:t>
            </a:r>
          </a:p>
          <a:p>
            <a:r>
              <a:rPr lang="ru-RU" sz="2800" b="1" dirty="0" smtClean="0"/>
              <a:t>Поддерживают </a:t>
            </a:r>
            <a:r>
              <a:rPr lang="ru-RU" sz="2800" b="1" dirty="0"/>
              <a:t>здоровье экосистем!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226987638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3B5559D-62DE-88EF-E61C-2109D196D8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2263" y="0"/>
            <a:ext cx="10515600" cy="1104860"/>
          </a:xfrm>
        </p:spPr>
        <p:txBody>
          <a:bodyPr/>
          <a:lstStyle/>
          <a:p>
            <a:r>
              <a:rPr lang="ru-RU" dirty="0"/>
              <a:t>Значение для человека</a:t>
            </a:r>
            <a:endParaRPr lang="ru-RU" dirty="0"/>
          </a:p>
        </p:txBody>
      </p:sp>
      <p:pic>
        <p:nvPicPr>
          <p:cNvPr id="4" name="Объект 4">
            <a:extLst>
              <a:ext uri="{FF2B5EF4-FFF2-40B4-BE49-F238E27FC236}">
                <a16:creationId xmlns:a16="http://schemas.microsoft.com/office/drawing/2014/main" id="{6C65B1B4-2FA4-FE7B-59F7-BFAE5F4F875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81070" y="4729582"/>
            <a:ext cx="2049134" cy="2128418"/>
          </a:xfrm>
          <a:prstGeom prst="rect">
            <a:avLst/>
          </a:prstGeom>
        </p:spPr>
      </p:pic>
      <p:sp>
        <p:nvSpPr>
          <p:cNvPr id="5" name="Пузырек для мыслей: облако 4">
            <a:extLst>
              <a:ext uri="{FF2B5EF4-FFF2-40B4-BE49-F238E27FC236}">
                <a16:creationId xmlns:a16="http://schemas.microsoft.com/office/drawing/2014/main" id="{7150998D-3D00-A814-1B1C-F8E22C4A879B}"/>
              </a:ext>
            </a:extLst>
          </p:cNvPr>
          <p:cNvSpPr/>
          <p:nvPr/>
        </p:nvSpPr>
        <p:spPr>
          <a:xfrm>
            <a:off x="458017" y="786038"/>
            <a:ext cx="9498172" cy="5582418"/>
          </a:xfrm>
          <a:prstGeom prst="cloudCallout">
            <a:avLst>
              <a:gd name="adj1" fmla="val 52173"/>
              <a:gd name="adj2" fmla="val 31453"/>
            </a:avLst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96C5573-41BF-8C73-0C44-C40D989FC912}"/>
              </a:ext>
            </a:extLst>
          </p:cNvPr>
          <p:cNvSpPr txBox="1"/>
          <p:nvPr/>
        </p:nvSpPr>
        <p:spPr>
          <a:xfrm>
            <a:off x="1323473" y="1684421"/>
            <a:ext cx="7767261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ctr">
              <a:buFont typeface="Wingdings" panose="05000000000000000000" pitchFamily="2" charset="2"/>
              <a:buChar char="v"/>
            </a:pPr>
            <a:r>
              <a:rPr lang="ru-RU" sz="2400" b="1" dirty="0" smtClean="0"/>
              <a:t>Устрицы</a:t>
            </a:r>
            <a:r>
              <a:rPr lang="ru-RU" sz="2400" b="1" dirty="0"/>
              <a:t>, мидии, кальмары богаты белками, витаминами и минералами</a:t>
            </a:r>
            <a:r>
              <a:rPr lang="ru-RU" sz="2400" b="1" dirty="0" smtClean="0"/>
              <a:t>.</a:t>
            </a:r>
          </a:p>
          <a:p>
            <a:pPr marL="342900" indent="-342900" algn="ctr">
              <a:buFont typeface="Wingdings" panose="05000000000000000000" pitchFamily="2" charset="2"/>
              <a:buChar char="v"/>
            </a:pPr>
            <a:r>
              <a:rPr lang="ru-RU" sz="2400" b="1" dirty="0"/>
              <a:t>Рыболовство и </a:t>
            </a:r>
            <a:r>
              <a:rPr lang="ru-RU" sz="2400" b="1" dirty="0" err="1"/>
              <a:t>аквакультура</a:t>
            </a:r>
            <a:r>
              <a:rPr lang="ru-RU" sz="2400" b="1" dirty="0"/>
              <a:t> моллюсков — важные сектора экономики</a:t>
            </a:r>
            <a:r>
              <a:rPr lang="ru-RU" sz="2400" b="1" dirty="0" smtClean="0"/>
              <a:t>.</a:t>
            </a:r>
          </a:p>
          <a:p>
            <a:pPr marL="342900" indent="-342900" algn="ctr">
              <a:buFont typeface="Wingdings" panose="05000000000000000000" pitchFamily="2" charset="2"/>
              <a:buChar char="v"/>
            </a:pPr>
            <a:r>
              <a:rPr lang="ru-RU" sz="2400" b="1" dirty="0"/>
              <a:t> Слюна некоторых моллюсков содержит вещества для новых лекарств.</a:t>
            </a:r>
          </a:p>
          <a:p>
            <a:pPr marL="342900" indent="-342900" algn="ctr">
              <a:buFont typeface="Wingdings" panose="05000000000000000000" pitchFamily="2" charset="2"/>
              <a:buChar char="v"/>
            </a:pPr>
            <a:r>
              <a:rPr lang="ru-RU" sz="2400" b="1" dirty="0" smtClean="0"/>
              <a:t>Исследуются </a:t>
            </a:r>
            <a:r>
              <a:rPr lang="ru-RU" sz="2400" b="1" dirty="0"/>
              <a:t>для лечения сердечно-сосудистых </a:t>
            </a:r>
            <a:r>
              <a:rPr lang="ru-RU" sz="2400" b="1" dirty="0" smtClean="0"/>
              <a:t>заболеваний.</a:t>
            </a:r>
          </a:p>
          <a:p>
            <a:pPr marL="342900" indent="-342900" algn="ctr">
              <a:buFont typeface="Wingdings" panose="05000000000000000000" pitchFamily="2" charset="2"/>
              <a:buChar char="v"/>
            </a:pPr>
            <a:r>
              <a:rPr lang="ru-RU" sz="2400" b="1" dirty="0" smtClean="0"/>
              <a:t>Моллюски </a:t>
            </a:r>
            <a:r>
              <a:rPr lang="ru-RU" sz="2400" b="1" dirty="0"/>
              <a:t>помогают изучать </a:t>
            </a:r>
            <a:r>
              <a:rPr lang="ru-RU" sz="2400" b="1" dirty="0" err="1"/>
              <a:t>нейробиологию</a:t>
            </a:r>
            <a:r>
              <a:rPr lang="ru-RU" sz="2400" b="1" dirty="0" smtClean="0"/>
              <a:t>!</a:t>
            </a:r>
          </a:p>
          <a:p>
            <a:pPr marL="342900" indent="-342900" algn="ctr">
              <a:buFont typeface="Wingdings" panose="05000000000000000000" pitchFamily="2" charset="2"/>
              <a:buChar char="v"/>
            </a:pPr>
            <a:r>
              <a:rPr lang="ru-RU" sz="2400" b="1" dirty="0"/>
              <a:t>Используются в ювелирных изделиях и сувенирах.</a:t>
            </a:r>
            <a:endParaRPr lang="ru-RU" sz="2400" b="1" dirty="0"/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D8A74950-ACE0-CA95-3E45-92E490130E6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7071" y="229316"/>
            <a:ext cx="1628558" cy="16615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303383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1E426C6-BC6A-90CC-6FA7-E3DF4D3DFF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7673" y="1881105"/>
            <a:ext cx="10515600" cy="586596"/>
          </a:xfrm>
        </p:spPr>
        <p:txBody>
          <a:bodyPr>
            <a:noAutofit/>
          </a:bodyPr>
          <a:lstStyle/>
          <a:p>
            <a:r>
              <a:rPr lang="ru-RU" sz="4000" dirty="0" smtClean="0"/>
              <a:t>СПАСИБО ЗА ВНИМАНИЕ!</a:t>
            </a:r>
            <a:endParaRPr lang="ru-RU" sz="4000" dirty="0"/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72189" y="3344779"/>
            <a:ext cx="11246569" cy="5094121"/>
          </a:xfrm>
        </p:spPr>
        <p:txBody>
          <a:bodyPr>
            <a:normAutofit/>
          </a:bodyPr>
          <a:lstStyle/>
          <a:p>
            <a:pPr algn="ctr"/>
            <a:r>
              <a:rPr lang="ru-RU" sz="36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Моллюски — важные существа для природы и человека</a:t>
            </a:r>
            <a:r>
              <a:rPr lang="ru-RU" sz="3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  <a:p>
            <a:pPr algn="ctr"/>
            <a:r>
              <a:rPr lang="ru-RU" sz="36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Есть вопросы? Давайте обсудим! </a:t>
            </a:r>
          </a:p>
        </p:txBody>
      </p:sp>
    </p:spTree>
    <p:extLst>
      <p:ext uri="{BB962C8B-B14F-4D97-AF65-F5344CB8AC3E}">
        <p14:creationId xmlns:p14="http://schemas.microsoft.com/office/powerpoint/2010/main" val="396157552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книга с обложкой 1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Презентация1" id="{365DC044-F850-4360-86D6-AA29E4883ADF}" vid="{B95FB579-2D8C-43D3-97F2-A4EE7B8E741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книга с обложкой 1</Template>
  <TotalTime>21</TotalTime>
  <Words>231</Words>
  <Application>Microsoft Office PowerPoint</Application>
  <PresentationFormat>Широкоэкранный</PresentationFormat>
  <Paragraphs>39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4" baseType="lpstr">
      <vt:lpstr>Arial</vt:lpstr>
      <vt:lpstr>Arial Black</vt:lpstr>
      <vt:lpstr>Calibri</vt:lpstr>
      <vt:lpstr>Wingdings</vt:lpstr>
      <vt:lpstr>книга с обложкой 1</vt:lpstr>
      <vt:lpstr>Презентация PowerPoint</vt:lpstr>
      <vt:lpstr>Моллюски — удивительные создания природы</vt:lpstr>
      <vt:lpstr>Экологическое значение моллюсков</vt:lpstr>
      <vt:lpstr>Чистота водоемов</vt:lpstr>
      <vt:lpstr>Индикаторы экологии</vt:lpstr>
      <vt:lpstr>Улучшение почвы</vt:lpstr>
      <vt:lpstr>Улучшение почвы</vt:lpstr>
      <vt:lpstr>Значение для человека</vt:lpstr>
      <vt:lpstr>СПАСИБО ЗА ВНИМАНИЕ!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subject>Моллюски</dc:subject>
  <dc:creator>ТРефилова Р.П. учитель биологии</dc:creator>
  <cp:lastModifiedBy>STUFF</cp:lastModifiedBy>
  <cp:revision>24</cp:revision>
  <dcterms:created xsi:type="dcterms:W3CDTF">2016-11-15T09:14:47Z</dcterms:created>
  <dcterms:modified xsi:type="dcterms:W3CDTF">2025-01-17T17:02:08Z</dcterms:modified>
</cp:coreProperties>
</file>