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0"/>
  </p:notesMasterIdLst>
  <p:sldIdLst>
    <p:sldId id="273" r:id="rId2"/>
    <p:sldId id="262" r:id="rId3"/>
    <p:sldId id="258" r:id="rId4"/>
    <p:sldId id="259" r:id="rId5"/>
    <p:sldId id="260" r:id="rId6"/>
    <p:sldId id="274" r:id="rId7"/>
    <p:sldId id="275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ргей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9" d="100"/>
          <a:sy n="29" d="100"/>
        </p:scale>
        <p:origin x="-470" y="-54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0D336-BE03-4532-955D-59FF4476B19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E4841-69ED-46D4-83F1-0C864E212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45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B097FE-F3E4-4769-954B-F41691B4EFB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E51C9-344C-4FB6-BF66-CB2A8A3E5A3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2A8640-E99B-43E9-88DC-A817FED5992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5C4C9-6998-4999-B9A3-DC8AF57C463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205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CC8B9-D0AC-42A1-AD4A-C252BFA8F61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67C75-CC49-4D8A-802E-6D171E77970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A6394-61B6-456D-B0C9-7F3681EA02C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BB24D-C7DD-4922-8D72-019326EEB2A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D1D97-9446-4DAE-A981-C832C9E93D9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1CDE07-00E5-4246-8B56-DFF8B307458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E9020-BEB4-4789-B8E9-6F02BF6FC85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DE5C0-87ED-4A7B-B959-0EFB05BEA7D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FBD47E-86A3-43F4-BF7D-06B55833D684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645336"/>
            <a:ext cx="10441160" cy="785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10009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Открытие животной клетки</a:t>
            </a:r>
            <a:endParaRPr lang="ru-RU" sz="7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22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5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785813"/>
            <a:ext cx="4320480" cy="545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39" y="692696"/>
            <a:ext cx="56208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/>
              </a:rPr>
              <a:t>Животная клетка — основная структурная и функциональная единица всех животных организмов</a:t>
            </a:r>
            <a:r>
              <a:rPr lang="ru-RU" sz="3600" dirty="0" smtClean="0">
                <a:solidFill>
                  <a:srgbClr val="000000"/>
                </a:solidFill>
                <a:ea typeface="Times New Roman"/>
              </a:rPr>
              <a:t>.</a:t>
            </a:r>
            <a:endParaRPr lang="ru-RU" sz="3600" dirty="0" smtClean="0">
              <a:solidFill>
                <a:srgbClr val="000000"/>
              </a:solidFill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3600" dirty="0" smtClean="0">
              <a:solidFill>
                <a:srgbClr val="FF0000"/>
              </a:solidFill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FF0000"/>
                </a:solidFill>
                <a:ea typeface="Times New Roman"/>
              </a:rPr>
              <a:t>Открытие </a:t>
            </a:r>
            <a:r>
              <a:rPr lang="ru-RU" sz="3600" dirty="0" smtClean="0">
                <a:solidFill>
                  <a:srgbClr val="FF0000"/>
                </a:solidFill>
                <a:ea typeface="Times New Roman"/>
              </a:rPr>
              <a:t>и изучение клеток — важный этап в биологии и медицин</a:t>
            </a:r>
            <a:endParaRPr lang="ru-RU" sz="3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20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</a:p>
        </p:txBody>
      </p:sp>
      <p:sp>
        <p:nvSpPr>
          <p:cNvPr id="2201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6" name="Содержимое 5" descr="portder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357313"/>
            <a:ext cx="3892550" cy="4741862"/>
          </a:xfrm>
          <a:noFill/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0"/>
            <a:ext cx="7705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</a:rPr>
              <a:t>Исторический контекст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4355976" y="2348880"/>
            <a:ext cx="442912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XVII век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</a:rPr>
              <a:t>: развитие микроскопии.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Антони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ван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Левенгук 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</a:rPr>
              <a:t>(1670-е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</a:rPr>
              <a:t>). Первый </a:t>
            </a:r>
            <a:r>
              <a:rPr lang="ru-RU" sz="3200" dirty="0" smtClean="0">
                <a:solidFill>
                  <a:srgbClr val="DADADA">
                    <a:lumMod val="10000"/>
                  </a:srgbClr>
                </a:solidFill>
              </a:rPr>
              <a:t>описал клетки животных в образцах крови и мышечной ткани.</a:t>
            </a:r>
            <a:endParaRPr lang="ru-RU" sz="3200" dirty="0">
              <a:solidFill>
                <a:srgbClr val="DADADA">
                  <a:lumMod val="10000"/>
                </a:srgbClr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0"/>
            <a:ext cx="1907704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3623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3857620" y="1500174"/>
            <a:ext cx="5072098" cy="47371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1838 год: 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</a:rPr>
              <a:t>Маттиас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</a:rPr>
              <a:t>Шлейден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 и Теодор Шванн формулируют клеточную теорию.</a:t>
            </a:r>
          </a:p>
          <a:p>
            <a:endParaRPr lang="ru-RU" sz="2800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Все живые организмы состоят из клеток.</a:t>
            </a:r>
          </a:p>
          <a:p>
            <a:endParaRPr lang="ru-RU" sz="2800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</a:rPr>
              <a:t>• Клетка — основная единица жизни.</a:t>
            </a:r>
            <a:endParaRPr lang="ru-RU" sz="2800" dirty="0"/>
          </a:p>
        </p:txBody>
      </p:sp>
      <p:pic>
        <p:nvPicPr>
          <p:cNvPr id="7" name="Содержимое 6" descr="levenguk_1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24744"/>
            <a:ext cx="3628254" cy="4861669"/>
          </a:xfrm>
          <a:noFill/>
        </p:spPr>
      </p:pic>
      <p:sp>
        <p:nvSpPr>
          <p:cNvPr id="5126" name="Text Box 9"/>
          <p:cNvSpPr txBox="1">
            <a:spLocks noChangeArrowheads="1"/>
          </p:cNvSpPr>
          <p:nvPr/>
        </p:nvSpPr>
        <p:spPr bwMode="auto">
          <a:xfrm>
            <a:off x="323850" y="1052513"/>
            <a:ext cx="806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0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</a:rPr>
              <a:t>Клеточная теория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637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pic>
        <p:nvPicPr>
          <p:cNvPr id="9219" name="Picture 4" descr="Клет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1000108"/>
            <a:ext cx="8604250" cy="3235325"/>
          </a:xfrm>
          <a:noFill/>
        </p:spPr>
      </p:pic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95288" y="0"/>
            <a:ext cx="806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179388" y="0"/>
            <a:ext cx="8496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</a:rPr>
              <a:t>Исследования Шванна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285720" y="4429132"/>
            <a:ext cx="84248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</a:rPr>
              <a:t>Шванн изучал различные типы животных тканей.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</a:rPr>
              <a:t>Описал 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</a:rPr>
              <a:t>нервные и мышечные клетки.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</a:rPr>
              <a:t>Подчеркнул 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</a:rPr>
              <a:t>важность клеток как строительных блоков жизни</a:t>
            </a:r>
            <a:endParaRPr lang="ru-RU" sz="2800" b="1" dirty="0">
              <a:solidFill>
                <a:srgbClr val="DADADA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2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26759"/>
            <a:ext cx="4932040" cy="423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2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95288" y="0"/>
            <a:ext cx="806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179388" y="0"/>
            <a:ext cx="8496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</a:rPr>
              <a:t>Структура животной клетки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0" y="980728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Цитоплазма: Содержимое клетки, органеллы.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Ядро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Управление клеткой, наследственность.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Клеточный 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центр: Деление клеток.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Гольджи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Транспорт, синтез.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Рибосомы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Синтез белка.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Митохондрии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Энергия (АТФ).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ЭПС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Синтез белков и липидов.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Вакуоли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Пузырьки (хранение).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Лизосомы</a:t>
            </a:r>
            <a:r>
              <a:rPr lang="ru-RU" sz="28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Переваривание, утилизация.</a:t>
            </a:r>
            <a:endParaRPr lang="ru-RU" sz="2800" b="1" dirty="0">
              <a:solidFill>
                <a:srgbClr val="DADADA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2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95288" y="0"/>
            <a:ext cx="806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396180" y="0"/>
            <a:ext cx="8496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0000"/>
                </a:solidFill>
              </a:rPr>
              <a:t>Значение открытия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0" y="1484784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Познание клеточного деления (митоз и мейоз).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Понимание </a:t>
            </a:r>
            <a:r>
              <a:rPr lang="ru-RU" sz="32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клеточной физиологии и реакций на раздражители.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</a:t>
            </a:r>
            <a:r>
              <a:rPr lang="ru-RU" sz="3200" b="1" dirty="0" smtClean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медицинских исследований и разработки методов лечения заболеваний.</a:t>
            </a:r>
            <a:endParaRPr lang="ru-RU" sz="3200" b="1" dirty="0">
              <a:solidFill>
                <a:srgbClr val="DADADA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0497"/>
            <a:ext cx="9144001" cy="227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962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632077">
            <a:off x="6024650" y="3254770"/>
            <a:ext cx="2834946" cy="3372496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6656859" cy="3693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FFD9">
                    <a:lumMod val="1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  <a:endParaRPr lang="en-US" sz="72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FFFFD9">
                  <a:lumMod val="10000"/>
                </a:srgb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FFD9">
                    <a:lumMod val="1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  <a:endParaRPr lang="en-US" sz="72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FFFFD9">
                  <a:lumMod val="10000"/>
                </a:srgb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FFD9">
                    <a:lumMod val="1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D9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54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348</TotalTime>
  <Words>198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Слайд 1</vt:lpstr>
      <vt:lpstr>Слайд 2</vt:lpstr>
      <vt:lpstr> </vt:lpstr>
      <vt:lpstr>Слайд 4</vt:lpstr>
      <vt:lpstr> </vt:lpstr>
      <vt:lpstr> </vt:lpstr>
      <vt:lpstr>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labtox</cp:lastModifiedBy>
  <cp:revision>33</cp:revision>
  <dcterms:created xsi:type="dcterms:W3CDTF">2014-12-15T15:35:20Z</dcterms:created>
  <dcterms:modified xsi:type="dcterms:W3CDTF">2025-01-14T13:45:16Z</dcterms:modified>
</cp:coreProperties>
</file>