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7" r:id="rId2"/>
    <p:sldId id="272" r:id="rId3"/>
    <p:sldId id="285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6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99"/>
    <a:srgbClr val="CC0000"/>
    <a:srgbClr val="0000FF"/>
    <a:srgbClr val="00FF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5" d="100"/>
          <a:sy n="35" d="100"/>
        </p:scale>
        <p:origin x="378" y="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9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62CC929-69E6-4B05-A8D9-6B95FCB6D346}" type="datetimeFigureOut">
              <a:rPr lang="ru-RU"/>
              <a:pPr>
                <a:defRPr/>
              </a:pPr>
              <a:t>17.01.2025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EE62846-B0D5-4427-89DB-FF4664F52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5FFD4-F7DD-4D5E-B0A3-431FF87A77A8}" type="datetimeFigureOut">
              <a:rPr lang="ru-RU"/>
              <a:pPr>
                <a:defRPr/>
              </a:pPr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8B35C-E8BB-43D2-96F0-4B7AEE484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E460-AF6A-47B9-AA5B-6745BFC71C3E}" type="datetimeFigureOut">
              <a:rPr lang="ru-RU"/>
              <a:pPr>
                <a:defRPr/>
              </a:pPr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AFD68-9559-4BA8-8865-FF242260F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4F919-13BB-4E52-9B38-9DB7542881C1}" type="datetimeFigureOut">
              <a:rPr lang="ru-RU"/>
              <a:pPr>
                <a:defRPr/>
              </a:pPr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459EB-E71D-4167-833F-E7B8C55DAD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E9DFE-1A24-4948-9A9B-EC9A12D2C4A9}" type="datetimeFigureOut">
              <a:rPr lang="ru-RU"/>
              <a:pPr>
                <a:defRPr/>
              </a:pPr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14789-FDD5-4C16-9670-51CC48AC1F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7AD06-AF95-4A01-A9A4-E22F69E3115F}" type="datetimeFigureOut">
              <a:rPr lang="ru-RU"/>
              <a:pPr>
                <a:defRPr/>
              </a:pPr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BD2C3-A3D0-4E75-8E99-11C42C3CA5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8240C-3A8F-4DB2-8EDF-7D5CC2F049EA}" type="datetimeFigureOut">
              <a:rPr lang="ru-RU"/>
              <a:pPr>
                <a:defRPr/>
              </a:pPr>
              <a:t>17.01.2025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6FCE3-DB62-4E57-B841-5BB4BA47AE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00201-4DBF-4EFB-A576-88B26B1A3B32}" type="datetimeFigureOut">
              <a:rPr lang="ru-RU"/>
              <a:pPr>
                <a:defRPr/>
              </a:pPr>
              <a:t>17.01.2025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14B89-16E7-408C-86ED-5F5C0F8DE2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2C706-2A3C-41B2-991C-AB1C3075BD4F}" type="datetimeFigureOut">
              <a:rPr lang="ru-RU"/>
              <a:pPr>
                <a:defRPr/>
              </a:pPr>
              <a:t>17.01.2025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FC107-30BE-437F-A645-8BA1A54671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27336-3943-4CC8-83DC-2CB330AD80BB}" type="datetimeFigureOut">
              <a:rPr lang="ru-RU"/>
              <a:pPr>
                <a:defRPr/>
              </a:pPr>
              <a:t>17.01.2025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6681E-C083-4843-87DC-4CD414EDD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8F36D-257A-4CEB-824A-AEB8BF1D53AA}" type="datetimeFigureOut">
              <a:rPr lang="ru-RU"/>
              <a:pPr>
                <a:defRPr/>
              </a:pPr>
              <a:t>17.01.2025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282EB-3FD5-4EF7-9E14-7AC6CE4900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9C90E-1AFC-4E81-BDDD-F25008C2DE12}" type="datetimeFigureOut">
              <a:rPr lang="ru-RU"/>
              <a:pPr>
                <a:defRPr/>
              </a:pPr>
              <a:t>17.01.2025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38184-93FD-4B6A-8314-F3D2B0FEC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>
            <a:alpha val="47058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41E30D6-4D8F-4966-B0C2-F2B8B9612B5B}" type="datetimeFigureOut">
              <a:rPr lang="ru-RU"/>
              <a:pPr>
                <a:defRPr/>
              </a:pPr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930B18-CF12-4562-8458-3AEE18D3EC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 descr="227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1438"/>
            <a:ext cx="9144000" cy="5516562"/>
          </a:xfrm>
          <a:prstGeom prst="rect">
            <a:avLst/>
          </a:prstGeom>
          <a:noFill/>
        </p:spPr>
      </p:pic>
      <p:sp>
        <p:nvSpPr>
          <p:cNvPr id="50183" name="Text Box 7"/>
          <p:cNvSpPr txBox="1">
            <a:spLocks noGrp="1" noChangeArrowheads="1"/>
          </p:cNvSpPr>
          <p:nvPr>
            <p:ph type="title"/>
          </p:nvPr>
        </p:nvSpPr>
        <p:spPr>
          <a:xfrm>
            <a:off x="323850" y="333375"/>
            <a:ext cx="8424863" cy="1511300"/>
          </a:xfrm>
          <a:solidFill>
            <a:schemeClr val="bg1"/>
          </a:solidFill>
          <a:ln/>
        </p:spPr>
        <p:txBody>
          <a:bodyPr/>
          <a:lstStyle/>
          <a:p>
            <a:pPr eaLnBrk="1" hangingPunct="1"/>
            <a:r>
              <a:rPr lang="ru-RU" sz="32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Разнообразие ракообразных и их </a:t>
            </a:r>
            <a:br>
              <a:rPr lang="ru-RU" sz="32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32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значение в природе и жизни человека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>
          <a:xfrm>
            <a:off x="451372" y="1"/>
            <a:ext cx="8297091" cy="836712"/>
          </a:xfrm>
          <a:solidFill>
            <a:schemeClr val="bg1"/>
          </a:solidFill>
        </p:spPr>
        <p:txBody>
          <a:bodyPr/>
          <a:lstStyle/>
          <a:p>
            <a:r>
              <a:rPr lang="ru-RU" sz="4000" b="1" dirty="0">
                <a:solidFill>
                  <a:srgbClr val="CC0000"/>
                </a:solidFill>
                <a:latin typeface="Georgia" pitchFamily="18" charset="0"/>
              </a:rPr>
              <a:t>Экологический мониторинг</a:t>
            </a:r>
            <a:endParaRPr lang="ru-RU" sz="4000" b="1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3741120" y="1223964"/>
            <a:ext cx="5402880" cy="5634036"/>
          </a:xfrm>
          <a:solidFill>
            <a:schemeClr val="bg1"/>
          </a:solidFill>
        </p:spPr>
        <p:txBody>
          <a:bodyPr/>
          <a:lstStyle/>
          <a:p>
            <a:pPr marL="514350" indent="-514350" algn="ctr">
              <a:lnSpc>
                <a:spcPct val="90000"/>
              </a:lnSpc>
              <a:buAutoNum type="arabicPeriod"/>
            </a:pPr>
            <a:r>
              <a:rPr lang="ru-RU" sz="3500" b="1" dirty="0">
                <a:solidFill>
                  <a:srgbClr val="000099"/>
                </a:solidFill>
                <a:latin typeface="Georgia" pitchFamily="18" charset="0"/>
              </a:rPr>
              <a:t>Ракообразные — индикаторы состояния экосистем.</a:t>
            </a:r>
          </a:p>
          <a:p>
            <a:pPr marL="514350" indent="-514350" algn="ctr">
              <a:lnSpc>
                <a:spcPct val="90000"/>
              </a:lnSpc>
              <a:buAutoNum type="arabicPeriod"/>
            </a:pPr>
            <a:r>
              <a:rPr lang="ru-RU" sz="3500" b="1" dirty="0" smtClean="0">
                <a:solidFill>
                  <a:srgbClr val="000099"/>
                </a:solidFill>
                <a:latin typeface="Georgia" pitchFamily="18" charset="0"/>
              </a:rPr>
              <a:t>Изменения </a:t>
            </a:r>
            <a:r>
              <a:rPr lang="ru-RU" sz="3500" b="1" dirty="0">
                <a:solidFill>
                  <a:srgbClr val="000099"/>
                </a:solidFill>
                <a:latin typeface="Georgia" pitchFamily="18" charset="0"/>
              </a:rPr>
              <a:t>в их численности могут сигнализировать о загрязнении или климатических изменениях.</a:t>
            </a:r>
            <a:endParaRPr lang="ru-RU" sz="3500" b="1" dirty="0" smtClean="0">
              <a:solidFill>
                <a:srgbClr val="000099"/>
              </a:solidFill>
              <a:latin typeface="Georgia" pitchFamily="18" charset="0"/>
            </a:endParaRPr>
          </a:p>
        </p:txBody>
      </p:sp>
      <p:pic>
        <p:nvPicPr>
          <p:cNvPr id="5" name="Picture 4" descr="704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2202"/>
            <a:ext cx="3741120" cy="4292600"/>
          </a:xfrm>
          <a:prstGeom prst="rect">
            <a:avLst/>
          </a:prstGeom>
          <a:noFill/>
        </p:spPr>
      </p:pic>
      <p:pic>
        <p:nvPicPr>
          <p:cNvPr id="6" name="Picture 5" descr="CIMG25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327" y="4610554"/>
            <a:ext cx="2996595" cy="2247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2181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464096" y="274638"/>
            <a:ext cx="8229600" cy="3096344"/>
          </a:xfrm>
          <a:solidFill>
            <a:schemeClr val="bg1"/>
          </a:solidFill>
        </p:spPr>
        <p:txBody>
          <a:bodyPr/>
          <a:lstStyle/>
          <a:p>
            <a:pPr marL="514350" indent="-514350" algn="ctr">
              <a:lnSpc>
                <a:spcPct val="90000"/>
              </a:lnSpc>
              <a:buAutoNum type="arabicPeriod"/>
            </a:pPr>
            <a:r>
              <a:rPr lang="ru-RU" sz="3500" b="1" dirty="0" smtClean="0">
                <a:solidFill>
                  <a:srgbClr val="000099"/>
                </a:solidFill>
                <a:latin typeface="Georgia" pitchFamily="18" charset="0"/>
              </a:rPr>
              <a:t>Ракообразные </a:t>
            </a:r>
            <a:r>
              <a:rPr lang="ru-RU" sz="3500" b="1" dirty="0">
                <a:solidFill>
                  <a:srgbClr val="000099"/>
                </a:solidFill>
                <a:latin typeface="Georgia" pitchFamily="18" charset="0"/>
              </a:rPr>
              <a:t>— настоящие герои подводного мира!</a:t>
            </a:r>
          </a:p>
          <a:p>
            <a:pPr marL="514350" indent="-514350" algn="ctr">
              <a:lnSpc>
                <a:spcPct val="90000"/>
              </a:lnSpc>
              <a:buAutoNum type="arabicPeriod"/>
            </a:pPr>
            <a:r>
              <a:rPr lang="ru-RU" sz="3500" b="1" dirty="0" smtClean="0">
                <a:solidFill>
                  <a:srgbClr val="000099"/>
                </a:solidFill>
                <a:latin typeface="Georgia" pitchFamily="18" charset="0"/>
              </a:rPr>
              <a:t>Они </a:t>
            </a:r>
            <a:r>
              <a:rPr lang="ru-RU" sz="3500" b="1" dirty="0">
                <a:solidFill>
                  <a:srgbClr val="000099"/>
                </a:solidFill>
                <a:latin typeface="Georgia" pitchFamily="18" charset="0"/>
              </a:rPr>
              <a:t>важны для экосистем и для нас, людей.</a:t>
            </a:r>
          </a:p>
          <a:p>
            <a:pPr marL="514350" indent="-514350" algn="ctr">
              <a:lnSpc>
                <a:spcPct val="90000"/>
              </a:lnSpc>
              <a:buAutoNum type="arabicPeriod"/>
            </a:pPr>
            <a:r>
              <a:rPr lang="ru-RU" sz="3500" b="1" dirty="0" smtClean="0">
                <a:solidFill>
                  <a:srgbClr val="000099"/>
                </a:solidFill>
                <a:latin typeface="Georgia" pitchFamily="18" charset="0"/>
              </a:rPr>
              <a:t>Давайте </a:t>
            </a:r>
            <a:r>
              <a:rPr lang="ru-RU" sz="3500" b="1" dirty="0">
                <a:solidFill>
                  <a:srgbClr val="000099"/>
                </a:solidFill>
                <a:latin typeface="Georgia" pitchFamily="18" charset="0"/>
              </a:rPr>
              <a:t>заботиться о них и защищать наши водоемы!</a:t>
            </a:r>
            <a:endParaRPr lang="ru-RU" sz="3500" b="1" dirty="0" smtClean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5" descr="рак-саміт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9" y="3370982"/>
            <a:ext cx="4925322" cy="3507550"/>
          </a:xfrm>
          <a:prstGeom prst="rect">
            <a:avLst/>
          </a:prstGeom>
          <a:noFill/>
        </p:spPr>
      </p:pic>
      <p:pic>
        <p:nvPicPr>
          <p:cNvPr id="6" name="Picture 4" descr="186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4643" y="3370982"/>
            <a:ext cx="4649357" cy="34870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042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1" name="TextBox 6"/>
          <p:cNvSpPr txBox="1">
            <a:spLocks noGrp="1" noChangeArrowheads="1"/>
          </p:cNvSpPr>
          <p:nvPr>
            <p:ph type="ctrTitle" idx="4294967295"/>
          </p:nvPr>
        </p:nvSpPr>
        <p:spPr>
          <a:xfrm>
            <a:off x="899592" y="1124744"/>
            <a:ext cx="7415287" cy="4680818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ru-RU" sz="4000" b="1" i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Что вам больше всего понравилось о ракообразных?</a:t>
            </a:r>
            <a:r>
              <a:rPr lang="ru-RU" sz="4000" b="1" i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4000" b="1" i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40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• </a:t>
            </a:r>
            <a:r>
              <a:rPr lang="ru-RU" sz="40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Есть ли у вас вопросы?</a:t>
            </a:r>
            <a:endParaRPr lang="ru-RU" sz="4000" b="1" i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>
          <a:xfrm flipH="1">
            <a:off x="3497572" y="116632"/>
            <a:ext cx="5646428" cy="6741367"/>
          </a:xfrm>
          <a:solidFill>
            <a:schemeClr val="bg1"/>
          </a:solidFill>
        </p:spPr>
        <p:txBody>
          <a:bodyPr/>
          <a:lstStyle/>
          <a:p>
            <a:r>
              <a:rPr lang="ru-RU" sz="3400" b="1" dirty="0">
                <a:solidFill>
                  <a:srgbClr val="CC0000"/>
                </a:solidFill>
                <a:latin typeface="Georgia" pitchFamily="18" charset="0"/>
              </a:rPr>
              <a:t>Ракообразные — удивительная группа животных, которые обитают в океанах, реках и даже на суше!</a:t>
            </a:r>
            <a:br>
              <a:rPr lang="ru-RU" sz="3400" b="1" dirty="0">
                <a:solidFill>
                  <a:srgbClr val="CC0000"/>
                </a:solidFill>
                <a:latin typeface="Georgia" pitchFamily="18" charset="0"/>
              </a:rPr>
            </a:br>
            <a:r>
              <a:rPr lang="ru-RU" sz="3400" b="1" dirty="0" smtClean="0">
                <a:solidFill>
                  <a:srgbClr val="CC0000"/>
                </a:solidFill>
                <a:latin typeface="Georgia" pitchFamily="18" charset="0"/>
              </a:rPr>
              <a:t/>
            </a:r>
            <a:br>
              <a:rPr lang="ru-RU" sz="3400" b="1" dirty="0" smtClean="0">
                <a:solidFill>
                  <a:srgbClr val="CC0000"/>
                </a:solidFill>
                <a:latin typeface="Georgia" pitchFamily="18" charset="0"/>
              </a:rPr>
            </a:br>
            <a:r>
              <a:rPr lang="ru-RU" sz="3400" b="1" dirty="0" smtClean="0">
                <a:solidFill>
                  <a:srgbClr val="CC0000"/>
                </a:solidFill>
                <a:latin typeface="Georgia" pitchFamily="18" charset="0"/>
              </a:rPr>
              <a:t>Они </a:t>
            </a:r>
            <a:r>
              <a:rPr lang="ru-RU" sz="3400" b="1" dirty="0">
                <a:solidFill>
                  <a:srgbClr val="CC0000"/>
                </a:solidFill>
                <a:latin typeface="Georgia" pitchFamily="18" charset="0"/>
              </a:rPr>
              <a:t>являются частью огромной семьи членистоногих.</a:t>
            </a:r>
            <a:br>
              <a:rPr lang="ru-RU" sz="3400" b="1" dirty="0">
                <a:solidFill>
                  <a:srgbClr val="CC0000"/>
                </a:solidFill>
                <a:latin typeface="Georgia" pitchFamily="18" charset="0"/>
              </a:rPr>
            </a:br>
            <a:endParaRPr lang="ru-RU" sz="3400" b="1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pic>
        <p:nvPicPr>
          <p:cNvPr id="31749" name="Picture 5" descr="0504274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83" y="-28988"/>
            <a:ext cx="3279160" cy="422108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Picture 6" descr="hermit-cra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21088"/>
            <a:ext cx="3497572" cy="27535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223963"/>
          </a:xfrm>
          <a:solidFill>
            <a:schemeClr val="bg1"/>
          </a:solidFill>
        </p:spPr>
        <p:txBody>
          <a:bodyPr/>
          <a:lstStyle/>
          <a:p>
            <a:r>
              <a:rPr lang="ru-RU" sz="4000" b="1" dirty="0">
                <a:solidFill>
                  <a:srgbClr val="CC0000"/>
                </a:solidFill>
                <a:latin typeface="Georgia" pitchFamily="18" charset="0"/>
              </a:rPr>
              <a:t>Кто такие ракообразные?</a:t>
            </a:r>
            <a:endParaRPr lang="ru-RU" sz="4000" b="1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3635895" y="1223963"/>
            <a:ext cx="5480929" cy="5403686"/>
          </a:xfrm>
          <a:solidFill>
            <a:schemeClr val="bg1"/>
          </a:solidFill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Это животные с жестким внешним скелетом (раковиной).</a:t>
            </a:r>
          </a:p>
          <a:p>
            <a:pPr algn="ctr">
              <a:lnSpc>
                <a:spcPct val="90000"/>
              </a:lnSpc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Примеры</a:t>
            </a: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: креветки, крабы, омары, раки.</a:t>
            </a:r>
          </a:p>
          <a:p>
            <a:pPr algn="ctr">
              <a:lnSpc>
                <a:spcPct val="90000"/>
              </a:lnSpc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Они </a:t>
            </a: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бывают разных форм и размеров — от крошечных до гигантских!</a:t>
            </a:r>
            <a:endParaRPr lang="ru-RU" b="1" dirty="0" smtClean="0">
              <a:solidFill>
                <a:srgbClr val="000099"/>
              </a:solidFill>
              <a:latin typeface="Georgi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1" y="1223963"/>
            <a:ext cx="3628464" cy="25917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649" y="3825564"/>
            <a:ext cx="3581518" cy="24117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223963"/>
          </a:xfrm>
          <a:solidFill>
            <a:schemeClr val="bg1"/>
          </a:solidFill>
        </p:spPr>
        <p:txBody>
          <a:bodyPr/>
          <a:lstStyle/>
          <a:p>
            <a:r>
              <a:rPr lang="ru-RU" sz="4000" b="1" dirty="0">
                <a:solidFill>
                  <a:srgbClr val="CC0000"/>
                </a:solidFill>
                <a:latin typeface="Georgia" pitchFamily="18" charset="0"/>
              </a:rPr>
              <a:t>Экологическая роль ракообразных</a:t>
            </a:r>
            <a:endParaRPr lang="ru-RU" sz="4000" b="1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457200" y="2565400"/>
            <a:ext cx="8229600" cy="3560763"/>
          </a:xfrm>
          <a:solidFill>
            <a:schemeClr val="bg1"/>
          </a:solidFill>
        </p:spPr>
        <p:txBody>
          <a:bodyPr/>
          <a:lstStyle/>
          <a:p>
            <a:pPr marL="0" indent="0" algn="ctr">
              <a:lnSpc>
                <a:spcPct val="90000"/>
              </a:lnSpc>
              <a:buNone/>
            </a:pP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Участие в пищевых </a:t>
            </a: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цепях</a:t>
            </a:r>
          </a:p>
          <a:p>
            <a:pPr marL="0" indent="0" algn="ctr">
              <a:lnSpc>
                <a:spcPct val="90000"/>
              </a:lnSpc>
              <a:buNone/>
            </a:pPr>
            <a:endParaRPr lang="ru-RU" b="1" dirty="0">
              <a:solidFill>
                <a:srgbClr val="000099"/>
              </a:solidFill>
              <a:latin typeface="Georgia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Ракообразные </a:t>
            </a: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— важная пища для рыб, птиц и млекопитающих.</a:t>
            </a:r>
          </a:p>
          <a:p>
            <a:pPr algn="ctr">
              <a:lnSpc>
                <a:spcPct val="90000"/>
              </a:lnSpc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Без </a:t>
            </a: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них многие животные не смогли бы выжить!</a:t>
            </a:r>
            <a:endParaRPr lang="ru-RU" b="1" dirty="0" smtClean="0">
              <a:solidFill>
                <a:srgbClr val="000099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3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457200" y="2852936"/>
            <a:ext cx="8229600" cy="3560763"/>
          </a:xfrm>
          <a:solidFill>
            <a:schemeClr val="bg1"/>
          </a:solidFill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Фильтрация </a:t>
            </a: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воды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Некоторые ракообразные очищают воду, поедая микроскопические водоросли и органические вещества.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Это </a:t>
            </a: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помогает поддерживать чистоту водоемов.</a:t>
            </a:r>
            <a:endParaRPr lang="ru-RU" b="1" dirty="0" smtClean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056" y="-435950"/>
            <a:ext cx="5921888" cy="3266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84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457200" y="306895"/>
            <a:ext cx="8229600" cy="3560763"/>
          </a:xfrm>
          <a:solidFill>
            <a:schemeClr val="bg1"/>
          </a:solidFill>
        </p:spPr>
        <p:txBody>
          <a:bodyPr/>
          <a:lstStyle/>
          <a:p>
            <a:pPr marL="0" indent="0" algn="ctr">
              <a:lnSpc>
                <a:spcPct val="90000"/>
              </a:lnSpc>
              <a:buNone/>
            </a:pP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Аэрация донных </a:t>
            </a: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слоев</a:t>
            </a:r>
          </a:p>
          <a:p>
            <a:pPr algn="ctr">
              <a:lnSpc>
                <a:spcPct val="90000"/>
              </a:lnSpc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Донные </a:t>
            </a: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ракообразные перемешивают грунт, улучшая доступ кислорода.</a:t>
            </a:r>
          </a:p>
          <a:p>
            <a:pPr algn="ctr">
              <a:lnSpc>
                <a:spcPct val="90000"/>
              </a:lnSpc>
            </a:pPr>
            <a:endParaRPr lang="ru-RU" b="1" dirty="0">
              <a:solidFill>
                <a:srgbClr val="000099"/>
              </a:solidFill>
              <a:latin typeface="Georgia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Это </a:t>
            </a: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важно для здоровья водных экосистем!</a:t>
            </a:r>
            <a:endParaRPr lang="ru-RU" b="1" dirty="0" smtClean="0">
              <a:solidFill>
                <a:srgbClr val="000099"/>
              </a:solidFill>
              <a:latin typeface="Georgia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284" y="3859840"/>
            <a:ext cx="5593432" cy="318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57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223963"/>
          </a:xfrm>
          <a:solidFill>
            <a:schemeClr val="bg1"/>
          </a:solidFill>
        </p:spPr>
        <p:txBody>
          <a:bodyPr/>
          <a:lstStyle/>
          <a:p>
            <a:r>
              <a:rPr lang="ru-RU" sz="4000" b="1" dirty="0">
                <a:solidFill>
                  <a:srgbClr val="CC0000"/>
                </a:solidFill>
                <a:latin typeface="Georgia" pitchFamily="18" charset="0"/>
              </a:rPr>
              <a:t>Значение ракообразных для человека</a:t>
            </a:r>
            <a:endParaRPr lang="ru-RU" sz="4000" b="1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3275856" y="1989138"/>
            <a:ext cx="5868144" cy="4868862"/>
          </a:xfrm>
          <a:solidFill>
            <a:schemeClr val="bg1"/>
          </a:solidFill>
        </p:spPr>
        <p:txBody>
          <a:bodyPr/>
          <a:lstStyle/>
          <a:p>
            <a:pPr marL="514350" indent="-514350" algn="ctr">
              <a:lnSpc>
                <a:spcPct val="90000"/>
              </a:lnSpc>
              <a:buAutoNum type="arabicPeriod"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Пищевая ценность</a:t>
            </a:r>
          </a:p>
          <a:p>
            <a:pPr marL="514350" indent="-514350" algn="ctr">
              <a:lnSpc>
                <a:spcPct val="90000"/>
              </a:lnSpc>
              <a:buAutoNum type="arabicPeriod"/>
            </a:pPr>
            <a:endParaRPr lang="ru-RU" b="1" dirty="0">
              <a:solidFill>
                <a:srgbClr val="000099"/>
              </a:solidFill>
              <a:latin typeface="Georgia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 </a:t>
            </a: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Креветки, крабы и омары — вкусные и полезные продукты!</a:t>
            </a:r>
          </a:p>
          <a:p>
            <a:pPr algn="ctr">
              <a:lnSpc>
                <a:spcPct val="90000"/>
              </a:lnSpc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Они </a:t>
            </a: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богаты белками и витаминами.</a:t>
            </a:r>
            <a:endParaRPr lang="ru-RU" b="1" dirty="0" smtClean="0">
              <a:solidFill>
                <a:srgbClr val="000099"/>
              </a:solidFill>
              <a:latin typeface="Georgia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71091"/>
            <a:ext cx="3322300" cy="21602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3690" y="4228016"/>
            <a:ext cx="3653562" cy="258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98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>
          <a:xfrm>
            <a:off x="2570165" y="233299"/>
            <a:ext cx="6563072" cy="1800225"/>
          </a:xfrm>
          <a:solidFill>
            <a:schemeClr val="bg1"/>
          </a:solidFill>
        </p:spPr>
        <p:txBody>
          <a:bodyPr/>
          <a:lstStyle/>
          <a:p>
            <a:r>
              <a:rPr lang="ru-RU" sz="4000" b="1" dirty="0">
                <a:solidFill>
                  <a:srgbClr val="CC0000"/>
                </a:solidFill>
                <a:latin typeface="Georgia" pitchFamily="18" charset="0"/>
              </a:rPr>
              <a:t>Значение ракообразных для человека</a:t>
            </a:r>
            <a:endParaRPr lang="ru-RU" sz="4000" b="1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457200" y="2565400"/>
            <a:ext cx="8229600" cy="4031952"/>
          </a:xfrm>
          <a:solidFill>
            <a:schemeClr val="bg1"/>
          </a:solidFill>
        </p:spPr>
        <p:txBody>
          <a:bodyPr/>
          <a:lstStyle/>
          <a:p>
            <a:pPr marL="0" indent="0" algn="ctr">
              <a:lnSpc>
                <a:spcPct val="90000"/>
              </a:lnSpc>
              <a:buNone/>
            </a:pP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2. Экономическое значение</a:t>
            </a:r>
          </a:p>
          <a:p>
            <a:pPr marL="0" indent="0" algn="ctr">
              <a:lnSpc>
                <a:spcPct val="90000"/>
              </a:lnSpc>
              <a:buNone/>
            </a:pPr>
            <a:endParaRPr lang="ru-RU" b="1" dirty="0" smtClean="0">
              <a:solidFill>
                <a:srgbClr val="000099"/>
              </a:solidFill>
              <a:latin typeface="Georgia" pitchFamily="18" charset="0"/>
            </a:endParaRPr>
          </a:p>
          <a:p>
            <a:pPr marL="0" indent="0" algn="ctr">
              <a:lnSpc>
                <a:spcPct val="90000"/>
              </a:lnSpc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• </a:t>
            </a: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Рыболовство на основе ракообразных обеспечивает рабочие места и доходы.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• </a:t>
            </a:r>
            <a:r>
              <a:rPr lang="ru-RU" b="1" dirty="0" err="1">
                <a:solidFill>
                  <a:srgbClr val="000099"/>
                </a:solidFill>
                <a:latin typeface="Georgia" pitchFamily="18" charset="0"/>
              </a:rPr>
              <a:t>Аквакультура</a:t>
            </a: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 (выращивание ракообразных) активно развивается!</a:t>
            </a:r>
            <a:endParaRPr lang="ru-RU" b="1" dirty="0" smtClean="0">
              <a:solidFill>
                <a:srgbClr val="000099"/>
              </a:solidFill>
              <a:latin typeface="Georgia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2814" y="5811836"/>
            <a:ext cx="1841186" cy="1239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2759" y="5492188"/>
            <a:ext cx="2086448" cy="1559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46086" y="-77788"/>
            <a:ext cx="3150919" cy="264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14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23963"/>
          </a:xfrm>
          <a:solidFill>
            <a:schemeClr val="bg1"/>
          </a:solidFill>
        </p:spPr>
        <p:txBody>
          <a:bodyPr/>
          <a:lstStyle/>
          <a:p>
            <a:r>
              <a:rPr lang="ru-RU" sz="4000" b="1" dirty="0">
                <a:solidFill>
                  <a:srgbClr val="CC0000"/>
                </a:solidFill>
                <a:latin typeface="Georgia" pitchFamily="18" charset="0"/>
              </a:rPr>
              <a:t>Медицинские исследования</a:t>
            </a:r>
            <a:endParaRPr lang="ru-RU" sz="4000" b="1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0" y="1556792"/>
            <a:ext cx="6300193" cy="5013176"/>
          </a:xfrm>
          <a:solidFill>
            <a:schemeClr val="bg1"/>
          </a:solidFill>
        </p:spPr>
        <p:txBody>
          <a:bodyPr/>
          <a:lstStyle/>
          <a:p>
            <a:pPr marL="0" indent="0" algn="ctr">
              <a:lnSpc>
                <a:spcPct val="90000"/>
              </a:lnSpc>
              <a:buNone/>
            </a:pPr>
            <a:r>
              <a:rPr lang="ru-RU" sz="3600" b="1" dirty="0">
                <a:solidFill>
                  <a:srgbClr val="000099"/>
                </a:solidFill>
                <a:latin typeface="Georgia" pitchFamily="18" charset="0"/>
              </a:rPr>
              <a:t>• Ракообразные используются в науке для изучения биологических процессов.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ru-RU" sz="3600" b="1" dirty="0" smtClean="0">
                <a:solidFill>
                  <a:srgbClr val="000099"/>
                </a:solidFill>
                <a:latin typeface="Georgia" pitchFamily="18" charset="0"/>
              </a:rPr>
              <a:t>• </a:t>
            </a:r>
            <a:r>
              <a:rPr lang="ru-RU" sz="3600" b="1" dirty="0">
                <a:solidFill>
                  <a:srgbClr val="000099"/>
                </a:solidFill>
                <a:latin typeface="Georgia" pitchFamily="18" charset="0"/>
              </a:rPr>
              <a:t>Они помогают ученым понять, как организмы адаптируются к окружающей среде.</a:t>
            </a:r>
            <a:endParaRPr lang="ru-RU" sz="3600" b="1" dirty="0" smtClean="0">
              <a:solidFill>
                <a:srgbClr val="000099"/>
              </a:solidFill>
              <a:latin typeface="Georgia" pitchFamily="18" charset="0"/>
            </a:endParaRPr>
          </a:p>
        </p:txBody>
      </p:sp>
      <p:pic>
        <p:nvPicPr>
          <p:cNvPr id="4" name="Picture 4" descr="Mic_t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63745" y="1390590"/>
            <a:ext cx="2843808" cy="2132856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63744" y="3421804"/>
            <a:ext cx="2880255" cy="190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0465" y="5115328"/>
            <a:ext cx="2466812" cy="20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088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1419134723SlideId26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1419134723SlideId26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1419134714SlideId26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1419134714SlideId26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253</Words>
  <Application>Microsoft Office PowerPoint</Application>
  <PresentationFormat>Экран (4:3)</PresentationFormat>
  <Paragraphs>38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Georgia</vt:lpstr>
      <vt:lpstr>Тема Office</vt:lpstr>
      <vt:lpstr>Разнообразие ракообразных и их  значение в природе и жизни человека</vt:lpstr>
      <vt:lpstr>Ракообразные — удивительная группа животных, которые обитают в океанах, реках и даже на суше!  Они являются частью огромной семьи членистоногих. </vt:lpstr>
      <vt:lpstr>Кто такие ракообразные?</vt:lpstr>
      <vt:lpstr>Экологическая роль ракообразных</vt:lpstr>
      <vt:lpstr>Презентация PowerPoint</vt:lpstr>
      <vt:lpstr>Презентация PowerPoint</vt:lpstr>
      <vt:lpstr>Значение ракообразных для человека</vt:lpstr>
      <vt:lpstr>Значение ракообразных для человека</vt:lpstr>
      <vt:lpstr>Медицинские исследования</vt:lpstr>
      <vt:lpstr>Экологический мониторинг</vt:lpstr>
      <vt:lpstr>Презентация PowerPoint</vt:lpstr>
      <vt:lpstr>Что вам больше всего понравилось о ракообразных? • Есть ли у вас вопросы?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labtox</dc:creator>
  <cp:lastModifiedBy>STUFF</cp:lastModifiedBy>
  <cp:revision>35</cp:revision>
  <dcterms:created xsi:type="dcterms:W3CDTF">2010-07-26T05:28:58Z</dcterms:created>
  <dcterms:modified xsi:type="dcterms:W3CDTF">2025-01-17T17:22:33Z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BookName">
    <vt:lpwstr/>
  </property>
  <property fmtid="{D5CDD505-2E9C-101B-9397-08002B2CF9AE}" pid="3" name="MayClose">
    <vt:bool>false</vt:bool>
  </property>
  <property fmtid="{D5CDD505-2E9C-101B-9397-08002B2CF9AE}" pid="4" name="IsFreeze">
    <vt:bool>false</vt:bool>
  </property>
  <property fmtid="{D5CDD505-2E9C-101B-9397-08002B2CF9AE}" pid="5" name="UserClose">
    <vt:bool>false</vt:bool>
  </property>
</Properties>
</file>