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256" r:id="rId2"/>
    <p:sldId id="258" r:id="rId3"/>
    <p:sldId id="259" r:id="rId4"/>
    <p:sldId id="281" r:id="rId5"/>
    <p:sldId id="282" r:id="rId6"/>
    <p:sldId id="273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FF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06" autoAdjust="0"/>
  </p:normalViewPr>
  <p:slideViewPr>
    <p:cSldViewPr>
      <p:cViewPr varScale="1">
        <p:scale>
          <a:sx n="52" d="100"/>
          <a:sy n="52" d="100"/>
        </p:scale>
        <p:origin x="-1219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85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ahoma" charset="0"/>
              </a:defRPr>
            </a:lvl1pPr>
          </a:lstStyle>
          <a:p>
            <a:pPr>
              <a:defRPr/>
            </a:pPr>
            <a:fld id="{99ED9DBE-356F-4FE4-835A-841F3F998E24}" type="datetimeFigureOut">
              <a:rPr lang="ru-RU"/>
              <a:pPr>
                <a:defRPr/>
              </a:pPr>
              <a:t>16.01.2025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ahoma" charset="0"/>
              </a:defRPr>
            </a:lvl1pPr>
          </a:lstStyle>
          <a:p>
            <a:pPr>
              <a:defRPr/>
            </a:pPr>
            <a:fld id="{78A2D652-C5C8-47CE-AB0C-6A89A0529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2D6E7A-754B-46C6-BA43-6BA2AA552B5B}" type="slidenum">
              <a:rPr lang="ru-RU" smtClean="0">
                <a:latin typeface="Tahoma" pitchFamily="34" charset="0"/>
              </a:rPr>
              <a:pPr/>
              <a:t>3</a:t>
            </a:fld>
            <a:endParaRPr lang="ru-RU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2D6E7A-754B-46C6-BA43-6BA2AA552B5B}" type="slidenum">
              <a:rPr lang="ru-RU" smtClean="0">
                <a:latin typeface="Tahoma" pitchFamily="34" charset="0"/>
              </a:rPr>
              <a:pPr/>
              <a:t>4</a:t>
            </a:fld>
            <a:endParaRPr lang="ru-RU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2D6E7A-754B-46C6-BA43-6BA2AA552B5B}" type="slidenum">
              <a:rPr lang="ru-RU" smtClean="0">
                <a:latin typeface="Tahoma" pitchFamily="34" charset="0"/>
              </a:rPr>
              <a:pPr/>
              <a:t>5</a:t>
            </a:fld>
            <a:endParaRPr lang="ru-RU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9525 h 1912"/>
              <a:gd name="T4" fmla="*/ 0 w 1588"/>
              <a:gd name="T5" fmla="*/ 9525 h 1912"/>
              <a:gd name="T6" fmla="*/ 0 w 1588"/>
              <a:gd name="T7" fmla="*/ 95250 h 1912"/>
              <a:gd name="T8" fmla="*/ 0 w 1588"/>
              <a:gd name="T9" fmla="*/ 3035300 h 1912"/>
              <a:gd name="T10" fmla="*/ 0 w 1588"/>
              <a:gd name="T11" fmla="*/ 3035300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6AAEB-CF08-47A9-99CD-7D0149AD1A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B44A0-8A0D-4CD0-A811-7B2C85F473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500A2-FDDE-4DA1-8793-AFAE7C7E64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5F923-926A-45AF-8A08-C28AC1485B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C7459-1DB2-4F28-B5DA-88D3CCCBB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17D97-A93C-45A4-80AD-749B1EE4A3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86D67-A0D4-400F-8322-05B05623A5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66A63-9C8F-4989-870A-B8B0FF6F1B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DEED1-39ED-45AA-AA8E-0ABA7CFBCB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078AF-72CE-4AD8-8FFE-C6DDCFF43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63F9A-EB33-42AC-BDAD-BBC5FD6A4C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C14AE2C3-9040-49C3-ACFD-666566891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8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advClick="0" advTm="10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747464"/>
            <a:ext cx="8964613" cy="41052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/>
              <a:t>Значение коралловых полипов в природе и жизни человека</a:t>
            </a:r>
            <a:endParaRPr lang="ru-RU" sz="4000" b="1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79613" y="4776788"/>
            <a:ext cx="6400800" cy="1693862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endParaRPr lang="ru-RU" sz="2400" dirty="0" smtClean="0"/>
          </a:p>
        </p:txBody>
      </p:sp>
    </p:spTree>
  </p:cSld>
  <p:clrMapOvr>
    <a:masterClrMapping/>
  </p:clrMapOvr>
  <p:transition spd="med" advClick="0" advTm="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21539"/>
            <a:ext cx="4773613" cy="6060212"/>
          </a:xfrm>
        </p:spPr>
      </p:pic>
      <p:sp>
        <p:nvSpPr>
          <p:cNvPr id="17418" name="Rectangle 10"/>
          <p:cNvSpPr>
            <a:spLocks noGrp="1" noChangeArrowheads="1"/>
          </p:cNvSpPr>
          <p:nvPr>
            <p:ph sz="half" idx="2"/>
          </p:nvPr>
        </p:nvSpPr>
        <p:spPr>
          <a:xfrm>
            <a:off x="5110163" y="1412776"/>
            <a:ext cx="4033837" cy="5184775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ru-RU" b="1" dirty="0" smtClean="0"/>
              <a:t>Коралловые полипы </a:t>
            </a:r>
            <a:r>
              <a:rPr lang="ru-RU" dirty="0" smtClean="0"/>
              <a:t>— представители типа кишечнополостных.</a:t>
            </a:r>
          </a:p>
          <a:p>
            <a:pPr marL="0" indent="0" algn="ctr" eaLnBrk="1" hangingPunct="1">
              <a:buFontTx/>
              <a:buNone/>
              <a:defRPr/>
            </a:pPr>
            <a:endParaRPr lang="ru-RU" dirty="0" smtClean="0"/>
          </a:p>
          <a:p>
            <a:pPr marL="0" indent="0" algn="ctr" eaLnBrk="1" hangingPunct="1">
              <a:buFontTx/>
              <a:buNone/>
              <a:defRPr/>
            </a:pPr>
            <a:r>
              <a:rPr lang="ru-RU" dirty="0" smtClean="0"/>
              <a:t>Образуют </a:t>
            </a:r>
            <a:r>
              <a:rPr lang="ru-RU" dirty="0" smtClean="0"/>
              <a:t>коралловые рифы — одни из самых разнообразных экосистем на планете.</a:t>
            </a:r>
          </a:p>
          <a:p>
            <a:pPr eaLnBrk="1" hangingPunct="1">
              <a:buFontTx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95936" y="548680"/>
            <a:ext cx="5148064" cy="5472906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b="1" u="sng" dirty="0" smtClean="0"/>
              <a:t>Экологическое значение</a:t>
            </a:r>
          </a:p>
          <a:p>
            <a:pPr eaLnBrk="1" hangingPunct="1">
              <a:buFontTx/>
              <a:buNone/>
              <a:defRPr/>
            </a:pPr>
            <a:endParaRPr lang="ru-RU" dirty="0" smtClean="0"/>
          </a:p>
          <a:p>
            <a:pPr marL="0" indent="342900" algn="ctr" eaLnBrk="1" hangingPunct="1">
              <a:buFont typeface="Wingdings" pitchFamily="2" charset="2"/>
              <a:buChar char="q"/>
              <a:defRPr/>
            </a:pPr>
            <a:r>
              <a:rPr lang="ru-RU" dirty="0" smtClean="0"/>
              <a:t>Обеспечивают </a:t>
            </a:r>
            <a:r>
              <a:rPr lang="ru-RU" dirty="0" smtClean="0"/>
              <a:t>укрытие и места для размножения рыб, моллюсков и беспозвоночных</a:t>
            </a:r>
            <a:r>
              <a:rPr lang="ru-RU" dirty="0" smtClean="0"/>
              <a:t>.</a:t>
            </a:r>
          </a:p>
          <a:p>
            <a:pPr marL="0" indent="342900" algn="ctr" eaLnBrk="1" hangingPunct="1">
              <a:buFont typeface="Wingdings" pitchFamily="2" charset="2"/>
              <a:buChar char="q"/>
              <a:defRPr/>
            </a:pPr>
            <a:r>
              <a:rPr lang="ru-RU" dirty="0" smtClean="0"/>
              <a:t>Участвуют в круговороте питательных веществ и углерода</a:t>
            </a:r>
            <a:r>
              <a:rPr lang="ru-RU" dirty="0" smtClean="0"/>
              <a:t>.</a:t>
            </a:r>
          </a:p>
          <a:p>
            <a:pPr marL="0" indent="342900" algn="ctr" eaLnBrk="1" hangingPunct="1">
              <a:buFont typeface="Wingdings" pitchFamily="2" charset="2"/>
              <a:buChar char="q"/>
              <a:defRPr/>
            </a:pPr>
            <a:r>
              <a:rPr lang="ru-RU" dirty="0" smtClean="0"/>
              <a:t>Служат барьером от эрозии и разрушительных волн.</a:t>
            </a:r>
          </a:p>
          <a:p>
            <a:pPr marL="0" indent="342900" eaLnBrk="1" hangingPunct="1">
              <a:buFontTx/>
              <a:buNone/>
              <a:defRPr/>
            </a:pPr>
            <a:endParaRPr lang="ru-RU" dirty="0" smtClean="0"/>
          </a:p>
        </p:txBody>
      </p:sp>
      <p:pic>
        <p:nvPicPr>
          <p:cNvPr id="5" name="Picture 2" descr="F:\материалы для проекта\риф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6219"/>
            <a:ext cx="4139952" cy="6423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95936" y="548680"/>
            <a:ext cx="5148064" cy="5472906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b="1" u="sng" dirty="0" smtClean="0"/>
              <a:t>Хозяйственное </a:t>
            </a:r>
            <a:r>
              <a:rPr lang="ru-RU" b="1" u="sng" dirty="0" smtClean="0"/>
              <a:t>значение</a:t>
            </a:r>
            <a:endParaRPr lang="ru-RU" b="1" u="sng" dirty="0" smtClean="0"/>
          </a:p>
          <a:p>
            <a:pPr eaLnBrk="1" hangingPunct="1">
              <a:buFontTx/>
              <a:buNone/>
              <a:defRPr/>
            </a:pPr>
            <a:endParaRPr lang="ru-RU" dirty="0" smtClean="0"/>
          </a:p>
          <a:p>
            <a:pPr marL="0" indent="342900" algn="ctr" eaLnBrk="1" hangingPunct="1">
              <a:buFont typeface="Wingdings" pitchFamily="2" charset="2"/>
              <a:buChar char="q"/>
              <a:defRPr/>
            </a:pPr>
            <a:r>
              <a:rPr lang="ru-RU" dirty="0" smtClean="0"/>
              <a:t>Используются для создания набережных, пристаней и дамб</a:t>
            </a:r>
            <a:r>
              <a:rPr lang="ru-RU" dirty="0" smtClean="0"/>
              <a:t>.</a:t>
            </a:r>
          </a:p>
          <a:p>
            <a:pPr marL="0" indent="342900" algn="ctr" eaLnBrk="1" hangingPunct="1">
              <a:buFont typeface="Wingdings" pitchFamily="2" charset="2"/>
              <a:buChar char="q"/>
              <a:defRPr/>
            </a:pPr>
            <a:r>
              <a:rPr lang="ru-RU" dirty="0" smtClean="0"/>
              <a:t>Скелеты кораллов используются для производства связывающих растворов и фильтрации воды.</a:t>
            </a:r>
            <a:endParaRPr lang="ru-RU" dirty="0" smtClean="0"/>
          </a:p>
          <a:p>
            <a:pPr marL="0" indent="342900" algn="ctr" eaLnBrk="1" hangingPunct="1">
              <a:buFont typeface="Wingdings" pitchFamily="2" charset="2"/>
              <a:buChar char="q"/>
              <a:defRPr/>
            </a:pPr>
            <a:r>
              <a:rPr lang="ru-RU" dirty="0" smtClean="0"/>
              <a:t>Красивые формы кораллов применяются в ландшафтном дизайне.</a:t>
            </a:r>
          </a:p>
          <a:p>
            <a:pPr marL="0" indent="342900" eaLnBrk="1" hangingPunct="1">
              <a:buFontTx/>
              <a:buNone/>
              <a:defRPr/>
            </a:pPr>
            <a:endParaRPr lang="ru-RU" dirty="0" smtClean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Z:\Минченко Н.Б\материалы для проекта\жёлтый коралл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84984"/>
            <a:ext cx="4067944" cy="3626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548680"/>
            <a:ext cx="5148064" cy="5472906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b="1" u="sng" dirty="0" smtClean="0"/>
              <a:t>Угрозы для коралловых полипов</a:t>
            </a:r>
            <a:endParaRPr lang="ru-RU" dirty="0" smtClean="0"/>
          </a:p>
          <a:p>
            <a:pPr marL="0" indent="342900" algn="ctr" eaLnBrk="1" hangingPunct="1">
              <a:buFont typeface="Wingdings" pitchFamily="2" charset="2"/>
              <a:buChar char="q"/>
              <a:defRPr/>
            </a:pPr>
            <a:r>
              <a:rPr lang="ru-RU" dirty="0" smtClean="0"/>
              <a:t>Бытовые и промышленные отходы наносят вред кораллам</a:t>
            </a:r>
            <a:r>
              <a:rPr lang="ru-RU" dirty="0" smtClean="0"/>
              <a:t>.</a:t>
            </a:r>
          </a:p>
          <a:p>
            <a:pPr marL="0" indent="342900" algn="ctr" eaLnBrk="1" hangingPunct="1">
              <a:buFont typeface="Wingdings" pitchFamily="2" charset="2"/>
              <a:buChar char="q"/>
              <a:defRPr/>
            </a:pPr>
            <a:r>
              <a:rPr lang="ru-RU" dirty="0" smtClean="0"/>
              <a:t>Разрушение рифов из-за неограниченной добычи кораллов</a:t>
            </a:r>
            <a:r>
              <a:rPr lang="ru-RU" dirty="0" smtClean="0"/>
              <a:t>.</a:t>
            </a:r>
          </a:p>
          <a:p>
            <a:pPr marL="0" indent="342900" algn="ctr" eaLnBrk="1" hangingPunct="1">
              <a:buFont typeface="Wingdings" pitchFamily="2" charset="2"/>
              <a:buChar char="q"/>
              <a:defRPr/>
            </a:pPr>
            <a:r>
              <a:rPr lang="ru-RU" dirty="0" smtClean="0"/>
              <a:t>Повышение температуры и кислотности воды негативно сказываются на здоровье кораллов.</a:t>
            </a:r>
          </a:p>
          <a:p>
            <a:pPr marL="0" indent="342900" eaLnBrk="1" hangingPunct="1">
              <a:buFontTx/>
              <a:buNone/>
              <a:defRPr/>
            </a:pPr>
            <a:endParaRPr lang="ru-RU" dirty="0" smtClean="0"/>
          </a:p>
        </p:txBody>
      </p:sp>
      <p:pic>
        <p:nvPicPr>
          <p:cNvPr id="6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20072" y="-1"/>
            <a:ext cx="3923928" cy="3379505"/>
          </a:xfrm>
          <a:noFill/>
        </p:spPr>
      </p:pic>
      <p:pic>
        <p:nvPicPr>
          <p:cNvPr id="7" name="Picture 6" descr="http://img0.liveinternet.ru/images/attach/c/1/54/717/54717381_1265263983_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284984"/>
            <a:ext cx="3923928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rivanputra.files.wordpress.com/2011/07/great_barrier_reef_biodivers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5978" y="1"/>
            <a:ext cx="500802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435" name="Прямоугольник 2"/>
          <p:cNvSpPr>
            <a:spLocks noChangeArrowheads="1"/>
          </p:cNvSpPr>
          <p:nvPr/>
        </p:nvSpPr>
        <p:spPr bwMode="auto">
          <a:xfrm>
            <a:off x="-540568" y="2276872"/>
            <a:ext cx="554461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795</TotalTime>
  <Words>124</Words>
  <Application>Microsoft Office PowerPoint</Application>
  <PresentationFormat>Экран (4:3)</PresentationFormat>
  <Paragraphs>22</Paragraphs>
  <Slides>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Океан</vt:lpstr>
      <vt:lpstr>Значение коралловых полипов в природе и жизни человека</vt:lpstr>
      <vt:lpstr>Слайд 2</vt:lpstr>
      <vt:lpstr>Слайд 3</vt:lpstr>
      <vt:lpstr>Слайд 4</vt:lpstr>
      <vt:lpstr>Слайд 5</vt:lpstr>
      <vt:lpstr>Слайд 6</vt:lpstr>
    </vt:vector>
  </TitlesOfParts>
  <Company>rcok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интегрированного урока (география, биология) 7 класс по теме: «Большой Барьерный риф</dc:title>
  <dc:creator>11.36.22</dc:creator>
  <cp:lastModifiedBy>labtox</cp:lastModifiedBy>
  <cp:revision>91</cp:revision>
  <dcterms:created xsi:type="dcterms:W3CDTF">2012-03-29T12:53:23Z</dcterms:created>
  <dcterms:modified xsi:type="dcterms:W3CDTF">2025-01-16T13:01:28Z</dcterms:modified>
</cp:coreProperties>
</file>