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3" r:id="rId3"/>
    <p:sldId id="257" r:id="rId4"/>
    <p:sldId id="294" r:id="rId5"/>
    <p:sldId id="295" r:id="rId6"/>
    <p:sldId id="296" r:id="rId7"/>
    <p:sldId id="279" r:id="rId8"/>
    <p:sldId id="288" r:id="rId9"/>
    <p:sldId id="289" r:id="rId10"/>
    <p:sldId id="280" r:id="rId11"/>
    <p:sldId id="281" r:id="rId12"/>
    <p:sldId id="282" r:id="rId13"/>
    <p:sldId id="283" r:id="rId14"/>
    <p:sldId id="284" r:id="rId15"/>
    <p:sldId id="285" r:id="rId16"/>
    <p:sldId id="286" r:id="rId17"/>
    <p:sldId id="287" r:id="rId18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800000"/>
    <a:srgbClr val="FF99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35" d="100"/>
          <a:sy n="35" d="100"/>
        </p:scale>
        <p:origin x="-1699" y="-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410C01-4C01-4388-8569-BB0B1EABF3D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F305A3-DFA1-4848-9017-F925049EE75D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6CAAB0-DDA0-4896-B06A-11E4ADBF4F2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886839-4BEE-4955-A2D6-5DC78779A38C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CDFAEB-32EE-4F53-ACF0-13E37C4F9B5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6588A4-46D6-4EDD-A35F-9171B15A382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A1CCF2-C56C-48EA-84D5-057713EA114D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32855B-49B6-41C6-9BF3-61DB11B4D2DD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3912A3-4C0D-4F5B-AD0F-A2FF6D0F56F9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805BF7-9256-47EA-B4ED-E9E2D3D20DEE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8BDFE0-08DB-49ED-8399-A4F8E736C57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hlink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206C0556-E644-4AE3-BA86-C628CD467EE9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929"/>
            <a:ext cx="9144000" cy="6849071"/>
          </a:xfrm>
          <a:prstGeom prst="rect">
            <a:avLst/>
          </a:prstGeom>
        </p:spPr>
      </p:pic>
      <p:sp>
        <p:nvSpPr>
          <p:cNvPr id="2054" name="WordArt 6"/>
          <p:cNvSpPr>
            <a:spLocks noChangeArrowheads="1" noChangeShapeType="1" noTextEdit="1"/>
          </p:cNvSpPr>
          <p:nvPr/>
        </p:nvSpPr>
        <p:spPr bwMode="auto">
          <a:xfrm>
            <a:off x="1000125" y="285750"/>
            <a:ext cx="7267575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95736" y="1844824"/>
          <a:ext cx="4608512" cy="201622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08512"/>
              </a:tblGrid>
              <a:tr h="2016224">
                <a:tc>
                  <a:txBody>
                    <a:bodyPr/>
                    <a:lstStyle/>
                    <a:p>
                      <a:pPr algn="ctr"/>
                      <a:r>
                        <a:rPr lang="ru-RU" sz="4000" b="1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Многообразие животных и их систематика</a:t>
                      </a:r>
                      <a:endParaRPr lang="ru-RU" sz="4000" b="1" u="none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42" marB="45742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57188" y="5786438"/>
            <a:ext cx="8786812" cy="5064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4400" b="1" smtClean="0">
                <a:solidFill>
                  <a:srgbClr val="0000FF"/>
                </a:solidFill>
                <a:latin typeface="Times New Roman" pitchFamily="18" charset="0"/>
              </a:rPr>
              <a:t>Распространяют плоды и семена</a:t>
            </a:r>
          </a:p>
        </p:txBody>
      </p:sp>
      <p:pic>
        <p:nvPicPr>
          <p:cNvPr id="13316" name="Picture 5" descr="белки"/>
          <p:cNvPicPr>
            <a:picLocks noChangeAspect="1" noChangeArrowheads="1"/>
          </p:cNvPicPr>
          <p:nvPr/>
        </p:nvPicPr>
        <p:blipFill>
          <a:blip r:embed="rId2" cstate="print"/>
          <a:srcRect b="50704"/>
          <a:stretch>
            <a:fillRect/>
          </a:stretch>
        </p:blipFill>
        <p:spPr bwMode="auto">
          <a:xfrm>
            <a:off x="642938" y="214313"/>
            <a:ext cx="7858125" cy="51657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838200" y="5229225"/>
            <a:ext cx="8007350" cy="86677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altLang="ru-RU" sz="4400" b="1" smtClean="0">
                <a:solidFill>
                  <a:srgbClr val="0000FF"/>
                </a:solidFill>
                <a:latin typeface="Times New Roman" pitchFamily="18" charset="0"/>
              </a:rPr>
              <a:t>Вредители растений</a:t>
            </a:r>
          </a:p>
        </p:txBody>
      </p:sp>
      <p:pic>
        <p:nvPicPr>
          <p:cNvPr id="14340" name="Picture 4" descr="гусеница"/>
          <p:cNvPicPr>
            <a:picLocks noChangeAspect="1" noChangeArrowheads="1"/>
          </p:cNvPicPr>
          <p:nvPr/>
        </p:nvPicPr>
        <p:blipFill>
          <a:blip r:embed="rId2" cstate="print"/>
          <a:srcRect l="14575" t="6154" r="6174" b="35546"/>
          <a:stretch>
            <a:fillRect/>
          </a:stretch>
        </p:blipFill>
        <p:spPr bwMode="auto">
          <a:xfrm>
            <a:off x="357188" y="214313"/>
            <a:ext cx="8501062" cy="4689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838200" y="5373688"/>
            <a:ext cx="8007350" cy="122396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altLang="ru-RU" b="1" smtClean="0">
                <a:solidFill>
                  <a:srgbClr val="0000FF"/>
                </a:solidFill>
                <a:latin typeface="Times New Roman" pitchFamily="18" charset="0"/>
              </a:rPr>
              <a:t>Паразитические животные вызывают заболевания человека и животных</a:t>
            </a:r>
          </a:p>
        </p:txBody>
      </p:sp>
      <p:pic>
        <p:nvPicPr>
          <p:cNvPr id="15364" name="Picture 4" descr="свинь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63" y="214313"/>
            <a:ext cx="6215062" cy="4921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838200" y="5013325"/>
            <a:ext cx="8007350" cy="1082675"/>
          </a:xfrm>
        </p:spPr>
        <p:txBody>
          <a:bodyPr rtlCol="0">
            <a:normAutofit fontScale="92500" lnSpcReduction="20000"/>
          </a:bodyPr>
          <a:lstStyle/>
          <a:p>
            <a:pPr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4000" b="1" dirty="0" smtClean="0">
                <a:solidFill>
                  <a:srgbClr val="0000FF"/>
                </a:solidFill>
                <a:latin typeface="Times New Roman" pitchFamily="18" charset="0"/>
              </a:rPr>
              <a:t>Хищные животные регулируют численность своих жертв</a:t>
            </a:r>
          </a:p>
        </p:txBody>
      </p:sp>
      <p:pic>
        <p:nvPicPr>
          <p:cNvPr id="17412" name="Picture 4" descr="вол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63" y="285750"/>
            <a:ext cx="6072187" cy="4535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838200" y="5300663"/>
            <a:ext cx="8007350" cy="1296987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altLang="ru-RU" b="1" smtClean="0">
                <a:solidFill>
                  <a:srgbClr val="0000FF"/>
                </a:solidFill>
                <a:latin typeface="Times New Roman" pitchFamily="18" charset="0"/>
              </a:rPr>
              <a:t>Дикие промысловые животные – белковая пища для человека</a:t>
            </a:r>
          </a:p>
        </p:txBody>
      </p:sp>
      <p:pic>
        <p:nvPicPr>
          <p:cNvPr id="16388" name="Picture 4" descr="олен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88" y="285750"/>
            <a:ext cx="6215062" cy="46434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85750" y="5357813"/>
            <a:ext cx="8521700" cy="10795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altLang="ru-RU" sz="2800" b="1" smtClean="0">
                <a:solidFill>
                  <a:srgbClr val="0000FF"/>
                </a:solidFill>
                <a:latin typeface="Times New Roman" pitchFamily="18" charset="0"/>
              </a:rPr>
              <a:t>Домашние животные выполняют различную работу; дают продукты питания и сырье</a:t>
            </a:r>
          </a:p>
        </p:txBody>
      </p:sp>
      <p:pic>
        <p:nvPicPr>
          <p:cNvPr id="18436" name="Picture 4" descr="коз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88" y="214313"/>
            <a:ext cx="6381750" cy="4786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5148065" y="1285875"/>
            <a:ext cx="3995936" cy="403225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b="1" dirty="0" smtClean="0">
                <a:solidFill>
                  <a:srgbClr val="0000FF"/>
                </a:solidFill>
                <a:latin typeface="Times New Roman" pitchFamily="18" charset="0"/>
              </a:rPr>
              <a:t>Они </a:t>
            </a:r>
            <a:r>
              <a:rPr lang="ru-RU" altLang="ru-RU" b="1" dirty="0" smtClean="0">
                <a:solidFill>
                  <a:srgbClr val="0000FF"/>
                </a:solidFill>
                <a:latin typeface="Times New Roman" pitchFamily="18" charset="0"/>
              </a:rPr>
              <a:t>наши </a:t>
            </a:r>
            <a:r>
              <a:rPr lang="ru-RU" altLang="ru-RU" b="1" dirty="0" smtClean="0">
                <a:solidFill>
                  <a:srgbClr val="0000FF"/>
                </a:solidFill>
                <a:latin typeface="Times New Roman" pitchFamily="18" charset="0"/>
              </a:rPr>
              <a:t>друзья и </a:t>
            </a:r>
            <a:r>
              <a:rPr lang="ru-RU" altLang="ru-RU" b="1" dirty="0" smtClean="0">
                <a:solidFill>
                  <a:srgbClr val="0000FF"/>
                </a:solidFill>
                <a:latin typeface="Times New Roman" pitchFamily="18" charset="0"/>
              </a:rPr>
              <a:t>часто </a:t>
            </a:r>
            <a:r>
              <a:rPr lang="ru-RU" altLang="ru-RU" b="1" dirty="0" smtClean="0">
                <a:solidFill>
                  <a:srgbClr val="0000FF"/>
                </a:solidFill>
                <a:latin typeface="Times New Roman" pitchFamily="18" charset="0"/>
              </a:rPr>
              <a:t>часть семьи</a:t>
            </a:r>
          </a:p>
        </p:txBody>
      </p:sp>
      <p:pic>
        <p:nvPicPr>
          <p:cNvPr id="19460" name="Picture 4" descr="обжор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0"/>
            <a:ext cx="4541838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952500"/>
          </a:xfrm>
        </p:spPr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0000FF"/>
                </a:solidFill>
                <a:latin typeface="Times New Roman" pitchFamily="18" charset="0"/>
              </a:rPr>
              <a:t>Домашнее задание</a:t>
            </a:r>
          </a:p>
        </p:txBody>
      </p:sp>
      <p:sp>
        <p:nvSpPr>
          <p:cNvPr id="19459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altLang="ru-RU" sz="5400" b="1" smtClean="0">
                <a:latin typeface="Times New Roman" pitchFamily="18" charset="0"/>
              </a:rPr>
              <a:t>§1, 2, записи в тетради; </a:t>
            </a:r>
          </a:p>
          <a:p>
            <a:pPr eaLnBrk="1" hangingPunct="1">
              <a:buFontTx/>
              <a:buNone/>
            </a:pPr>
            <a:r>
              <a:rPr lang="ru-RU" altLang="ru-RU" sz="5400" b="1" smtClean="0">
                <a:latin typeface="Times New Roman" pitchFamily="18" charset="0"/>
              </a:rPr>
              <a:t>вопросы устно, </a:t>
            </a:r>
          </a:p>
          <a:p>
            <a:pPr eaLnBrk="1" hangingPunct="1">
              <a:buFontTx/>
              <a:buNone/>
            </a:pPr>
            <a:r>
              <a:rPr lang="ru-RU" altLang="ru-RU" sz="5400" b="1" smtClean="0">
                <a:latin typeface="Times New Roman" pitchFamily="18" charset="0"/>
              </a:rPr>
              <a:t>выучить новые понятия</a:t>
            </a: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-447500" y="0"/>
            <a:ext cx="9591500" cy="719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42938" y="5286375"/>
            <a:ext cx="8183562" cy="1050925"/>
          </a:xfrm>
        </p:spPr>
        <p:txBody>
          <a:bodyPr/>
          <a:lstStyle/>
          <a:p>
            <a:endParaRPr lang="ru-RU" alt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Текст 4"/>
          <p:cNvSpPr>
            <a:spLocks noGrp="1"/>
          </p:cNvSpPr>
          <p:nvPr>
            <p:ph type="body" idx="1"/>
          </p:nvPr>
        </p:nvSpPr>
        <p:spPr>
          <a:xfrm>
            <a:off x="0" y="404664"/>
            <a:ext cx="9143999" cy="966936"/>
          </a:xfrm>
        </p:spPr>
        <p:txBody>
          <a:bodyPr/>
          <a:lstStyle/>
          <a:p>
            <a:pPr algn="ctr"/>
            <a:r>
              <a:rPr lang="ru-RU" altLang="ru-RU" sz="4400" dirty="0" smtClean="0">
                <a:latin typeface="Times New Roman" pitchFamily="18" charset="0"/>
                <a:cs typeface="Times New Roman" pitchFamily="18" charset="0"/>
              </a:rPr>
              <a:t>Приволжский федеральный округ (ПФО)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xfrm>
            <a:off x="0" y="1484785"/>
            <a:ext cx="4572000" cy="2592288"/>
          </a:xfrm>
        </p:spPr>
        <p:txBody>
          <a:bodyPr/>
          <a:lstStyle/>
          <a:p>
            <a:pPr marL="265113" indent="-265113" algn="ctr"/>
            <a:r>
              <a:rPr lang="ru-RU" altLang="ru-RU" sz="2900" dirty="0" smtClean="0">
                <a:latin typeface="Times New Roman" pitchFamily="18" charset="0"/>
                <a:cs typeface="Times New Roman" pitchFamily="18" charset="0"/>
              </a:rPr>
              <a:t>Один </a:t>
            </a:r>
            <a:r>
              <a:rPr lang="ru-RU" altLang="ru-RU" sz="2900" dirty="0" smtClean="0">
                <a:latin typeface="Times New Roman" pitchFamily="18" charset="0"/>
                <a:cs typeface="Times New Roman" pitchFamily="18" charset="0"/>
              </a:rPr>
              <a:t>из восемнадцати округов России.</a:t>
            </a:r>
          </a:p>
          <a:p>
            <a:pPr marL="265113" indent="-265113" algn="ctr"/>
            <a:r>
              <a:rPr lang="ru-RU" altLang="ru-RU" sz="2900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altLang="ru-RU" sz="2900" dirty="0" smtClean="0">
                <a:latin typeface="Times New Roman" pitchFamily="18" charset="0"/>
                <a:cs typeface="Times New Roman" pitchFamily="18" charset="0"/>
              </a:rPr>
              <a:t>азнообразие </a:t>
            </a:r>
            <a:r>
              <a:rPr lang="ru-RU" altLang="ru-RU" sz="2900" dirty="0" smtClean="0">
                <a:latin typeface="Times New Roman" pitchFamily="18" charset="0"/>
                <a:cs typeface="Times New Roman" pitchFamily="18" charset="0"/>
              </a:rPr>
              <a:t>природных ландшафтов: леса, степи, реки и озера.</a:t>
            </a:r>
          </a:p>
        </p:txBody>
      </p:sp>
      <p:pic>
        <p:nvPicPr>
          <p:cNvPr id="7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34145" y="1844824"/>
            <a:ext cx="4609855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77072"/>
            <a:ext cx="4506642" cy="278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Млекопитающие</a:t>
            </a:r>
            <a:endParaRPr lang="ru-RU" b="1" dirty="0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-334888" y="1484784"/>
            <a:ext cx="6347048" cy="2980928"/>
          </a:xfrm>
        </p:spPr>
        <p:txBody>
          <a:bodyPr/>
          <a:lstStyle/>
          <a:p>
            <a:pPr algn="ctr"/>
            <a:r>
              <a:rPr lang="ru-RU" dirty="0" smtClean="0"/>
              <a:t>Лисица адаптируется к различным условиям.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Волк играет важную роль в экосистеме.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Енот - </a:t>
            </a:r>
            <a:r>
              <a:rPr lang="ru-RU" dirty="0" err="1" smtClean="0"/>
              <a:t>интродуцированный</a:t>
            </a:r>
            <a:r>
              <a:rPr lang="ru-RU" dirty="0" smtClean="0"/>
              <a:t> вид.</a:t>
            </a:r>
          </a:p>
          <a:p>
            <a:pPr algn="ctr"/>
            <a:endParaRPr lang="ru-RU" dirty="0"/>
          </a:p>
        </p:txBody>
      </p:sp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3" y="0"/>
            <a:ext cx="2123728" cy="245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0386" y="2333722"/>
            <a:ext cx="3110086" cy="2607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00105" y="4653136"/>
            <a:ext cx="3280407" cy="2204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2267744" y="332656"/>
            <a:ext cx="8229600" cy="1143000"/>
          </a:xfrm>
        </p:spPr>
        <p:txBody>
          <a:bodyPr/>
          <a:lstStyle/>
          <a:p>
            <a:r>
              <a:rPr lang="ru-RU" b="1" dirty="0" smtClean="0"/>
              <a:t>Птицы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3707903" y="1124744"/>
            <a:ext cx="5436097" cy="51768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Char char="q"/>
            </a:pPr>
            <a:r>
              <a:rPr lang="ru-RU" dirty="0" smtClean="0"/>
              <a:t>Синица </a:t>
            </a:r>
            <a:r>
              <a:rPr lang="ru-RU" sz="3600" dirty="0" smtClean="0"/>
              <a:t>распространена в лесах и парках.</a:t>
            </a:r>
          </a:p>
          <a:p>
            <a:pPr algn="ctr">
              <a:buFont typeface="Wingdings" pitchFamily="2" charset="2"/>
              <a:buChar char="q"/>
            </a:pPr>
            <a:r>
              <a:rPr lang="ru-RU" sz="3600" dirty="0" smtClean="0"/>
              <a:t>Ласточка гнездится рядом с человеческими поселениями.</a:t>
            </a:r>
          </a:p>
          <a:p>
            <a:pPr algn="ctr">
              <a:buFont typeface="Wingdings" pitchFamily="2" charset="2"/>
              <a:buChar char="q"/>
            </a:pPr>
            <a:r>
              <a:rPr lang="ru-RU" sz="3600" dirty="0" smtClean="0"/>
              <a:t>Ржанка типична </a:t>
            </a:r>
            <a:r>
              <a:rPr lang="ru-RU" dirty="0" smtClean="0"/>
              <a:t>для открытых пространств.</a:t>
            </a:r>
            <a:endParaRPr lang="ru-RU" dirty="0"/>
          </a:p>
        </p:txBody>
      </p:sp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075594" cy="24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204864"/>
            <a:ext cx="2927457" cy="2583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343303"/>
            <a:ext cx="2915816" cy="2514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Рептилии и амфибии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3563888" y="1412776"/>
            <a:ext cx="5580112" cy="4608512"/>
          </a:xfrm>
        </p:spPr>
        <p:txBody>
          <a:bodyPr/>
          <a:lstStyle/>
          <a:p>
            <a:pPr algn="ctr">
              <a:buFont typeface="Wingdings" pitchFamily="2" charset="2"/>
              <a:buChar char="v"/>
            </a:pPr>
            <a:r>
              <a:rPr lang="ru-RU" sz="3600" dirty="0" smtClean="0"/>
              <a:t>Уж обыкновенный встречается у водоемов.</a:t>
            </a:r>
          </a:p>
          <a:p>
            <a:pPr algn="ctr">
              <a:buFont typeface="Wingdings" pitchFamily="2" charset="2"/>
              <a:buChar char="v"/>
            </a:pPr>
            <a:endParaRPr lang="ru-RU" sz="3600" dirty="0" smtClean="0"/>
          </a:p>
          <a:p>
            <a:pPr algn="ctr">
              <a:buFont typeface="Wingdings" pitchFamily="2" charset="2"/>
              <a:buChar char="v"/>
            </a:pPr>
            <a:r>
              <a:rPr lang="ru-RU" sz="3600" dirty="0" smtClean="0"/>
              <a:t>Жаба распространена в лесах и парках.</a:t>
            </a:r>
          </a:p>
          <a:p>
            <a:pPr>
              <a:buFont typeface="Wingdings" pitchFamily="2" charset="2"/>
              <a:buChar char="v"/>
            </a:pPr>
            <a:endParaRPr lang="ru-RU" sz="3600" dirty="0"/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124744"/>
            <a:ext cx="3638041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177337"/>
            <a:ext cx="3563888" cy="2680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Насекомые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0" y="1683965"/>
            <a:ext cx="9144000" cy="5174035"/>
          </a:xfrm>
        </p:spPr>
        <p:txBody>
          <a:bodyPr/>
          <a:lstStyle/>
          <a:p>
            <a:pPr algn="ctr">
              <a:buFont typeface="Wingdings" pitchFamily="2" charset="2"/>
              <a:buChar char="ü"/>
            </a:pPr>
            <a:r>
              <a:rPr lang="ru-RU" sz="3600" dirty="0" smtClean="0"/>
              <a:t>Многообразие насекомых как ключевой элемент экосистемы.</a:t>
            </a:r>
          </a:p>
          <a:p>
            <a:pPr algn="ctr">
              <a:buFont typeface="Wingdings" pitchFamily="2" charset="2"/>
              <a:buChar char="ü"/>
            </a:pPr>
            <a:r>
              <a:rPr lang="ru-RU" sz="3600" dirty="0" smtClean="0"/>
              <a:t>Пчелы и шмели — важные опылители.</a:t>
            </a:r>
          </a:p>
          <a:p>
            <a:pPr algn="ctr">
              <a:buFont typeface="Wingdings" pitchFamily="2" charset="2"/>
              <a:buChar char="ü"/>
            </a:pPr>
            <a:r>
              <a:rPr lang="ru-RU" sz="3600" dirty="0" smtClean="0"/>
              <a:t>Разнообразные бабочки — индикаторы здоровья экосистемы.</a:t>
            </a:r>
          </a:p>
          <a:p>
            <a:endParaRPr lang="ru-RU" dirty="0"/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91472"/>
            <a:ext cx="8309165" cy="206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1979712" cy="1671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0"/>
            <a:ext cx="2627784" cy="1714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800" b="1" smtClean="0">
                <a:solidFill>
                  <a:srgbClr val="0000FF"/>
                </a:solidFill>
                <a:latin typeface="Times New Roman" pitchFamily="18" charset="0"/>
              </a:rPr>
              <a:t>Значение животных</a:t>
            </a:r>
          </a:p>
        </p:txBody>
      </p:sp>
      <p:pic>
        <p:nvPicPr>
          <p:cNvPr id="12291" name="Picture 5" descr="Parnassius mnemosy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484784"/>
            <a:ext cx="5295900" cy="3971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268" name="Text Box 6"/>
          <p:cNvSpPr txBox="1">
            <a:spLocks noChangeArrowheads="1"/>
          </p:cNvSpPr>
          <p:nvPr/>
        </p:nvSpPr>
        <p:spPr bwMode="auto">
          <a:xfrm>
            <a:off x="684213" y="5589588"/>
            <a:ext cx="7991475" cy="7699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altLang="ru-RU" sz="4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Опыляют растения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5429250"/>
            <a:ext cx="8183563" cy="105092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Улучшают структуру почвы и плодородие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00125" y="285750"/>
            <a:ext cx="6643688" cy="5002213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5072063"/>
            <a:ext cx="8183563" cy="105092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Участвуют в разложении погибших растений и животных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71625" y="214313"/>
            <a:ext cx="6191250" cy="4643437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Другая 1">
      <a:majorFont>
        <a:latin typeface="Times New Roman"/>
        <a:ea typeface=""/>
        <a:cs typeface=""/>
      </a:majorFont>
      <a:minorFont>
        <a:latin typeface="Georgi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524</TotalTime>
  <Words>185</Words>
  <Application>Microsoft Office PowerPoint</Application>
  <PresentationFormat>Экран (4:3)</PresentationFormat>
  <Paragraphs>37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Times New Roman</vt:lpstr>
      <vt:lpstr>Wingdings</vt:lpstr>
      <vt:lpstr>Оформление по умолчанию</vt:lpstr>
      <vt:lpstr>Слайд 1</vt:lpstr>
      <vt:lpstr>Слайд 2</vt:lpstr>
      <vt:lpstr>Млекопитающие</vt:lpstr>
      <vt:lpstr>Птицы </vt:lpstr>
      <vt:lpstr>Рептилии и амфибии </vt:lpstr>
      <vt:lpstr>Насекомые </vt:lpstr>
      <vt:lpstr>Значение животных</vt:lpstr>
      <vt:lpstr>Улучшают структуру почвы и плодородие</vt:lpstr>
      <vt:lpstr>Участвуют в разложении погибших растений и животных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Домашнее задание</vt:lpstr>
    </vt:vector>
  </TitlesOfParts>
  <Company>Организация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labtox</cp:lastModifiedBy>
  <cp:revision>25</cp:revision>
  <dcterms:created xsi:type="dcterms:W3CDTF">2010-08-14T19:24:30Z</dcterms:created>
  <dcterms:modified xsi:type="dcterms:W3CDTF">2025-01-16T12:38:21Z</dcterms:modified>
</cp:coreProperties>
</file>