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0" d="100"/>
          <a:sy n="30" d="100"/>
        </p:scale>
        <p:origin x="-446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377B906-24D7-4B95-8032-42374FD70FA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DD426C-9740-4E6B-8246-9A382BACC52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D03691-9161-4859-BAC4-9A3146B9E59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94C0A-BBCA-4CCA-9BC8-602551E4FB8A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637832FC-E995-44EE-892D-7C74817C5F4A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64A213-641A-4BDC-830A-3770D9F7234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B8FFDF-E0B2-45FE-81DF-6C21249E066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B53B89-B87F-4548-B17A-63E0EB6B7A4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A472CA-B2AC-452A-ACDF-9EC36484FEE0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2BBFD6-CE94-49F4-B07F-8E9AC599A7BC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045B76F3-954F-42A3-8A00-2F01D3C7F75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3A0208F5-D4DF-4FED-A8E6-46F444FC8ED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268760"/>
            <a:ext cx="9144000" cy="1946275"/>
          </a:xfrm>
        </p:spPr>
        <p:txBody>
          <a:bodyPr/>
          <a:lstStyle/>
          <a:p>
            <a:pPr eaLnBrk="1" hangingPunct="1"/>
            <a:r>
              <a:rPr lang="ru-RU" alt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изучения животных</a:t>
            </a:r>
            <a:endParaRPr lang="ru-RU" altLang="ru-RU" sz="5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836712" y="-306288"/>
            <a:ext cx="9144000" cy="1143000"/>
          </a:xfrm>
        </p:spPr>
        <p:txBody>
          <a:bodyPr/>
          <a:lstStyle/>
          <a:p>
            <a:pPr algn="ctr"/>
            <a:r>
              <a:rPr lang="ru-RU" altLang="ru-RU" dirty="0" smtClean="0"/>
              <a:t>Древние времена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672408" y="908720"/>
            <a:ext cx="5580112" cy="59492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altLang="ru-RU" sz="2800" dirty="0" smtClean="0"/>
              <a:t>Первые упоминания о животных: наскальные рисунки и мифы.</a:t>
            </a:r>
          </a:p>
          <a:p>
            <a:pPr algn="ctr">
              <a:buNone/>
            </a:pPr>
            <a:r>
              <a:rPr lang="ru-RU" altLang="ru-RU" sz="2800" dirty="0" smtClean="0"/>
              <a:t>Древний </a:t>
            </a:r>
            <a:r>
              <a:rPr lang="ru-RU" altLang="ru-RU" sz="2800" dirty="0" smtClean="0"/>
              <a:t>Египет: символическое значение животных (кошки, ибисы</a:t>
            </a:r>
            <a:r>
              <a:rPr lang="ru-RU" altLang="ru-RU" sz="2800" dirty="0" smtClean="0"/>
              <a:t>).</a:t>
            </a:r>
          </a:p>
          <a:p>
            <a:pPr algn="ctr">
              <a:buNone/>
            </a:pPr>
            <a:r>
              <a:rPr lang="ru-RU" altLang="ru-RU" sz="2800" b="1" dirty="0" smtClean="0"/>
              <a:t>Аристотель</a:t>
            </a:r>
            <a:r>
              <a:rPr lang="ru-RU" altLang="ru-RU" sz="2800" dirty="0" smtClean="0"/>
              <a:t> </a:t>
            </a:r>
            <a:r>
              <a:rPr lang="ru-RU" altLang="ru-RU" sz="2800" dirty="0" smtClean="0"/>
              <a:t>(384–322 гг. до н.э.): основоположник зоологии, описал более 500 видов. Описал 500 видов </a:t>
            </a:r>
            <a:r>
              <a:rPr lang="ru-RU" altLang="ru-RU" sz="2800" dirty="0" smtClean="0"/>
              <a:t>животных. Его </a:t>
            </a:r>
            <a:r>
              <a:rPr lang="ru-RU" altLang="ru-RU" sz="2800" dirty="0" smtClean="0"/>
              <a:t>назвали отцом зоологии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204864"/>
            <a:ext cx="357690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33032" y="0"/>
            <a:ext cx="3016800" cy="2290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Отсканировано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293096"/>
            <a:ext cx="2112389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128192" y="-387424"/>
            <a:ext cx="7772400" cy="1143000"/>
          </a:xfrm>
        </p:spPr>
        <p:txBody>
          <a:bodyPr/>
          <a:lstStyle/>
          <a:p>
            <a:r>
              <a:rPr lang="ru-RU" altLang="ru-RU" dirty="0" smtClean="0"/>
              <a:t>Средние века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764705"/>
            <a:ext cx="6300192" cy="324036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altLang="ru-RU" dirty="0" smtClean="0"/>
              <a:t>Изучение животных сохранялось в монастырях.</a:t>
            </a:r>
          </a:p>
          <a:p>
            <a:pPr>
              <a:buFont typeface="Wingdings" pitchFamily="2" charset="2"/>
              <a:buChar char="q"/>
            </a:pPr>
            <a:r>
              <a:rPr lang="ru-RU" altLang="ru-RU" dirty="0" smtClean="0"/>
              <a:t>Арабские </a:t>
            </a:r>
            <a:r>
              <a:rPr lang="ru-RU" altLang="ru-RU" dirty="0" smtClean="0"/>
              <a:t>ученые (</a:t>
            </a:r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например, </a:t>
            </a:r>
            <a:r>
              <a:rPr lang="ru-RU" altLang="ru-RU" dirty="0" err="1" smtClean="0"/>
              <a:t>Аль-Джахиз</a:t>
            </a:r>
            <a:r>
              <a:rPr lang="ru-RU" altLang="ru-RU" dirty="0" smtClean="0"/>
              <a:t>) описывали поведение и экосистемы.</a:t>
            </a:r>
          </a:p>
          <a:p>
            <a:pPr>
              <a:buFont typeface="Wingdings" pitchFamily="2" charset="2"/>
              <a:buChar char="q"/>
            </a:pPr>
            <a:r>
              <a:rPr lang="ru-RU" altLang="ru-RU" dirty="0" smtClean="0"/>
              <a:t>Знания </a:t>
            </a:r>
            <a:r>
              <a:rPr lang="ru-RU" altLang="ru-RU" dirty="0" smtClean="0"/>
              <a:t>о животных передавались через </a:t>
            </a:r>
            <a:r>
              <a:rPr lang="ru-RU" altLang="ru-RU" b="1" dirty="0" smtClean="0"/>
              <a:t>античные тексты</a:t>
            </a:r>
            <a:r>
              <a:rPr lang="ru-RU" altLang="ru-RU" dirty="0" smtClean="0"/>
              <a:t>.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80563"/>
            <a:ext cx="4896544" cy="29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143250"/>
            <a:ext cx="269557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82132" y="0"/>
            <a:ext cx="3461868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635896" y="-234280"/>
            <a:ext cx="7772400" cy="1143000"/>
          </a:xfrm>
        </p:spPr>
        <p:txBody>
          <a:bodyPr/>
          <a:lstStyle/>
          <a:p>
            <a:r>
              <a:rPr lang="ru-RU" altLang="ru-RU" dirty="0" smtClean="0"/>
              <a:t>Эпоха Возрождения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427984" y="1091877"/>
            <a:ext cx="4258816" cy="5289451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Char char="v"/>
            </a:pPr>
            <a:r>
              <a:rPr lang="ru-RU" alt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Возрождение интереса к естественным наукам (XIV-XVII века).</a:t>
            </a:r>
          </a:p>
          <a:p>
            <a:pPr algn="ctr">
              <a:buFont typeface="Wingdings" pitchFamily="2" charset="2"/>
              <a:buChar char="v"/>
            </a:pPr>
            <a:r>
              <a:rPr lang="ru-RU" altLang="ru-RU" sz="2800" b="1" dirty="0" smtClean="0"/>
              <a:t>Конрад </a:t>
            </a:r>
            <a:r>
              <a:rPr lang="ru-RU" altLang="ru-RU" sz="2800" b="1" dirty="0" err="1" smtClean="0"/>
              <a:t>Геснер</a:t>
            </a:r>
            <a:r>
              <a:rPr lang="ru-RU" altLang="ru-RU" sz="2800" b="1" dirty="0" smtClean="0"/>
              <a:t> и </a:t>
            </a:r>
            <a:r>
              <a:rPr lang="ru-RU" altLang="ru-RU" sz="2800" b="1" dirty="0" err="1" smtClean="0"/>
              <a:t>Ульяс</a:t>
            </a:r>
            <a:r>
              <a:rPr lang="ru-RU" altLang="ru-RU" sz="2800" b="1" dirty="0" smtClean="0"/>
              <a:t> </a:t>
            </a:r>
            <a:r>
              <a:rPr lang="ru-RU" altLang="ru-RU" sz="2800" b="1" dirty="0" err="1" smtClean="0"/>
              <a:t>Мур</a:t>
            </a:r>
            <a:r>
              <a:rPr lang="ru-RU" altLang="ru-RU" sz="2800" dirty="0" smtClean="0"/>
              <a:t>: систематизация знаний о животных.</a:t>
            </a:r>
          </a:p>
          <a:p>
            <a:pPr algn="ctr">
              <a:buFont typeface="Wingdings" pitchFamily="2" charset="2"/>
              <a:buChar char="v"/>
            </a:pPr>
            <a:r>
              <a:rPr lang="ru-RU" altLang="ru-RU" sz="2800" dirty="0" smtClean="0"/>
              <a:t>«</a:t>
            </a:r>
            <a:r>
              <a:rPr lang="ru-RU" altLang="ru-RU" sz="2800" b="1" dirty="0" smtClean="0"/>
              <a:t>История животных</a:t>
            </a:r>
            <a:r>
              <a:rPr lang="ru-RU" altLang="ru-RU" sz="2800" dirty="0" smtClean="0"/>
              <a:t>» </a:t>
            </a:r>
            <a:r>
              <a:rPr lang="ru-RU" altLang="ru-RU" sz="2800" dirty="0" err="1" smtClean="0"/>
              <a:t>Геснера</a:t>
            </a:r>
            <a:r>
              <a:rPr lang="ru-RU" altLang="ru-RU" sz="2800" dirty="0" smtClean="0"/>
              <a:t> — основополагающая работа.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92696"/>
            <a:ext cx="3275856" cy="3590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1" y="4331062"/>
            <a:ext cx="3168352" cy="2341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45307" y="-378296"/>
            <a:ext cx="8507413" cy="1143000"/>
          </a:xfrm>
        </p:spPr>
        <p:txBody>
          <a:bodyPr/>
          <a:lstStyle/>
          <a:p>
            <a:r>
              <a:rPr lang="en-US" altLang="ru-RU" dirty="0" smtClean="0"/>
              <a:t>XVIII-XIX </a:t>
            </a:r>
            <a:r>
              <a:rPr lang="ru-RU" altLang="ru-RU" dirty="0" smtClean="0"/>
              <a:t>века</a:t>
            </a:r>
            <a:endParaRPr lang="ru-RU" altLang="ru-RU" sz="4000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836712"/>
            <a:ext cx="5292080" cy="6021288"/>
          </a:xfrm>
        </p:spPr>
        <p:txBody>
          <a:bodyPr>
            <a:normAutofit/>
          </a:bodyPr>
          <a:lstStyle/>
          <a:p>
            <a:pPr algn="ctr"/>
            <a:r>
              <a:rPr lang="ru-RU" altLang="ru-RU" sz="3200" dirty="0" smtClean="0"/>
              <a:t>Карл Линней ввел бинарную номенклатуру </a:t>
            </a:r>
            <a:r>
              <a:rPr lang="ru-RU" altLang="ru-RU" sz="3200" dirty="0" smtClean="0"/>
              <a:t>и </a:t>
            </a:r>
            <a:r>
              <a:rPr lang="ru-RU" altLang="ru-RU" sz="3200" dirty="0" smtClean="0"/>
              <a:t>систематику.</a:t>
            </a:r>
            <a:endParaRPr lang="ru-RU" altLang="ru-RU" sz="3200" dirty="0" smtClean="0"/>
          </a:p>
          <a:p>
            <a:pPr algn="ctr"/>
            <a:r>
              <a:rPr lang="ru-RU" altLang="ru-RU" sz="3200" dirty="0" smtClean="0"/>
              <a:t>«</a:t>
            </a:r>
            <a:r>
              <a:rPr lang="ru-RU" altLang="ru-RU" sz="3200" b="1" dirty="0" smtClean="0"/>
              <a:t>Система природы</a:t>
            </a:r>
            <a:r>
              <a:rPr lang="ru-RU" altLang="ru-RU" sz="3200" dirty="0" smtClean="0"/>
              <a:t>» — основа дальнейших исследований.</a:t>
            </a:r>
          </a:p>
          <a:p>
            <a:pPr algn="ctr"/>
            <a:r>
              <a:rPr lang="ru-RU" altLang="ru-RU" sz="3200" dirty="0" smtClean="0"/>
              <a:t>Чарльз Дарвин - </a:t>
            </a:r>
            <a:r>
              <a:rPr lang="ru-RU" altLang="ru-RU" sz="3200" dirty="0" smtClean="0"/>
              <a:t>теория эволюции в «Происхождении видов».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0"/>
            <a:ext cx="2413079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2711177"/>
            <a:ext cx="2907790" cy="4146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936504" y="-378296"/>
            <a:ext cx="7772400" cy="1143000"/>
          </a:xfrm>
        </p:spPr>
        <p:txBody>
          <a:bodyPr/>
          <a:lstStyle/>
          <a:p>
            <a:r>
              <a:rPr lang="en-US" altLang="ru-RU" dirty="0" smtClean="0"/>
              <a:t>XX</a:t>
            </a:r>
            <a:r>
              <a:rPr lang="ru-RU" altLang="ru-RU" dirty="0" smtClean="0"/>
              <a:t>-</a:t>
            </a:r>
            <a:r>
              <a:rPr lang="en-US" altLang="ru-RU" dirty="0" smtClean="0"/>
              <a:t> </a:t>
            </a:r>
            <a:r>
              <a:rPr lang="en-US" altLang="ru-RU" dirty="0" smtClean="0"/>
              <a:t>XX</a:t>
            </a:r>
            <a:r>
              <a:rPr lang="en-US" altLang="ru-RU" dirty="0" smtClean="0"/>
              <a:t>I</a:t>
            </a:r>
            <a:r>
              <a:rPr lang="en-US" altLang="ru-RU" dirty="0" smtClean="0"/>
              <a:t> </a:t>
            </a:r>
            <a:r>
              <a:rPr lang="ru-RU" altLang="ru-RU" dirty="0" smtClean="0"/>
              <a:t>век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-396552" y="692696"/>
            <a:ext cx="3563888" cy="6165304"/>
          </a:xfrm>
        </p:spPr>
        <p:txBody>
          <a:bodyPr>
            <a:normAutofit/>
          </a:bodyPr>
          <a:lstStyle/>
          <a:p>
            <a:pPr algn="ctr"/>
            <a:r>
              <a:rPr lang="ru-RU" altLang="ru-RU" dirty="0" smtClean="0"/>
              <a:t>Развитие молекулярной биологии и экологии.</a:t>
            </a:r>
          </a:p>
          <a:p>
            <a:pPr algn="ctr"/>
            <a:endParaRPr lang="ru-RU" altLang="ru-RU" dirty="0" smtClean="0"/>
          </a:p>
          <a:p>
            <a:pPr algn="ctr"/>
            <a:r>
              <a:rPr lang="ru-RU" altLang="ru-RU" dirty="0" smtClean="0"/>
              <a:t>Новые </a:t>
            </a:r>
            <a:r>
              <a:rPr lang="ru-RU" altLang="ru-RU" dirty="0" smtClean="0"/>
              <a:t>технологии для изучения генетики и эволюции.</a:t>
            </a:r>
          </a:p>
          <a:p>
            <a:pPr algn="ctr"/>
            <a:endParaRPr lang="ru-RU" altLang="ru-RU" dirty="0" smtClean="0"/>
          </a:p>
          <a:p>
            <a:pPr algn="ctr"/>
            <a:r>
              <a:rPr lang="ru-RU" altLang="ru-RU" dirty="0" smtClean="0"/>
              <a:t>Г</a:t>
            </a:r>
            <a:r>
              <a:rPr lang="ru-RU" altLang="ru-RU" dirty="0" smtClean="0"/>
              <a:t>еномное </a:t>
            </a:r>
            <a:r>
              <a:rPr lang="ru-RU" altLang="ru-RU" dirty="0" err="1" smtClean="0"/>
              <a:t>секвенирование</a:t>
            </a:r>
            <a:r>
              <a:rPr lang="ru-RU" altLang="ru-RU" dirty="0" smtClean="0"/>
              <a:t> и </a:t>
            </a:r>
            <a:r>
              <a:rPr lang="ru-RU" altLang="ru-RU" dirty="0" err="1" smtClean="0"/>
              <a:t>биоинформатика</a:t>
            </a:r>
            <a:r>
              <a:rPr lang="ru-RU" altLang="ru-RU" dirty="0" smtClean="0"/>
              <a:t>.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764703"/>
            <a:ext cx="6084168" cy="5561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31440"/>
            <a:ext cx="9144000" cy="920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844824"/>
            <a:ext cx="6048672" cy="59492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alt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</a:p>
          <a:p>
            <a:pPr algn="ctr">
              <a:buNone/>
            </a:pPr>
            <a:endParaRPr lang="ru-RU" altLang="ru-RU" sz="32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alt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 ОТВЕТИТЬ НА ВАШИ ВОПРОСЫ</a:t>
            </a:r>
            <a:r>
              <a:rPr lang="ru-RU" altLang="ru-RU" sz="3200" dirty="0" smtClean="0"/>
              <a:t>.</a:t>
            </a:r>
            <a:endParaRPr lang="ru-RU" altLang="ru-RU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57</TotalTime>
  <Words>172</Words>
  <Application>Microsoft Office PowerPoint</Application>
  <PresentationFormat>Экран (4:3)</PresentationFormat>
  <Paragraphs>26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Справедливость</vt:lpstr>
      <vt:lpstr>История изучения животных</vt:lpstr>
      <vt:lpstr>Древние времена</vt:lpstr>
      <vt:lpstr>Средние века</vt:lpstr>
      <vt:lpstr>Эпоха Возрождения</vt:lpstr>
      <vt:lpstr>XVIII-XIX века</vt:lpstr>
      <vt:lpstr>XX- XXI век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Краткая история развития зоологии.</dc:title>
  <dc:creator>XTreme</dc:creator>
  <cp:lastModifiedBy>labtox</cp:lastModifiedBy>
  <cp:revision>18</cp:revision>
  <dcterms:created xsi:type="dcterms:W3CDTF">2011-09-17T14:30:01Z</dcterms:created>
  <dcterms:modified xsi:type="dcterms:W3CDTF">2025-01-14T13:13:38Z</dcterms:modified>
</cp:coreProperties>
</file>