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4A4A5DC-DE3B-45D2-9E4B-A11221807488}" type="datetimeFigureOut">
              <a:rPr lang="ru-RU" smtClean="0"/>
              <a:t>20.07.2024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29F9E03-25D3-421B-93FD-CB76EAAE16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4A5DC-DE3B-45D2-9E4B-A11221807488}" type="datetimeFigureOut">
              <a:rPr lang="ru-RU" smtClean="0"/>
              <a:t>20.07.2024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F9E03-25D3-421B-93FD-CB76EAAE16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4A5DC-DE3B-45D2-9E4B-A11221807488}" type="datetimeFigureOut">
              <a:rPr lang="ru-RU" smtClean="0"/>
              <a:t>20.07.2024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F9E03-25D3-421B-93FD-CB76EAAE16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4A5DC-DE3B-45D2-9E4B-A11221807488}" type="datetimeFigureOut">
              <a:rPr lang="ru-RU" smtClean="0"/>
              <a:t>20.07.2024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F9E03-25D3-421B-93FD-CB76EAAE16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4A5DC-DE3B-45D2-9E4B-A11221807488}" type="datetimeFigureOut">
              <a:rPr lang="ru-RU" smtClean="0"/>
              <a:t>20.07.2024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F9E03-25D3-421B-93FD-CB76EAAE16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4A5DC-DE3B-45D2-9E4B-A11221807488}" type="datetimeFigureOut">
              <a:rPr lang="ru-RU" smtClean="0"/>
              <a:t>20.07.2024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F9E03-25D3-421B-93FD-CB76EAAE16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A4A5DC-DE3B-45D2-9E4B-A11221807488}" type="datetimeFigureOut">
              <a:rPr lang="ru-RU" smtClean="0"/>
              <a:t>20.07.2024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29F9E03-25D3-421B-93FD-CB76EAAE1663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4A4A5DC-DE3B-45D2-9E4B-A11221807488}" type="datetimeFigureOut">
              <a:rPr lang="ru-RU" smtClean="0"/>
              <a:t>20.07.2024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29F9E03-25D3-421B-93FD-CB76EAAE16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4A5DC-DE3B-45D2-9E4B-A11221807488}" type="datetimeFigureOut">
              <a:rPr lang="ru-RU" smtClean="0"/>
              <a:t>20.07.2024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F9E03-25D3-421B-93FD-CB76EAAE16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4A5DC-DE3B-45D2-9E4B-A11221807488}" type="datetimeFigureOut">
              <a:rPr lang="ru-RU" smtClean="0"/>
              <a:t>20.07.2024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F9E03-25D3-421B-93FD-CB76EAAE16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4A5DC-DE3B-45D2-9E4B-A11221807488}" type="datetimeFigureOut">
              <a:rPr lang="ru-RU" smtClean="0"/>
              <a:t>20.07.2024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F9E03-25D3-421B-93FD-CB76EAAE16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4A4A5DC-DE3B-45D2-9E4B-A11221807488}" type="datetimeFigureOut">
              <a:rPr lang="ru-RU" smtClean="0"/>
              <a:t>20.07.2024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29F9E03-25D3-421B-93FD-CB76EAAE166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620018"/>
            <a:ext cx="6275040" cy="897214"/>
          </a:xfrm>
        </p:spPr>
        <p:txBody>
          <a:bodyPr>
            <a:noAutofit/>
          </a:bodyPr>
          <a:lstStyle/>
          <a:p>
            <a:r>
              <a:rPr lang="ru-RU" sz="3000" dirty="0" smtClean="0"/>
              <a:t>Рычаги в быту </a:t>
            </a:r>
            <a:r>
              <a:rPr lang="ru-RU" sz="3000" dirty="0" smtClean="0"/>
              <a:t>и </a:t>
            </a:r>
            <a:r>
              <a:rPr lang="ru-RU" sz="3000" dirty="0" smtClean="0"/>
              <a:t>живой природе</a:t>
            </a:r>
            <a:endParaRPr lang="ru-RU" sz="3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60648"/>
            <a:ext cx="2935062" cy="1770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8733" y="260648"/>
            <a:ext cx="3305715" cy="1753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27856" y="1777925"/>
            <a:ext cx="2052256" cy="244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548680"/>
            <a:ext cx="5112568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Рычаги в живой природе (окончание)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3" y="980728"/>
            <a:ext cx="525658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Рычаг третьего рода</a:t>
            </a:r>
          </a:p>
          <a:p>
            <a:r>
              <a:rPr lang="ru-RU" sz="1600" b="1" dirty="0" smtClean="0"/>
              <a:t>Крылья птиц </a:t>
            </a:r>
            <a:r>
              <a:rPr lang="ru-RU" sz="1600" dirty="0" smtClean="0"/>
              <a:t>- </a:t>
            </a:r>
            <a:r>
              <a:rPr lang="ru-RU" sz="1600" dirty="0" smtClean="0"/>
              <a:t>точка опоры находится на одном конце рычага, приложенная сила — посередине, а нагрузка (сила сопротивления) — на другом конце.</a:t>
            </a:r>
          </a:p>
          <a:p>
            <a:pPr marL="457200"/>
            <a:r>
              <a:rPr lang="ru-RU" sz="1600" b="1" dirty="0" smtClean="0"/>
              <a:t>Точка опоры:</a:t>
            </a:r>
            <a:r>
              <a:rPr lang="ru-RU" sz="1600" dirty="0" smtClean="0"/>
              <a:t> Сустав плеча.</a:t>
            </a:r>
          </a:p>
          <a:p>
            <a:pPr marL="457200"/>
            <a:r>
              <a:rPr lang="ru-RU" sz="1600" b="1" dirty="0" smtClean="0"/>
              <a:t>Приложенная сила:</a:t>
            </a:r>
            <a:r>
              <a:rPr lang="ru-RU" sz="1600" dirty="0" smtClean="0"/>
              <a:t> Мышцы, прикрепленные к крылу.</a:t>
            </a:r>
          </a:p>
          <a:p>
            <a:pPr marL="457200"/>
            <a:r>
              <a:rPr lang="ru-RU" sz="1600" b="1" dirty="0" smtClean="0"/>
              <a:t>Сила сопротивления:</a:t>
            </a:r>
            <a:r>
              <a:rPr lang="ru-RU" sz="1600" dirty="0" smtClean="0"/>
              <a:t> Воздух, создающий подъемную силу на крыле.</a:t>
            </a:r>
            <a:endParaRPr lang="ru-RU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3501008"/>
            <a:ext cx="8640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В полёте крылья приводятся в движение мощными летательными мышцами, на которые приходится от 15 до 20 % общей массы птицы. Крыло поднимает подключичная мышца, а опускает — большая грудная; обе мышцы прикреплены к грудине. </a:t>
            </a:r>
          </a:p>
          <a:p>
            <a:endParaRPr lang="ru-RU" sz="1600" dirty="0" smtClean="0"/>
          </a:p>
          <a:p>
            <a:r>
              <a:rPr lang="ru-RU" sz="1600" dirty="0" smtClean="0"/>
              <a:t>Сопротивление воздуха под крыльями должно быть, по крайней мере, равно весу птицы</a:t>
            </a:r>
            <a:r>
              <a:rPr lang="en-US" sz="1600" dirty="0" smtClean="0"/>
              <a:t> </a:t>
            </a:r>
            <a:r>
              <a:rPr lang="en-US" sz="1600" b="1" i="1" dirty="0" smtClean="0">
                <a:solidFill>
                  <a:schemeClr val="accent1">
                    <a:lumMod val="50000"/>
                  </a:schemeClr>
                </a:solidFill>
              </a:rPr>
              <a:t>P</a:t>
            </a:r>
            <a:r>
              <a:rPr lang="ru-RU" sz="1600" dirty="0" smtClean="0"/>
              <a:t>.</a:t>
            </a:r>
            <a:r>
              <a:rPr lang="en-US" sz="1600" dirty="0" smtClean="0"/>
              <a:t> </a:t>
            </a:r>
            <a:r>
              <a:rPr lang="ru-RU" sz="1600" dirty="0" smtClean="0"/>
              <a:t>Центром </a:t>
            </a:r>
            <a:r>
              <a:rPr lang="ru-RU" sz="1600" dirty="0" smtClean="0"/>
              <a:t>вращения крыла как рычага является  точка </a:t>
            </a:r>
            <a:r>
              <a:rPr lang="en-US" sz="1600" b="1" i="1" dirty="0" smtClean="0">
                <a:solidFill>
                  <a:schemeClr val="accent1">
                    <a:lumMod val="50000"/>
                  </a:schemeClr>
                </a:solidFill>
              </a:rPr>
              <a:t>a</a:t>
            </a:r>
            <a:r>
              <a:rPr lang="ru-RU" sz="1600" dirty="0" smtClean="0"/>
              <a:t>, плечом рычага будет длина </a:t>
            </a:r>
            <a:r>
              <a:rPr lang="en-US" sz="1600" b="1" i="1" dirty="0" smtClean="0">
                <a:solidFill>
                  <a:schemeClr val="accent1">
                    <a:lumMod val="50000"/>
                  </a:schemeClr>
                </a:solidFill>
              </a:rPr>
              <a:t>l</a:t>
            </a:r>
            <a:r>
              <a:rPr lang="ru-RU" sz="1600" dirty="0" smtClean="0"/>
              <a:t>. Момент </a:t>
            </a:r>
            <a:r>
              <a:rPr lang="ru-RU" sz="1600" dirty="0" smtClean="0"/>
              <a:t>силы </a:t>
            </a:r>
            <a:r>
              <a:rPr lang="en-US" sz="1600" b="1" i="1" dirty="0" smtClean="0">
                <a:solidFill>
                  <a:schemeClr val="accent1">
                    <a:lumMod val="50000"/>
                  </a:schemeClr>
                </a:solidFill>
              </a:rPr>
              <a:t>P </a:t>
            </a: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</a:rPr>
              <a:t>x </a:t>
            </a:r>
            <a:r>
              <a:rPr lang="en-US" sz="1600" b="1" i="1" dirty="0" smtClean="0">
                <a:solidFill>
                  <a:schemeClr val="accent1">
                    <a:lumMod val="50000"/>
                  </a:schemeClr>
                </a:solidFill>
              </a:rPr>
              <a:t>l</a:t>
            </a:r>
            <a:r>
              <a:rPr lang="en-US" sz="1600" dirty="0" smtClean="0"/>
              <a:t> </a:t>
            </a:r>
            <a:r>
              <a:rPr lang="ru-RU" sz="1600" dirty="0" smtClean="0"/>
              <a:t>относительно точки </a:t>
            </a:r>
            <a:r>
              <a:rPr lang="en-US" sz="1600" b="1" i="1" dirty="0" smtClean="0">
                <a:solidFill>
                  <a:schemeClr val="accent1">
                    <a:lumMod val="50000"/>
                  </a:schemeClr>
                </a:solidFill>
              </a:rPr>
              <a:t>a</a:t>
            </a:r>
            <a:r>
              <a:rPr lang="ru-RU" sz="1600" dirty="0" smtClean="0"/>
              <a:t> определяет требования к прочности крыла в наиболее напряжённой его части. </a:t>
            </a:r>
            <a:endParaRPr lang="ru-RU" sz="16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268760"/>
            <a:ext cx="3305715" cy="1753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548680"/>
            <a:ext cx="5112568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4">
                    <a:lumMod val="75000"/>
                  </a:schemeClr>
                </a:solidFill>
              </a:rPr>
              <a:t>В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ыводы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1124744"/>
            <a:ext cx="88569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Рычаги играют важную роль в нашей повседневной жизни, в теле человека и в мире животных, демонстрируя универсальность и эффективность этого простого механического устройства. В этой презентации мы рассмотрели различные типы рычагов — 1-го, 2-го и 3-го рода — и их примеры.</a:t>
            </a:r>
          </a:p>
          <a:p>
            <a:r>
              <a:rPr lang="ru-RU" dirty="0" smtClean="0"/>
              <a:t>Понимание принципов работы рычагов и их применения помогает нам лучше оценить их значение в различных сферах жизни. Это знание можно использовать для разработки новых инструментов и технологий, улучшения существующих механизмов, поддержания здоровья и более глубокого понимания биологических процессов.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548680"/>
            <a:ext cx="5112568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Что такое рычаг?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980728"/>
            <a:ext cx="8964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Рычаг</a:t>
            </a:r>
            <a:r>
              <a:rPr lang="ru-RU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/>
              <a:t>– это твёрдое тело, которое может вращаться вокруг неподвижной опоры. </a:t>
            </a:r>
            <a:r>
              <a:rPr lang="ru-RU" dirty="0" smtClean="0"/>
              <a:t> Назначение </a:t>
            </a:r>
            <a:r>
              <a:rPr lang="ru-RU" dirty="0"/>
              <a:t>рычага – получить выигрыш в силе или расстоянии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9670" y="1577352"/>
            <a:ext cx="4854618" cy="50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548680"/>
            <a:ext cx="5112568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Рычаги первого рода в быту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1593" y="980728"/>
            <a:ext cx="6258799" cy="5485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548680"/>
            <a:ext cx="5112568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Рычаги второго рода в быту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3979" y="1916832"/>
            <a:ext cx="6856413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548680"/>
            <a:ext cx="5112568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Рычаги третьего рода в быту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168400"/>
            <a:ext cx="6856413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548680"/>
            <a:ext cx="5112568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Рычаги первого рода </a:t>
            </a: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в организме человека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1438905"/>
            <a:ext cx="84249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Шея</a:t>
            </a:r>
            <a:r>
              <a:rPr lang="ru-RU" sz="1600" dirty="0"/>
              <a:t>: Когда вы наклоняете </a:t>
            </a:r>
            <a:r>
              <a:rPr lang="ru-RU" sz="1600" dirty="0" smtClean="0"/>
              <a:t>голову, </a:t>
            </a:r>
            <a:r>
              <a:rPr lang="ru-RU" sz="1600" dirty="0"/>
              <a:t>позвонки шейного отдела позвоночника действуют как точка опоры, мышцы шеи создают приложенную силу, а вес головы является силой сопротивления.</a:t>
            </a:r>
          </a:p>
          <a:p>
            <a:pPr lvl="1"/>
            <a:r>
              <a:rPr lang="ru-RU" sz="1600" b="1" dirty="0"/>
              <a:t>Точка опоры</a:t>
            </a:r>
            <a:r>
              <a:rPr lang="ru-RU" sz="1600" dirty="0"/>
              <a:t>: </a:t>
            </a:r>
            <a:r>
              <a:rPr lang="ru-RU" sz="1600" dirty="0" err="1"/>
              <a:t>Атланто-окципитальный</a:t>
            </a:r>
            <a:r>
              <a:rPr lang="ru-RU" sz="1600" dirty="0"/>
              <a:t> сустав (</a:t>
            </a:r>
            <a:r>
              <a:rPr lang="ru-RU" sz="1600" dirty="0" err="1"/>
              <a:t>сустав</a:t>
            </a:r>
            <a:r>
              <a:rPr lang="ru-RU" sz="1600" dirty="0"/>
              <a:t> между черепом и первым шейным позвонком).</a:t>
            </a:r>
          </a:p>
          <a:p>
            <a:pPr lvl="1"/>
            <a:r>
              <a:rPr lang="ru-RU" sz="1600" b="1" dirty="0"/>
              <a:t>Приложенная сила</a:t>
            </a:r>
            <a:r>
              <a:rPr lang="ru-RU" sz="1600" dirty="0"/>
              <a:t>: Мышцы </a:t>
            </a:r>
            <a:r>
              <a:rPr lang="ru-RU" sz="1600" dirty="0" smtClean="0"/>
              <a:t>шеи</a:t>
            </a:r>
            <a:r>
              <a:rPr lang="ru-RU" sz="1600" dirty="0"/>
              <a:t>.</a:t>
            </a:r>
          </a:p>
          <a:p>
            <a:pPr lvl="1"/>
            <a:r>
              <a:rPr lang="ru-RU" sz="1600" b="1" dirty="0"/>
              <a:t>Сила сопротивления</a:t>
            </a:r>
            <a:r>
              <a:rPr lang="ru-RU" sz="1600" dirty="0"/>
              <a:t>: Вес головы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501008"/>
            <a:ext cx="217170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429000"/>
            <a:ext cx="22193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340768"/>
            <a:ext cx="87129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Икры</a:t>
            </a:r>
            <a:r>
              <a:rPr lang="ru-RU" sz="1600" dirty="0"/>
              <a:t>: При подъеме на носки стопа действует как точка опоры, вес тела является силой сопротивления, а мышцы икр создают приложенную силу.</a:t>
            </a:r>
          </a:p>
          <a:p>
            <a:pPr lvl="1"/>
            <a:r>
              <a:rPr lang="ru-RU" sz="1600" b="1" dirty="0"/>
              <a:t>Точка опоры</a:t>
            </a:r>
            <a:r>
              <a:rPr lang="ru-RU" sz="1600" dirty="0"/>
              <a:t>: Пальцы ног.</a:t>
            </a:r>
          </a:p>
          <a:p>
            <a:pPr lvl="1"/>
            <a:r>
              <a:rPr lang="ru-RU" sz="1600" b="1" dirty="0"/>
              <a:t>Приложенная сила</a:t>
            </a:r>
            <a:r>
              <a:rPr lang="ru-RU" sz="1600" dirty="0"/>
              <a:t>: Икроножные мышцы.</a:t>
            </a:r>
          </a:p>
          <a:p>
            <a:pPr lvl="1"/>
            <a:r>
              <a:rPr lang="ru-RU" sz="1600" b="1" dirty="0"/>
              <a:t>Сила сопротивления</a:t>
            </a:r>
            <a:r>
              <a:rPr lang="ru-RU" sz="1600" dirty="0"/>
              <a:t>: Вес тела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1547" y="2780928"/>
            <a:ext cx="2582381" cy="3426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79512" y="548680"/>
            <a:ext cx="5112568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Рычаги второго рода </a:t>
            </a: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в организме человека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4013" y="3140968"/>
            <a:ext cx="2200275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1348313"/>
            <a:ext cx="864096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Бицепс</a:t>
            </a:r>
            <a:r>
              <a:rPr lang="ru-RU" sz="1600" dirty="0"/>
              <a:t>: Когда вы поднимаете руку, локоть действует как точка опоры, мышцы бицепса создают приложенную силу, а вес предплечья и удерживаемого предмета является силой сопротивления.</a:t>
            </a:r>
          </a:p>
          <a:p>
            <a:pPr lvl="1"/>
            <a:r>
              <a:rPr lang="ru-RU" sz="1600" b="1" dirty="0"/>
              <a:t>Точка опоры</a:t>
            </a:r>
            <a:r>
              <a:rPr lang="ru-RU" sz="1600" dirty="0"/>
              <a:t>: Локтевой сустав.</a:t>
            </a:r>
          </a:p>
          <a:p>
            <a:pPr lvl="1"/>
            <a:r>
              <a:rPr lang="ru-RU" sz="1600" b="1" dirty="0"/>
              <a:t>Приложенная сила</a:t>
            </a:r>
            <a:r>
              <a:rPr lang="ru-RU" sz="1600" dirty="0"/>
              <a:t>: Бицепс.</a:t>
            </a:r>
          </a:p>
          <a:p>
            <a:pPr marL="457200"/>
            <a:r>
              <a:rPr lang="ru-RU" sz="1600" b="1" dirty="0" smtClean="0"/>
              <a:t>Сила </a:t>
            </a:r>
            <a:r>
              <a:rPr lang="ru-RU" sz="1600" b="1" dirty="0"/>
              <a:t>сопротивления</a:t>
            </a:r>
            <a:r>
              <a:rPr lang="ru-RU" sz="1600" dirty="0"/>
              <a:t>: Вес предплечья и удерживаемого </a:t>
            </a:r>
            <a:r>
              <a:rPr lang="ru-RU" sz="1600" dirty="0" smtClean="0"/>
              <a:t>предмета.</a:t>
            </a:r>
          </a:p>
          <a:p>
            <a:pPr marL="457200"/>
            <a:r>
              <a:rPr lang="ru-RU" sz="1600" dirty="0" smtClean="0"/>
              <a:t>Сила сокращения мышц больше силы тяжести, действующей на мяч, получаем выигрыш в амплитуде.</a:t>
            </a:r>
            <a:endParaRPr lang="ru-RU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548680"/>
            <a:ext cx="5112568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Рычаги третьего рода </a:t>
            </a: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в организме человека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501008"/>
            <a:ext cx="472440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548680"/>
            <a:ext cx="5112568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Рычаги в живой природе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3" y="980728"/>
            <a:ext cx="525658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Рычаг первого рода</a:t>
            </a:r>
          </a:p>
          <a:p>
            <a:r>
              <a:rPr lang="ru-RU" sz="1600" b="1" dirty="0" smtClean="0"/>
              <a:t>Шея животного </a:t>
            </a:r>
            <a:r>
              <a:rPr lang="ru-RU" sz="1600" dirty="0" smtClean="0"/>
              <a:t>- т</a:t>
            </a:r>
            <a:r>
              <a:rPr lang="ru-RU" sz="1600" dirty="0" smtClean="0"/>
              <a:t>очка опоры находится между приложенной силой и силой сопротивления.</a:t>
            </a:r>
          </a:p>
          <a:p>
            <a:pPr marL="457200"/>
            <a:r>
              <a:rPr lang="ru-RU" sz="1600" b="1" dirty="0" smtClean="0"/>
              <a:t>Точка опоры:</a:t>
            </a:r>
            <a:r>
              <a:rPr lang="ru-RU" sz="1600" dirty="0" smtClean="0"/>
              <a:t> Сустав между шеей и головой (</a:t>
            </a:r>
            <a:r>
              <a:rPr lang="ru-RU" sz="1600" dirty="0" err="1" smtClean="0"/>
              <a:t>атланто-затылочный</a:t>
            </a:r>
            <a:r>
              <a:rPr lang="ru-RU" sz="1600" dirty="0" smtClean="0"/>
              <a:t> сустав).</a:t>
            </a:r>
          </a:p>
          <a:p>
            <a:pPr marL="457200"/>
            <a:r>
              <a:rPr lang="ru-RU" sz="1600" b="1" dirty="0" smtClean="0"/>
              <a:t>Приложенная сила:</a:t>
            </a:r>
            <a:r>
              <a:rPr lang="ru-RU" sz="1600" dirty="0" smtClean="0"/>
              <a:t> Мышцы шеи, которые наклоняют голову.</a:t>
            </a:r>
          </a:p>
          <a:p>
            <a:pPr marL="457200"/>
            <a:r>
              <a:rPr lang="ru-RU" sz="1600" b="1" dirty="0" smtClean="0"/>
              <a:t>Сила сопротивления:</a:t>
            </a:r>
            <a:r>
              <a:rPr lang="ru-RU" sz="1600" dirty="0" smtClean="0"/>
              <a:t> Вес головы.</a:t>
            </a:r>
            <a:endParaRPr lang="ru-RU" sz="1600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803778"/>
            <a:ext cx="3518667" cy="233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851920" y="3322727"/>
            <a:ext cx="50405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Рычаг второго рода</a:t>
            </a:r>
          </a:p>
          <a:p>
            <a:r>
              <a:rPr lang="ru-RU" sz="1600" b="1" dirty="0"/>
              <a:t>Ч</a:t>
            </a:r>
            <a:r>
              <a:rPr lang="ru-RU" sz="1600" b="1" dirty="0" smtClean="0"/>
              <a:t>елюсти</a:t>
            </a:r>
            <a:r>
              <a:rPr lang="ru-RU" sz="1600" b="1" dirty="0" smtClean="0"/>
              <a:t> животного </a:t>
            </a:r>
            <a:r>
              <a:rPr lang="ru-RU" sz="1600" dirty="0" smtClean="0"/>
              <a:t>- </a:t>
            </a:r>
            <a:r>
              <a:rPr lang="ru-RU" sz="1600" dirty="0" smtClean="0"/>
              <a:t>точка опоры находится на одном конце рычага, нагрузка (сила сопротивления) — посередине, а сила приложения — на другом конце.</a:t>
            </a:r>
            <a:endParaRPr lang="ru-RU" sz="1600" dirty="0" smtClean="0"/>
          </a:p>
          <a:p>
            <a:pPr marL="457200"/>
            <a:r>
              <a:rPr lang="ru-RU" sz="1600" b="1" dirty="0" smtClean="0"/>
              <a:t>Точка опоры:</a:t>
            </a:r>
            <a:r>
              <a:rPr lang="ru-RU" sz="1600" dirty="0" smtClean="0"/>
              <a:t> </a:t>
            </a:r>
            <a:r>
              <a:rPr lang="ru-RU" sz="1600" dirty="0" smtClean="0"/>
              <a:t>Височно-нижнечелюстной сустав</a:t>
            </a:r>
            <a:r>
              <a:rPr lang="ru-RU" sz="1600" dirty="0" smtClean="0"/>
              <a:t>.</a:t>
            </a:r>
          </a:p>
          <a:p>
            <a:pPr marL="457200"/>
            <a:r>
              <a:rPr lang="ru-RU" sz="1600" b="1" dirty="0" smtClean="0"/>
              <a:t>Приложенная сила:</a:t>
            </a:r>
            <a:r>
              <a:rPr lang="ru-RU" sz="1600" dirty="0" smtClean="0"/>
              <a:t> Жевательные мышцы.</a:t>
            </a:r>
          </a:p>
          <a:p>
            <a:pPr marL="457200"/>
            <a:r>
              <a:rPr lang="ru-RU" sz="1600" b="1" dirty="0" smtClean="0"/>
              <a:t>Сила сопротивления:</a:t>
            </a:r>
            <a:r>
              <a:rPr lang="ru-RU" sz="1600" dirty="0" smtClean="0"/>
              <a:t> </a:t>
            </a:r>
            <a:r>
              <a:rPr lang="ru-RU" sz="1600" dirty="0" smtClean="0"/>
              <a:t>Еда или объект, который животное кусает или разжевывает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7" y="3436583"/>
            <a:ext cx="2674811" cy="265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131</TotalTime>
  <Words>501</Words>
  <Application>Microsoft Office PowerPoint</Application>
  <PresentationFormat>Экран (4:3)</PresentationFormat>
  <Paragraphs>48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Городская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Test</dc:creator>
  <cp:lastModifiedBy>Test</cp:lastModifiedBy>
  <cp:revision>42</cp:revision>
  <dcterms:created xsi:type="dcterms:W3CDTF">2024-07-20T06:31:39Z</dcterms:created>
  <dcterms:modified xsi:type="dcterms:W3CDTF">2024-07-20T08:43:03Z</dcterms:modified>
</cp:coreProperties>
</file>