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E89897D-8323-448A-AE04-C72619A0E664}" type="datetimeFigureOut">
              <a:rPr lang="ru-RU" smtClean="0"/>
              <a:t>20.07.2024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1A1D1C8-4D4F-429A-A619-13CD05690F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81128"/>
            <a:ext cx="4953000" cy="960512"/>
          </a:xfrm>
        </p:spPr>
        <p:txBody>
          <a:bodyPr>
            <a:noAutofit/>
          </a:bodyPr>
          <a:lstStyle/>
          <a:p>
            <a:r>
              <a:rPr lang="ru-RU" sz="3000" dirty="0" smtClean="0"/>
              <a:t>Дайте мне точку опоры, и я переверну </a:t>
            </a:r>
            <a:r>
              <a:rPr lang="ru-RU" sz="3000" dirty="0" smtClean="0"/>
              <a:t>Землю</a:t>
            </a:r>
            <a:r>
              <a:rPr lang="en-US" sz="3000" dirty="0" smtClean="0"/>
              <a:t>!</a:t>
            </a:r>
            <a:r>
              <a:rPr lang="ru-RU" sz="3000" dirty="0" smtClean="0"/>
              <a:t> </a:t>
            </a:r>
            <a:endParaRPr lang="ru-RU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7448" y="188640"/>
            <a:ext cx="5814872" cy="332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504056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Идея Архимеда о точке опоры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</a:t>
            </a:r>
            <a:r>
              <a:rPr lang="ru-RU" sz="1600" dirty="0" smtClean="0"/>
              <a:t>ыражение "Дайте мне точку опоры, и я переверну Землю!" приписывается древнегреческому ученому Архимеду, который жил в III веке до н.э. </a:t>
            </a:r>
          </a:p>
          <a:p>
            <a:r>
              <a:rPr lang="ru-RU" sz="1600" dirty="0" smtClean="0"/>
              <a:t>В одном из своих трудов он утверждал, что с достаточной длиной рычага и подходящей точкой опоры можно перемещать любые грузы, даже такие огромные, как Земля.</a:t>
            </a:r>
          </a:p>
          <a:p>
            <a:endParaRPr lang="ru-RU" sz="1600" dirty="0" smtClean="0"/>
          </a:p>
          <a:p>
            <a:r>
              <a:rPr lang="ru-RU" sz="1600" dirty="0" smtClean="0"/>
              <a:t>Согласно легенде, Архимед смог на практике продемонстрировать возможности рычага для перемещения тяжёлых предметов.  В одной из историй говорится, что с помощью системы блоков и рычагов, разработанных учёным, защитники Сиракуз могли поднимать и переворачивать боевые римские триеры, используя упряжки лошадей на длинном плече рычага.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779519"/>
            <a:ext cx="3609524" cy="245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9512" y="4077072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Так современники убедились в правоте его утверждений.</a:t>
            </a:r>
          </a:p>
          <a:p>
            <a:r>
              <a:rPr lang="ru-RU" sz="1600" dirty="0" smtClean="0"/>
              <a:t>Идеи Архимеда о рычагах и моментах сил оказали огромное влияние на последующее развитие науки и техники. 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504056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Плечо силы и момент силы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accent5"/>
                </a:solidFill>
              </a:rPr>
              <a:t>Плечо силы </a:t>
            </a:r>
            <a:r>
              <a:rPr lang="ru-RU" sz="1600" dirty="0" smtClean="0"/>
              <a:t>– это кратчайшее расстояние между точкой опоры и прямой, вдоль которой сила действует на рычаг.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446" y="1628800"/>
            <a:ext cx="5782858" cy="153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1520" y="3140968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 рисунке </a:t>
            </a:r>
            <a:r>
              <a:rPr lang="en-US" sz="1600" dirty="0" smtClean="0"/>
              <a:t>l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</a:t>
            </a:r>
            <a:r>
              <a:rPr lang="ru-RU" sz="1600" dirty="0" smtClean="0"/>
              <a:t>– плечо силы 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, l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</a:t>
            </a:r>
            <a:r>
              <a:rPr lang="ru-RU" sz="1600" dirty="0" smtClean="0"/>
              <a:t>- плечо силы 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2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Силы вращают рычаг вокруг точки опоры – по часовой или против часовой стрелки.</a:t>
            </a:r>
          </a:p>
          <a:p>
            <a:r>
              <a:rPr lang="ru-RU" sz="1600" dirty="0" smtClean="0"/>
              <a:t>Ось вращения проходит через точку опоры перпендикулярно плоскости вращения.</a:t>
            </a:r>
          </a:p>
          <a:p>
            <a:r>
              <a:rPr lang="ru-RU" sz="1600" dirty="0" smtClean="0"/>
              <a:t>На рисунке сила 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</a:t>
            </a:r>
            <a:r>
              <a:rPr lang="ru-RU" sz="1600" dirty="0" smtClean="0"/>
              <a:t>вращает рычаг против часовой стрелки, а сила 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</a:t>
            </a:r>
            <a:r>
              <a:rPr lang="ru-RU" sz="1600" dirty="0" smtClean="0"/>
              <a:t>- по часовой стрелке.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437112"/>
            <a:ext cx="69797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chemeClr val="accent5"/>
                </a:solidFill>
              </a:rPr>
              <a:t>Момент силы </a:t>
            </a:r>
            <a:r>
              <a:rPr lang="ru-RU" sz="1600" dirty="0" smtClean="0"/>
              <a:t>– это произведение силы, вращающей тело, на её плечо.</a:t>
            </a:r>
            <a:endParaRPr lang="en-US" sz="1600" dirty="0" smtClean="0"/>
          </a:p>
          <a:p>
            <a:pPr algn="ctr"/>
            <a:r>
              <a:rPr lang="en-US" sz="1600" b="1" i="1" dirty="0" smtClean="0">
                <a:solidFill>
                  <a:schemeClr val="accent5"/>
                </a:solidFill>
              </a:rPr>
              <a:t>M = Fl</a:t>
            </a:r>
          </a:p>
          <a:p>
            <a:r>
              <a:rPr lang="ru-RU" sz="1600" dirty="0" smtClean="0"/>
              <a:t>В системе СИ единица измерения момента силы - Н·м.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504056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Правило моментов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24744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accent5"/>
                </a:solidFill>
              </a:rPr>
              <a:t>Правило моментов для двух сил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Рычаг находится в равновесии под действием двух сил, если момент силы, вращающей его по ходу часовой стрелки, равен моменту силы, вращающей его против хода часовой стрелки.</a:t>
            </a:r>
            <a:endParaRPr lang="ru-RU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647" y="2204865"/>
            <a:ext cx="2469225" cy="129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617481" y="2420888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accent5"/>
                </a:solidFill>
              </a:rPr>
              <a:t>F</a:t>
            </a:r>
            <a:r>
              <a:rPr lang="en-US" b="1" i="1" baseline="-25000" dirty="0" smtClean="0">
                <a:solidFill>
                  <a:schemeClr val="accent5"/>
                </a:solidFill>
              </a:rPr>
              <a:t>1</a:t>
            </a:r>
            <a:r>
              <a:rPr lang="en-US" b="1" i="1" dirty="0" smtClean="0">
                <a:solidFill>
                  <a:schemeClr val="accent5"/>
                </a:solidFill>
              </a:rPr>
              <a:t>l</a:t>
            </a:r>
            <a:r>
              <a:rPr lang="ru-RU" b="1" i="1" baseline="-25000" dirty="0" smtClean="0">
                <a:solidFill>
                  <a:schemeClr val="accent5"/>
                </a:solidFill>
              </a:rPr>
              <a:t>1 </a:t>
            </a:r>
            <a:r>
              <a:rPr lang="ru-RU" b="1" i="1" dirty="0" smtClean="0">
                <a:solidFill>
                  <a:schemeClr val="accent5"/>
                </a:solidFill>
              </a:rPr>
              <a:t> = </a:t>
            </a:r>
            <a:r>
              <a:rPr lang="en-US" b="1" i="1" dirty="0" smtClean="0">
                <a:solidFill>
                  <a:schemeClr val="accent5"/>
                </a:solidFill>
              </a:rPr>
              <a:t>F</a:t>
            </a:r>
            <a:r>
              <a:rPr lang="ru-RU" b="1" i="1" baseline="-25000" dirty="0" smtClean="0">
                <a:solidFill>
                  <a:schemeClr val="accent5"/>
                </a:solidFill>
              </a:rPr>
              <a:t>2</a:t>
            </a:r>
            <a:r>
              <a:rPr lang="en-US" b="1" i="1" dirty="0" smtClean="0">
                <a:solidFill>
                  <a:schemeClr val="accent5"/>
                </a:solidFill>
              </a:rPr>
              <a:t>l</a:t>
            </a:r>
            <a:r>
              <a:rPr lang="ru-RU" b="1" i="1" baseline="-25000" dirty="0" smtClean="0">
                <a:solidFill>
                  <a:schemeClr val="accent5"/>
                </a:solidFill>
              </a:rPr>
              <a:t>2</a:t>
            </a:r>
            <a:r>
              <a:rPr lang="en-US" b="1" i="1" dirty="0" smtClean="0">
                <a:solidFill>
                  <a:schemeClr val="accent5"/>
                </a:solidFill>
              </a:rPr>
              <a:t> </a:t>
            </a:r>
            <a:endParaRPr lang="ru-RU" b="1" i="1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501008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accent5"/>
                </a:solidFill>
              </a:rPr>
              <a:t>Правило моментов для нескольких сил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Рычаг находится в равновесии, если сумма моментов всех сил, вращающих его по ходу часовой стрелки, равна сумме моментов всех сил, вращающих его против хода часовой стрелки.</a:t>
            </a:r>
          </a:p>
          <a:p>
            <a:endParaRPr lang="ru-RU" sz="1600" dirty="0"/>
          </a:p>
          <a:p>
            <a:r>
              <a:rPr lang="ru-RU" sz="1400" i="1" dirty="0" smtClean="0"/>
              <a:t>Например</a:t>
            </a:r>
            <a:r>
              <a:rPr lang="ru-RU" sz="1400" dirty="0" smtClean="0"/>
              <a:t>:</a:t>
            </a:r>
            <a:endParaRPr lang="ru-RU" sz="1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13176"/>
            <a:ext cx="2636888" cy="11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275856" y="5076473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Силы </a:t>
            </a:r>
            <a:r>
              <a:rPr lang="en-US" sz="1400" dirty="0" smtClean="0"/>
              <a:t>F</a:t>
            </a:r>
            <a:r>
              <a:rPr lang="en-US" sz="1400" baseline="-25000" dirty="0" smtClean="0"/>
              <a:t>1</a:t>
            </a:r>
            <a:r>
              <a:rPr lang="en-US" sz="1400" dirty="0" smtClean="0"/>
              <a:t>, F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, F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 </a:t>
            </a:r>
            <a:r>
              <a:rPr lang="ru-RU" sz="1400" dirty="0" smtClean="0"/>
              <a:t>вращают рычаг против часовой стрелки, а сила </a:t>
            </a:r>
            <a:r>
              <a:rPr lang="en-US" sz="1400" dirty="0" smtClean="0"/>
              <a:t>F</a:t>
            </a:r>
            <a:r>
              <a:rPr lang="en-US" sz="1400" baseline="-25000" dirty="0" smtClean="0"/>
              <a:t>4</a:t>
            </a:r>
            <a:r>
              <a:rPr lang="en-US" sz="1400" dirty="0" smtClean="0"/>
              <a:t> </a:t>
            </a:r>
            <a:r>
              <a:rPr lang="ru-RU" sz="1400" dirty="0" smtClean="0"/>
              <a:t>- по часовой стрелке. Поэтому</a:t>
            </a:r>
            <a:r>
              <a:rPr lang="ru-RU" sz="1400" dirty="0"/>
              <a:t> </a:t>
            </a:r>
            <a:r>
              <a:rPr lang="ru-RU" sz="1400" dirty="0" smtClean="0"/>
              <a:t>при равновесии: 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5589240"/>
            <a:ext cx="21611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/>
              <a:t>F</a:t>
            </a:r>
            <a:r>
              <a:rPr lang="en-US" sz="1400" b="1" i="1" baseline="-25000" dirty="0" smtClean="0"/>
              <a:t>1</a:t>
            </a:r>
            <a:r>
              <a:rPr lang="en-US" sz="1400" b="1" i="1" dirty="0" smtClean="0"/>
              <a:t>l</a:t>
            </a:r>
            <a:r>
              <a:rPr lang="ru-RU" sz="1400" b="1" i="1" baseline="-25000" dirty="0" smtClean="0"/>
              <a:t>1 </a:t>
            </a:r>
            <a:r>
              <a:rPr lang="ru-RU" sz="1400" b="1" i="1" dirty="0" smtClean="0"/>
              <a:t> </a:t>
            </a:r>
            <a:r>
              <a:rPr lang="en-US" sz="1400" b="1" i="1" dirty="0" smtClean="0"/>
              <a:t>+</a:t>
            </a:r>
            <a:r>
              <a:rPr lang="ru-RU" sz="1400" b="1" i="1" dirty="0" smtClean="0"/>
              <a:t> </a:t>
            </a:r>
            <a:r>
              <a:rPr lang="en-US" sz="1400" b="1" i="1" dirty="0" smtClean="0"/>
              <a:t>F</a:t>
            </a:r>
            <a:r>
              <a:rPr lang="ru-RU" sz="1400" b="1" i="1" baseline="-25000" dirty="0" smtClean="0"/>
              <a:t>2</a:t>
            </a:r>
            <a:r>
              <a:rPr lang="en-US" sz="1400" b="1" i="1" dirty="0" smtClean="0"/>
              <a:t>l</a:t>
            </a:r>
            <a:r>
              <a:rPr lang="ru-RU" sz="1400" b="1" i="1" baseline="-25000" dirty="0" smtClean="0"/>
              <a:t>2</a:t>
            </a:r>
            <a:r>
              <a:rPr lang="en-US" sz="1400" b="1" i="1" dirty="0" smtClean="0"/>
              <a:t> + F</a:t>
            </a:r>
            <a:r>
              <a:rPr lang="en-US" sz="1400" b="1" i="1" baseline="-25000" dirty="0" smtClean="0"/>
              <a:t>3</a:t>
            </a:r>
            <a:r>
              <a:rPr lang="en-US" sz="1400" b="1" i="1" dirty="0" smtClean="0"/>
              <a:t>l</a:t>
            </a:r>
            <a:r>
              <a:rPr lang="en-US" sz="1400" b="1" i="1" baseline="-25000" dirty="0" smtClean="0"/>
              <a:t>3 </a:t>
            </a:r>
            <a:r>
              <a:rPr lang="en-US" sz="1400" b="1" i="1" dirty="0" smtClean="0"/>
              <a:t>= F</a:t>
            </a:r>
            <a:r>
              <a:rPr lang="en-US" sz="1400" b="1" i="1" baseline="-25000" dirty="0" smtClean="0"/>
              <a:t>4</a:t>
            </a:r>
            <a:r>
              <a:rPr lang="en-US" sz="1400" b="1" i="1" dirty="0" smtClean="0"/>
              <a:t>l</a:t>
            </a:r>
            <a:r>
              <a:rPr lang="en-US" sz="1400" b="1" i="1" baseline="-25000" dirty="0" smtClean="0"/>
              <a:t>4</a:t>
            </a:r>
            <a:endParaRPr lang="ru-RU" sz="14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561662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Выигрыш в силе и проигрыш в расстоянии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31051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63888" y="1340768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 правилу моментов 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1331476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F1l1 = F2l2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1772816"/>
            <a:ext cx="1781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Выигрыш в силе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1763524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F2/F1 = l1/l2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2132856"/>
            <a:ext cx="5400600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Сила нагрузки </a:t>
            </a:r>
            <a:r>
              <a:rPr lang="en-US" sz="1600" b="1" dirty="0" smtClean="0">
                <a:solidFill>
                  <a:schemeClr val="accent5"/>
                </a:solidFill>
              </a:rPr>
              <a:t>F2</a:t>
            </a:r>
            <a:r>
              <a:rPr lang="ru-RU" sz="1600" dirty="0" smtClean="0"/>
              <a:t> больше приложенной силы </a:t>
            </a:r>
            <a:r>
              <a:rPr lang="en-US" sz="1600" b="1" dirty="0" smtClean="0">
                <a:solidFill>
                  <a:schemeClr val="accent5"/>
                </a:solidFill>
              </a:rPr>
              <a:t>F1</a:t>
            </a:r>
            <a:r>
              <a:rPr lang="en-US" sz="1600" dirty="0" smtClean="0"/>
              <a:t> </a:t>
            </a:r>
            <a:r>
              <a:rPr lang="ru-RU" sz="1600" dirty="0" smtClean="0"/>
              <a:t>во столько раз, во сколько раз плечо </a:t>
            </a:r>
            <a:r>
              <a:rPr lang="en-US" sz="1600" b="1" dirty="0" smtClean="0">
                <a:solidFill>
                  <a:schemeClr val="accent5"/>
                </a:solidFill>
              </a:rPr>
              <a:t>l1</a:t>
            </a:r>
            <a:r>
              <a:rPr lang="ru-RU" sz="1600" dirty="0" smtClean="0"/>
              <a:t> длинней плеча </a:t>
            </a:r>
            <a:r>
              <a:rPr lang="en-US" sz="1600" b="1" dirty="0" smtClean="0">
                <a:solidFill>
                  <a:schemeClr val="accent5"/>
                </a:solidFill>
              </a:rPr>
              <a:t>l2</a:t>
            </a:r>
            <a:r>
              <a:rPr lang="ru-RU" sz="16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504" y="2874422"/>
            <a:ext cx="2274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Работа каждой из сил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2852936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A1 = F1h1,  A2=-F2h2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321297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где </a:t>
            </a:r>
            <a:r>
              <a:rPr lang="en-US" sz="1600" b="1" dirty="0" smtClean="0">
                <a:solidFill>
                  <a:schemeClr val="accent5"/>
                </a:solidFill>
              </a:rPr>
              <a:t>h1</a:t>
            </a:r>
            <a:r>
              <a:rPr lang="en-US" sz="1600" dirty="0" smtClean="0"/>
              <a:t>, </a:t>
            </a:r>
            <a:r>
              <a:rPr lang="en-US" sz="1600" b="1" dirty="0" smtClean="0">
                <a:solidFill>
                  <a:schemeClr val="accent5"/>
                </a:solidFill>
              </a:rPr>
              <a:t>h2</a:t>
            </a:r>
            <a:r>
              <a:rPr lang="en-US" sz="1600" dirty="0" smtClean="0"/>
              <a:t> – </a:t>
            </a:r>
            <a:r>
              <a:rPr lang="ru-RU" sz="1600" dirty="0" smtClean="0"/>
              <a:t>перемещения плеч рычага. Работа нагрузки </a:t>
            </a:r>
            <a:r>
              <a:rPr lang="en-US" sz="1600" b="1" dirty="0" smtClean="0">
                <a:solidFill>
                  <a:schemeClr val="accent5"/>
                </a:solidFill>
              </a:rPr>
              <a:t>A2</a:t>
            </a:r>
            <a:r>
              <a:rPr lang="en-US" sz="1600" dirty="0" smtClean="0"/>
              <a:t> </a:t>
            </a:r>
            <a:r>
              <a:rPr lang="ru-RU" sz="1600" dirty="0" smtClean="0"/>
              <a:t>отрицательна, т.к. направления силы </a:t>
            </a:r>
            <a:r>
              <a:rPr lang="en-US" sz="1600" b="1" dirty="0" smtClean="0">
                <a:solidFill>
                  <a:schemeClr val="accent5"/>
                </a:solidFill>
              </a:rPr>
              <a:t>F2</a:t>
            </a:r>
            <a:r>
              <a:rPr lang="ru-RU" sz="1600" dirty="0" smtClean="0"/>
              <a:t> и перемещения </a:t>
            </a:r>
            <a:r>
              <a:rPr lang="en-US" sz="1600" b="1" dirty="0" smtClean="0">
                <a:solidFill>
                  <a:schemeClr val="accent5"/>
                </a:solidFill>
              </a:rPr>
              <a:t>h2</a:t>
            </a:r>
            <a:r>
              <a:rPr lang="ru-RU" sz="1600" dirty="0" smtClean="0"/>
              <a:t> противоположны.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3789040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Для замкнутой системы выполняется закон сохранения энергии, а значит, сумма работ должна быть равна нулю: </a:t>
            </a:r>
            <a:r>
              <a:rPr lang="en-US" sz="1600" dirty="0" smtClean="0"/>
              <a:t>A1 + A2 = F1h1 - F2h2 = 0. </a:t>
            </a:r>
            <a:r>
              <a:rPr lang="ru-RU" sz="1600" dirty="0" smtClean="0"/>
              <a:t>Получаем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4365104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F1h1 = F2h2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4674622"/>
            <a:ext cx="1781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Выигрыш в силе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907704" y="4653136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F2/F1 = h1/h2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5013176"/>
            <a:ext cx="872103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Во сколько раз выигрываем в силе, во столько же раз проигрываем в расстоянии.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878497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Так может ли человек переместить Землю с помощью рычага?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78497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5"/>
                </a:solidFill>
              </a:rPr>
              <a:t>«Золотое правило» механики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Ни один механизм не дает выигрыша в работе.</a:t>
            </a:r>
            <a:br>
              <a:rPr lang="ru-RU" sz="1600" dirty="0" smtClean="0"/>
            </a:br>
            <a:r>
              <a:rPr lang="ru-RU" sz="1600" dirty="0" smtClean="0"/>
              <a:t>Во сколько раз мы выигрываем в силе, во столько же раз мы проигрываем в расстоянии.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988840"/>
            <a:ext cx="871296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Допустим, что по завету Архимеда мы нашли точку опоры и можем сдвинуть с орбиты Землю, приложив силу, равную собственному весу </a:t>
            </a:r>
            <a:r>
              <a:rPr lang="en-US" sz="1600" dirty="0" smtClean="0"/>
              <a:t>F1 = 720 </a:t>
            </a:r>
            <a:r>
              <a:rPr lang="ru-RU" sz="1600" dirty="0" smtClean="0"/>
              <a:t>Н.</a:t>
            </a:r>
          </a:p>
          <a:p>
            <a:r>
              <a:rPr lang="ru-RU" sz="1600" dirty="0" smtClean="0"/>
              <a:t>Сила, удерживающая Землю на орбите вокруг Солнца равна </a:t>
            </a:r>
            <a:r>
              <a:rPr lang="en-US" sz="1600" dirty="0" smtClean="0"/>
              <a:t>F2 = 3,6∙10</a:t>
            </a:r>
            <a:r>
              <a:rPr lang="en-US" sz="1600" baseline="30000" dirty="0" smtClean="0"/>
              <a:t>22</a:t>
            </a:r>
            <a:r>
              <a:rPr lang="en-US" sz="1600" dirty="0" smtClean="0"/>
              <a:t> H.</a:t>
            </a:r>
            <a:endParaRPr lang="ru-RU" sz="1600" dirty="0" smtClean="0"/>
          </a:p>
          <a:p>
            <a:r>
              <a:rPr lang="ru-RU" sz="1600" dirty="0" smtClean="0"/>
              <a:t>Нам необходим выигрыш в силе</a:t>
            </a:r>
            <a:r>
              <a:rPr lang="en-US" sz="1600" dirty="0" smtClean="0"/>
              <a:t> F2/F1 = </a:t>
            </a:r>
            <a:r>
              <a:rPr lang="en-US" sz="1600" dirty="0" smtClean="0"/>
              <a:t>3,6∙10</a:t>
            </a:r>
            <a:r>
              <a:rPr lang="en-US" sz="1600" baseline="30000" dirty="0" smtClean="0"/>
              <a:t>22</a:t>
            </a:r>
            <a:r>
              <a:rPr lang="en-US" sz="1600" dirty="0" smtClean="0"/>
              <a:t> /720 = 5 ∙10</a:t>
            </a:r>
            <a:r>
              <a:rPr lang="en-US" sz="1600" baseline="30000" dirty="0" smtClean="0"/>
              <a:t>19</a:t>
            </a:r>
            <a:r>
              <a:rPr lang="en-US" sz="1600" dirty="0" smtClean="0"/>
              <a:t> </a:t>
            </a:r>
            <a:r>
              <a:rPr lang="ru-RU" sz="1600" dirty="0" smtClean="0"/>
              <a:t>раз.</a:t>
            </a:r>
          </a:p>
          <a:p>
            <a:endParaRPr lang="ru-RU" sz="1600" dirty="0" smtClean="0"/>
          </a:p>
          <a:p>
            <a:r>
              <a:rPr lang="ru-RU" sz="1600" dirty="0" smtClean="0"/>
              <a:t>Попробуем сдвинуть Землю на 1 микрон, </a:t>
            </a:r>
            <a:r>
              <a:rPr lang="en-US" sz="1600" dirty="0" smtClean="0"/>
              <a:t>h2 = 1 </a:t>
            </a:r>
            <a:r>
              <a:rPr lang="ru-RU" sz="1600" dirty="0" smtClean="0"/>
              <a:t>мкм = 10</a:t>
            </a:r>
            <a:r>
              <a:rPr lang="ru-RU" sz="1600" baseline="30000" dirty="0" smtClean="0"/>
              <a:t>-6</a:t>
            </a:r>
            <a:r>
              <a:rPr lang="ru-RU" sz="1600" dirty="0" smtClean="0"/>
              <a:t> м.</a:t>
            </a:r>
          </a:p>
          <a:p>
            <a:r>
              <a:rPr lang="ru-RU" sz="1600" dirty="0" smtClean="0"/>
              <a:t>Тогда нам нужно со своей стороны переместить рычаг на</a:t>
            </a:r>
          </a:p>
          <a:p>
            <a:r>
              <a:rPr lang="en-US" sz="1600" dirty="0" smtClean="0"/>
              <a:t>h1 = (</a:t>
            </a:r>
            <a:r>
              <a:rPr lang="en-US" sz="1600" dirty="0" smtClean="0"/>
              <a:t>F2/F1</a:t>
            </a:r>
            <a:r>
              <a:rPr lang="en-US" sz="1600" dirty="0" smtClean="0"/>
              <a:t>)∙h2 = </a:t>
            </a:r>
            <a:r>
              <a:rPr lang="en-US" sz="1600" dirty="0" smtClean="0"/>
              <a:t>5 ∙10</a:t>
            </a:r>
            <a:r>
              <a:rPr lang="en-US" sz="1600" baseline="30000" dirty="0" smtClean="0"/>
              <a:t>19</a:t>
            </a:r>
            <a:r>
              <a:rPr lang="en-US" sz="1600" dirty="0" smtClean="0"/>
              <a:t> ∙</a:t>
            </a:r>
            <a:r>
              <a:rPr lang="ru-RU" sz="1600" dirty="0" smtClean="0"/>
              <a:t> 10</a:t>
            </a:r>
            <a:r>
              <a:rPr lang="ru-RU" sz="1600" baseline="30000" dirty="0" smtClean="0"/>
              <a:t>-6</a:t>
            </a:r>
            <a:r>
              <a:rPr lang="en-US" sz="1600" dirty="0" smtClean="0"/>
              <a:t>= 5 ∙10</a:t>
            </a:r>
            <a:r>
              <a:rPr lang="en-US" sz="1600" baseline="30000" dirty="0" smtClean="0"/>
              <a:t>13 </a:t>
            </a:r>
            <a:r>
              <a:rPr lang="ru-RU" sz="1600" dirty="0" smtClean="0"/>
              <a:t>м = </a:t>
            </a:r>
            <a:r>
              <a:rPr lang="en-US" sz="1600" dirty="0" smtClean="0"/>
              <a:t>5 ∙10</a:t>
            </a:r>
            <a:r>
              <a:rPr lang="en-US" sz="1600" baseline="30000" dirty="0" smtClean="0"/>
              <a:t>1</a:t>
            </a:r>
            <a:r>
              <a:rPr lang="ru-RU" sz="1600" baseline="30000" dirty="0" smtClean="0"/>
              <a:t>0</a:t>
            </a:r>
            <a:r>
              <a:rPr lang="en-US" sz="1600" baseline="30000" dirty="0" smtClean="0"/>
              <a:t> </a:t>
            </a:r>
            <a:r>
              <a:rPr lang="ru-RU" sz="1600" dirty="0" smtClean="0"/>
              <a:t>км, т.е. на </a:t>
            </a:r>
            <a:r>
              <a:rPr lang="ru-RU" sz="1400" b="1" i="1" dirty="0" smtClean="0">
                <a:solidFill>
                  <a:schemeClr val="accent5"/>
                </a:solidFill>
              </a:rPr>
              <a:t>50 миллиардов километров !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600" dirty="0" smtClean="0"/>
              <a:t>Радиус всей Солнечной системы – около 100 астрономических единиц или 1,</a:t>
            </a:r>
            <a:r>
              <a:rPr lang="en-US" sz="1600" dirty="0" smtClean="0"/>
              <a:t>5 ∙10</a:t>
            </a:r>
            <a:r>
              <a:rPr lang="en-US" sz="1600" baseline="30000" dirty="0" smtClean="0"/>
              <a:t>13</a:t>
            </a:r>
            <a:r>
              <a:rPr lang="ru-RU" sz="1600" dirty="0" smtClean="0"/>
              <a:t> м. Тогда </a:t>
            </a:r>
            <a:r>
              <a:rPr lang="en-US" sz="1600" dirty="0" smtClean="0"/>
              <a:t>h1</a:t>
            </a:r>
            <a:r>
              <a:rPr lang="ru-RU" sz="1600" dirty="0" smtClean="0"/>
              <a:t> - это чуть больше полутора диаметров Солнечных систем.</a:t>
            </a:r>
            <a:r>
              <a:rPr lang="ru-RU" sz="1600" dirty="0" smtClean="0"/>
              <a:t> 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797152"/>
            <a:ext cx="8712968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/>
              <a:t>Е</a:t>
            </a:r>
            <a:r>
              <a:rPr lang="ru-RU" sz="1600" dirty="0" smtClean="0"/>
              <a:t>сли на одной стороне рычага мы сдвигаем Землю на 1 микрон, то на другой стороне – прикладывая весь свой вес – должны преодолеть расстояние в полторы Солнечных системы. </a:t>
            </a:r>
          </a:p>
          <a:p>
            <a:r>
              <a:rPr lang="ru-RU" sz="1600" dirty="0" smtClean="0"/>
              <a:t>Вот такой «проигрыш в расстоянии».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504056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/>
                </a:solidFill>
              </a:rPr>
              <a:t>В</a:t>
            </a:r>
            <a:r>
              <a:rPr lang="ru-RU" b="1" dirty="0" smtClean="0">
                <a:solidFill>
                  <a:schemeClr val="accent5"/>
                </a:solidFill>
              </a:rPr>
              <a:t>ыводы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3" y="1124744"/>
            <a:ext cx="871296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Архимед сделал множество важных открытий в области геометрии, гидростатики и механики. В его работе по изучению принципов рычагов и моментов сил появилась знаменитая фраза «Дайте мне точку опоры, и я переверну Землю!».</a:t>
            </a:r>
          </a:p>
          <a:p>
            <a:r>
              <a:rPr lang="ru-RU" sz="1600" dirty="0" smtClean="0"/>
              <a:t>Между тем, «золотое правило» механики гласит, что </a:t>
            </a:r>
            <a:r>
              <a:rPr lang="ru-RU" sz="1600" dirty="0" smtClean="0"/>
              <a:t>во сколько раз мы выигрываем в силе, во столько же раз мы проигрываем в расстоянии. Поэтому, даже, если мы найдём точку опоры и захотим сдвинуть Землю на 1 микрон, то на другой стороне – прикладывая весь свой вес – нам придётся преодолеть расстояние в полторы Солнечных системы. Это следствие«проигрыша в расстоянии».</a:t>
            </a:r>
          </a:p>
          <a:p>
            <a:r>
              <a:rPr lang="ru-RU" sz="1600" dirty="0" smtClean="0"/>
              <a:t>Необходимость в сверхдлинных рычагах и наличие стабильной точки опоры в реальности делает данную задачу невыполнимой.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Таким образом, даже при теоретической возможности применения рычага для перемещения планет, существуют ограничения, которые не позволяют реализовать эту идею на практике. Это подчеркивает важность понимания как теоретических основ, так и практических ограничений при применении физических принципов. Рычаги остаются фундаментальным инструментом в науке и технике, однако их применение должно учитывать реальные физические условия и масштабы задач.</a:t>
            </a: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107</TotalTime>
  <Words>661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Test</dc:creator>
  <cp:lastModifiedBy>Test</cp:lastModifiedBy>
  <cp:revision>35</cp:revision>
  <dcterms:created xsi:type="dcterms:W3CDTF">2024-07-20T08:43:28Z</dcterms:created>
  <dcterms:modified xsi:type="dcterms:W3CDTF">2024-07-20T10:30:54Z</dcterms:modified>
</cp:coreProperties>
</file>