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594EF6-D069-4A76-9AF1-2BA156E41232}" type="datetimeFigureOut">
              <a:rPr lang="ru-RU" smtClean="0"/>
              <a:pPr/>
              <a:t>20.07.2024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77570-7691-49EC-AA84-D2A2C78C8A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594EF6-D069-4A76-9AF1-2BA156E41232}" type="datetimeFigureOut">
              <a:rPr lang="ru-RU" smtClean="0"/>
              <a:pPr/>
              <a:t>20.07.2024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77570-7691-49EC-AA84-D2A2C78C8A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594EF6-D069-4A76-9AF1-2BA156E41232}" type="datetimeFigureOut">
              <a:rPr lang="ru-RU" smtClean="0"/>
              <a:pPr/>
              <a:t>20.07.2024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77570-7691-49EC-AA84-D2A2C78C8A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594EF6-D069-4A76-9AF1-2BA156E41232}" type="datetimeFigureOut">
              <a:rPr lang="ru-RU" smtClean="0"/>
              <a:pPr/>
              <a:t>20.07.2024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77570-7691-49EC-AA84-D2A2C78C8A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594EF6-D069-4A76-9AF1-2BA156E41232}" type="datetimeFigureOut">
              <a:rPr lang="ru-RU" smtClean="0"/>
              <a:pPr/>
              <a:t>20.07.2024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77570-7691-49EC-AA84-D2A2C78C8A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594EF6-D069-4A76-9AF1-2BA156E41232}" type="datetimeFigureOut">
              <a:rPr lang="ru-RU" smtClean="0"/>
              <a:pPr/>
              <a:t>20.07.2024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77570-7691-49EC-AA84-D2A2C78C8A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594EF6-D069-4A76-9AF1-2BA156E41232}" type="datetimeFigureOut">
              <a:rPr lang="ru-RU" smtClean="0"/>
              <a:pPr/>
              <a:t>20.07.2024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77570-7691-49EC-AA84-D2A2C78C8A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594EF6-D069-4A76-9AF1-2BA156E41232}" type="datetimeFigureOut">
              <a:rPr lang="ru-RU" smtClean="0"/>
              <a:pPr/>
              <a:t>20.07.2024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77570-7691-49EC-AA84-D2A2C78C8A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594EF6-D069-4A76-9AF1-2BA156E41232}" type="datetimeFigureOut">
              <a:rPr lang="ru-RU" smtClean="0"/>
              <a:pPr/>
              <a:t>20.07.2024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77570-7691-49EC-AA84-D2A2C78C8A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594EF6-D069-4A76-9AF1-2BA156E41232}" type="datetimeFigureOut">
              <a:rPr lang="ru-RU" smtClean="0"/>
              <a:pPr/>
              <a:t>20.07.2024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77570-7691-49EC-AA84-D2A2C78C8A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594EF6-D069-4A76-9AF1-2BA156E41232}" type="datetimeFigureOut">
              <a:rPr lang="ru-RU" smtClean="0"/>
              <a:pPr/>
              <a:t>20.07.2024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77570-7691-49EC-AA84-D2A2C78C8A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9594EF6-D069-4A76-9AF1-2BA156E41232}" type="datetimeFigureOut">
              <a:rPr lang="ru-RU" smtClean="0"/>
              <a:pPr/>
              <a:t>20.07.2024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CE77570-7691-49EC-AA84-D2A2C78C8A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548680"/>
            <a:ext cx="7507560" cy="923362"/>
          </a:xfrm>
        </p:spPr>
        <p:txBody>
          <a:bodyPr>
            <a:normAutofit fontScale="90000"/>
          </a:bodyPr>
          <a:lstStyle/>
          <a:p>
            <a:r>
              <a:rPr lang="ru-RU" sz="3000" dirty="0" smtClean="0"/>
              <a:t>Выталкивающая сила как принцип действия китайского воздушного фонарика</a:t>
            </a:r>
            <a:endParaRPr lang="ru-RU" sz="3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772816"/>
            <a:ext cx="4850331" cy="4372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260648"/>
            <a:ext cx="7848872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/>
              <a:t>Что такое китайский воздушный фонарик?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115616" y="836712"/>
            <a:ext cx="76328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chemeClr val="accent3"/>
                </a:solidFill>
              </a:rPr>
              <a:t>Китайский воздушный фонарик </a:t>
            </a:r>
            <a:r>
              <a:rPr lang="ru-RU" dirty="0" smtClean="0"/>
              <a:t>— это небольшая летательная конструкция, состоящая из каркаса и бумаги с источником тепла внутри.</a:t>
            </a:r>
          </a:p>
          <a:p>
            <a:r>
              <a:rPr lang="ru-RU" dirty="0" smtClean="0"/>
              <a:t>Фонарик поднимается в воздух за счет </a:t>
            </a:r>
            <a:r>
              <a:rPr lang="ru-RU" dirty="0" smtClean="0"/>
              <a:t>нагрева </a:t>
            </a:r>
            <a:r>
              <a:rPr lang="ru-RU" dirty="0" smtClean="0"/>
              <a:t>воздуха внутри него.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80984" y="2440001"/>
            <a:ext cx="2514952" cy="2069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499992" y="1916832"/>
            <a:ext cx="432048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Роль несущей конструкции выполняет легкий деревянный каркас. </a:t>
            </a:r>
          </a:p>
          <a:p>
            <a:r>
              <a:rPr lang="ru-RU" dirty="0" smtClean="0"/>
              <a:t>В нижней части имеется горелка, закрепленная на тонкой проволоке. Горелка изготавливается из кусочка хлопчатобумажной ткани, пропитанной воском или легковоспламеняющимися жидкостями. </a:t>
            </a:r>
          </a:p>
          <a:p>
            <a:r>
              <a:rPr lang="ru-RU" dirty="0" smtClean="0"/>
              <a:t>Купол изготавливается из бумаги, которую пропитывают специальным негорючим составом. Также, можно изготовить купол из современных негорючих нетканых материалов.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260648"/>
            <a:ext cx="7848872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/>
              <a:t>История китайского воздушного фонарика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043608" y="764704"/>
            <a:ext cx="777686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chemeClr val="accent3"/>
                </a:solidFill>
              </a:rPr>
              <a:t>Легенда о </a:t>
            </a:r>
            <a:r>
              <a:rPr lang="ru-RU" i="1" dirty="0" err="1" smtClean="0">
                <a:solidFill>
                  <a:schemeClr val="accent3"/>
                </a:solidFill>
              </a:rPr>
              <a:t>Чжугэ</a:t>
            </a:r>
            <a:r>
              <a:rPr lang="ru-RU" i="1" dirty="0" smtClean="0">
                <a:solidFill>
                  <a:schemeClr val="accent3"/>
                </a:solidFill>
              </a:rPr>
              <a:t> </a:t>
            </a:r>
            <a:r>
              <a:rPr lang="ru-RU" i="1" dirty="0" smtClean="0">
                <a:solidFill>
                  <a:schemeClr val="accent3"/>
                </a:solidFill>
              </a:rPr>
              <a:t>Ляне</a:t>
            </a:r>
          </a:p>
          <a:p>
            <a:r>
              <a:rPr lang="ru-RU" dirty="0" smtClean="0"/>
              <a:t>Одной из наиболее известных легенд, связанных с китайскими фонариками, является история о </a:t>
            </a:r>
            <a:r>
              <a:rPr lang="ru-RU" dirty="0" err="1" smtClean="0"/>
              <a:t>Чжугэ</a:t>
            </a:r>
            <a:r>
              <a:rPr lang="ru-RU" dirty="0" smtClean="0"/>
              <a:t> Ляне (181-234 гг. н.э.), выдающемся военачальнике и стратеге периода Троецарствия. Согласно легенде, </a:t>
            </a:r>
            <a:r>
              <a:rPr lang="ru-RU" dirty="0" err="1" smtClean="0"/>
              <a:t>Чжугэ</a:t>
            </a:r>
            <a:r>
              <a:rPr lang="ru-RU" dirty="0" smtClean="0"/>
              <a:t> Лян использовал небесные фонарики для передачи сигнала о помощи во время военной </a:t>
            </a:r>
            <a:r>
              <a:rPr lang="ru-RU" dirty="0" smtClean="0"/>
              <a:t>кампании, а также для устрашения врага. </a:t>
            </a:r>
          </a:p>
          <a:p>
            <a:r>
              <a:rPr lang="ru-RU" dirty="0" smtClean="0"/>
              <a:t>В </a:t>
            </a:r>
            <a:r>
              <a:rPr lang="ru-RU" dirty="0" smtClean="0"/>
              <a:t>честь этого фонарики часто называют "фонариками </a:t>
            </a:r>
            <a:r>
              <a:rPr lang="ru-RU" dirty="0" err="1" smtClean="0"/>
              <a:t>Кунмина</a:t>
            </a:r>
            <a:r>
              <a:rPr lang="ru-RU" dirty="0" smtClean="0"/>
              <a:t>", по имени его родного города</a:t>
            </a:r>
            <a:r>
              <a:rPr lang="ru-RU" dirty="0" smtClean="0"/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3573016"/>
            <a:ext cx="2714052" cy="1969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115616" y="3068960"/>
            <a:ext cx="511256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chemeClr val="accent3"/>
                </a:solidFill>
              </a:rPr>
              <a:t>Культурные традиции</a:t>
            </a:r>
          </a:p>
          <a:p>
            <a:r>
              <a:rPr lang="ru-RU" dirty="0" smtClean="0"/>
              <a:t>Со временем китайские воздушные фонарики стали неотъемлемой частью многих китайских фестивалей и праздников. Они символизируют отпущение невзгод и пожелания на будущее. </a:t>
            </a:r>
          </a:p>
          <a:p>
            <a:r>
              <a:rPr lang="ru-RU" dirty="0" smtClean="0"/>
              <a:t>Одним из самых известных праздников, связанных с запуском фонариков, является Фестиваль фонарей (</a:t>
            </a:r>
            <a:r>
              <a:rPr lang="ru-RU" dirty="0" err="1" smtClean="0"/>
              <a:t>Юаньсяо</a:t>
            </a:r>
            <a:r>
              <a:rPr lang="ru-RU" dirty="0" smtClean="0"/>
              <a:t>), который проводится на пятнадцатый день первого лунного месяца, завершая празднования китайского Нового года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260648"/>
            <a:ext cx="7848872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/>
              <a:t>Как действует выталкивающая сила на фонарик?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115616" y="836712"/>
            <a:ext cx="77768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Нагретый воздух внутри фонарика расширяется и становится менее плотным по сравнению с </a:t>
            </a:r>
            <a:r>
              <a:rPr lang="ru-RU" dirty="0" smtClean="0"/>
              <a:t>окружающ</a:t>
            </a:r>
            <a:r>
              <a:rPr lang="ru-RU" dirty="0" smtClean="0"/>
              <a:t>им</a:t>
            </a:r>
            <a:r>
              <a:rPr lang="ru-RU" dirty="0" smtClean="0"/>
              <a:t> холодным </a:t>
            </a:r>
            <a:r>
              <a:rPr lang="ru-RU" dirty="0" smtClean="0"/>
              <a:t>воздуха, что создает </a:t>
            </a:r>
            <a:r>
              <a:rPr lang="ru-RU" dirty="0" smtClean="0"/>
              <a:t>выталкивающую </a:t>
            </a:r>
            <a:r>
              <a:rPr lang="ru-RU" dirty="0" smtClean="0"/>
              <a:t>силу, поднимающую фонарик.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772816"/>
            <a:ext cx="1924050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347864" y="1729839"/>
            <a:ext cx="568863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 шарик с воздухом внутри действуют две силы: сила тяжести и выталкивающая сила Архимеда.</a:t>
            </a:r>
          </a:p>
          <a:p>
            <a:r>
              <a:rPr lang="ru-RU" i="1" dirty="0" smtClean="0"/>
              <a:t>Сила тяжести </a:t>
            </a:r>
            <a:r>
              <a:rPr lang="ru-RU" dirty="0" smtClean="0"/>
              <a:t>направлена вертикально вниз и равна</a:t>
            </a:r>
          </a:p>
          <a:p>
            <a:r>
              <a:rPr lang="ru-RU" dirty="0" smtClean="0"/>
              <a:t>F</a:t>
            </a:r>
            <a:r>
              <a:rPr lang="ru-RU" baseline="-25000" dirty="0" smtClean="0"/>
              <a:t>Т</a:t>
            </a:r>
            <a:r>
              <a:rPr lang="ru-RU" dirty="0" smtClean="0"/>
              <a:t> </a:t>
            </a:r>
            <a:r>
              <a:rPr lang="ru-RU" dirty="0" smtClean="0"/>
              <a:t>= </a:t>
            </a:r>
            <a:r>
              <a:rPr lang="ru-RU" dirty="0" err="1" smtClean="0"/>
              <a:t>ρ</a:t>
            </a:r>
            <a:r>
              <a:rPr lang="ru-RU" baseline="-25000" dirty="0" err="1" smtClean="0"/>
              <a:t>гор</a:t>
            </a:r>
            <a:r>
              <a:rPr lang="ru-RU" dirty="0" smtClean="0"/>
              <a:t>∙</a:t>
            </a:r>
            <a:r>
              <a:rPr lang="ru-RU" dirty="0" smtClean="0"/>
              <a:t>V ∙ </a:t>
            </a:r>
            <a:r>
              <a:rPr lang="ru-RU" dirty="0" err="1" smtClean="0"/>
              <a:t>g</a:t>
            </a:r>
            <a:r>
              <a:rPr lang="ru-RU" dirty="0" smtClean="0"/>
              <a:t> </a:t>
            </a:r>
            <a:r>
              <a:rPr lang="ru-RU" dirty="0" smtClean="0"/>
              <a:t>+ </a:t>
            </a:r>
            <a:r>
              <a:rPr lang="en-US" dirty="0" smtClean="0"/>
              <a:t>m</a:t>
            </a:r>
            <a:r>
              <a:rPr lang="ru-RU" baseline="-25000" dirty="0" err="1" smtClean="0"/>
              <a:t>ф</a:t>
            </a:r>
            <a:r>
              <a:rPr lang="ru-RU" dirty="0" smtClean="0"/>
              <a:t> ∙ </a:t>
            </a:r>
            <a:r>
              <a:rPr lang="ru-RU" dirty="0" err="1" smtClean="0"/>
              <a:t>g</a:t>
            </a:r>
            <a:endParaRPr lang="ru-RU" baseline="-25000" dirty="0" smtClean="0"/>
          </a:p>
          <a:p>
            <a:r>
              <a:rPr lang="ru-RU" dirty="0" smtClean="0"/>
              <a:t>где </a:t>
            </a:r>
            <a:r>
              <a:rPr lang="ru-RU" dirty="0" err="1" smtClean="0"/>
              <a:t>ρ</a:t>
            </a:r>
            <a:r>
              <a:rPr lang="ru-RU" baseline="-25000" dirty="0" err="1" smtClean="0"/>
              <a:t>гор</a:t>
            </a:r>
            <a:r>
              <a:rPr lang="ru-RU" dirty="0" err="1" smtClean="0"/>
              <a:t> </a:t>
            </a:r>
            <a:r>
              <a:rPr lang="ru-RU" dirty="0" smtClean="0"/>
              <a:t>– плотность нагретого воздуха, V – объем фонарика, </a:t>
            </a:r>
            <a:r>
              <a:rPr lang="en-US" dirty="0" smtClean="0"/>
              <a:t>m</a:t>
            </a:r>
            <a:r>
              <a:rPr lang="ru-RU" baseline="-25000" dirty="0" err="1" smtClean="0"/>
              <a:t>ф</a:t>
            </a:r>
            <a:r>
              <a:rPr lang="ru-RU" dirty="0" smtClean="0"/>
              <a:t> </a:t>
            </a:r>
            <a:r>
              <a:rPr lang="ru-RU" dirty="0" smtClean="0"/>
              <a:t>– вес конструкции</a:t>
            </a:r>
          </a:p>
          <a:p>
            <a:r>
              <a:rPr lang="ru-RU" i="1" dirty="0" smtClean="0"/>
              <a:t>Сила Архимеда </a:t>
            </a:r>
            <a:r>
              <a:rPr lang="ru-RU" dirty="0" smtClean="0"/>
              <a:t>направлена вертикально вверх и равна</a:t>
            </a:r>
          </a:p>
          <a:p>
            <a:r>
              <a:rPr lang="ru-RU" dirty="0" smtClean="0"/>
              <a:t>F</a:t>
            </a:r>
            <a:r>
              <a:rPr lang="ru-RU" baseline="-25000" dirty="0" smtClean="0"/>
              <a:t>А</a:t>
            </a:r>
            <a:r>
              <a:rPr lang="ru-RU" dirty="0" smtClean="0"/>
              <a:t> = </a:t>
            </a:r>
            <a:r>
              <a:rPr lang="ru-RU" dirty="0" err="1" smtClean="0"/>
              <a:t>ρ</a:t>
            </a:r>
            <a:r>
              <a:rPr lang="ru-RU" baseline="-25000" dirty="0" err="1" smtClean="0"/>
              <a:t>хол</a:t>
            </a:r>
            <a:r>
              <a:rPr lang="ru-RU" dirty="0" smtClean="0"/>
              <a:t>∙</a:t>
            </a:r>
            <a:r>
              <a:rPr lang="ru-RU" dirty="0" smtClean="0"/>
              <a:t>V ∙ </a:t>
            </a:r>
            <a:r>
              <a:rPr lang="ru-RU" dirty="0" err="1" smtClean="0"/>
              <a:t>g</a:t>
            </a:r>
            <a:endParaRPr lang="ru-RU" dirty="0" smtClean="0"/>
          </a:p>
          <a:p>
            <a:r>
              <a:rPr lang="ru-RU" dirty="0" smtClean="0"/>
              <a:t>где </a:t>
            </a:r>
            <a:r>
              <a:rPr lang="ru-RU" dirty="0" err="1" smtClean="0"/>
              <a:t>ρ</a:t>
            </a:r>
            <a:r>
              <a:rPr lang="ru-RU" baseline="-25000" dirty="0" err="1" smtClean="0"/>
              <a:t>хол</a:t>
            </a:r>
            <a:r>
              <a:rPr lang="ru-RU" dirty="0" err="1" smtClean="0"/>
              <a:t> </a:t>
            </a:r>
            <a:r>
              <a:rPr lang="ru-RU" dirty="0" smtClean="0"/>
              <a:t>– плотность окружающего холодного воздуха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187624" y="4221088"/>
            <a:ext cx="795637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Подъемная сила</a:t>
            </a:r>
          </a:p>
          <a:p>
            <a:r>
              <a:rPr lang="en-US" dirty="0" smtClean="0"/>
              <a:t>F</a:t>
            </a:r>
            <a:r>
              <a:rPr lang="ru-RU" baseline="-25000" dirty="0" smtClean="0"/>
              <a:t>подъем</a:t>
            </a:r>
            <a:r>
              <a:rPr lang="en-US" dirty="0" smtClean="0"/>
              <a:t> = F</a:t>
            </a:r>
            <a:r>
              <a:rPr lang="en-US" baseline="-25000" dirty="0" smtClean="0"/>
              <a:t>A</a:t>
            </a:r>
            <a:r>
              <a:rPr lang="en-US" dirty="0" smtClean="0"/>
              <a:t> </a:t>
            </a:r>
            <a:r>
              <a:rPr lang="ru-RU" dirty="0" smtClean="0"/>
              <a:t>–</a:t>
            </a:r>
            <a:r>
              <a:rPr lang="en-US" dirty="0" smtClean="0"/>
              <a:t> F</a:t>
            </a:r>
            <a:r>
              <a:rPr lang="ru-RU" baseline="-25000" dirty="0" smtClean="0"/>
              <a:t>Т</a:t>
            </a:r>
            <a:r>
              <a:rPr lang="ru-RU" dirty="0" smtClean="0"/>
              <a:t> =</a:t>
            </a:r>
            <a:r>
              <a:rPr lang="en-US" dirty="0" smtClean="0"/>
              <a:t>(</a:t>
            </a:r>
            <a:r>
              <a:rPr lang="ru-RU" dirty="0" smtClean="0"/>
              <a:t> </a:t>
            </a:r>
            <a:r>
              <a:rPr lang="ru-RU" dirty="0" err="1" smtClean="0"/>
              <a:t>(ρ</a:t>
            </a:r>
            <a:r>
              <a:rPr lang="ru-RU" baseline="-25000" dirty="0" err="1" smtClean="0"/>
              <a:t>хол</a:t>
            </a:r>
            <a:r>
              <a:rPr lang="ru-RU" dirty="0" err="1" smtClean="0"/>
              <a:t>-</a:t>
            </a:r>
            <a:r>
              <a:rPr lang="ru-RU" dirty="0" err="1" smtClean="0"/>
              <a:t> </a:t>
            </a:r>
            <a:r>
              <a:rPr lang="ru-RU" dirty="0" err="1" smtClean="0"/>
              <a:t>ρ</a:t>
            </a:r>
            <a:r>
              <a:rPr lang="ru-RU" baseline="-25000" dirty="0" err="1" smtClean="0"/>
              <a:t>гор</a:t>
            </a:r>
            <a:r>
              <a:rPr lang="ru-RU" dirty="0" smtClean="0"/>
              <a:t>) ∙</a:t>
            </a:r>
            <a:r>
              <a:rPr lang="ru-RU" dirty="0" smtClean="0"/>
              <a:t>V </a:t>
            </a:r>
            <a:r>
              <a:rPr lang="ru-RU" dirty="0" smtClean="0"/>
              <a:t> – </a:t>
            </a:r>
            <a:r>
              <a:rPr lang="en-US" dirty="0" smtClean="0"/>
              <a:t>m</a:t>
            </a:r>
            <a:r>
              <a:rPr lang="ru-RU" baseline="-25000" dirty="0" smtClean="0"/>
              <a:t>об</a:t>
            </a:r>
            <a:r>
              <a:rPr lang="en-US" dirty="0" smtClean="0"/>
              <a:t>)</a:t>
            </a:r>
            <a:r>
              <a:rPr lang="ru-RU" dirty="0" smtClean="0"/>
              <a:t> ∙ </a:t>
            </a:r>
            <a:r>
              <a:rPr lang="ru-RU" dirty="0" err="1" smtClean="0"/>
              <a:t>g</a:t>
            </a:r>
            <a:endParaRPr lang="ru-RU" dirty="0" smtClean="0"/>
          </a:p>
          <a:p>
            <a:r>
              <a:rPr lang="ru-RU" dirty="0" smtClean="0"/>
              <a:t>Проведем расчёт для фонарика</a:t>
            </a:r>
            <a:r>
              <a:rPr lang="en-US" dirty="0" smtClean="0"/>
              <a:t> </a:t>
            </a:r>
            <a:r>
              <a:rPr lang="ru-RU" dirty="0" smtClean="0"/>
              <a:t>объемом </a:t>
            </a:r>
            <a:r>
              <a:rPr lang="en-US" dirty="0" smtClean="0"/>
              <a:t>V = 0</a:t>
            </a:r>
            <a:r>
              <a:rPr lang="ru-RU" dirty="0" smtClean="0"/>
              <a:t>,</a:t>
            </a:r>
            <a:r>
              <a:rPr lang="en-US" dirty="0" smtClean="0"/>
              <a:t>25 </a:t>
            </a:r>
            <a:r>
              <a:rPr lang="ru-RU" dirty="0" smtClean="0"/>
              <a:t>м</a:t>
            </a:r>
            <a:r>
              <a:rPr lang="ru-RU" baseline="30000" dirty="0" smtClean="0"/>
              <a:t>3</a:t>
            </a:r>
            <a:r>
              <a:rPr lang="ru-RU" dirty="0" smtClean="0"/>
              <a:t>,  массой </a:t>
            </a:r>
            <a:r>
              <a:rPr lang="en-US" dirty="0" smtClean="0"/>
              <a:t>m</a:t>
            </a:r>
            <a:r>
              <a:rPr lang="ru-RU" baseline="-25000" dirty="0" err="1" smtClean="0"/>
              <a:t>ф</a:t>
            </a:r>
            <a:r>
              <a:rPr lang="ru-RU" baseline="-25000" dirty="0" smtClean="0"/>
              <a:t> </a:t>
            </a:r>
            <a:r>
              <a:rPr lang="ru-RU" dirty="0" smtClean="0"/>
              <a:t>=</a:t>
            </a:r>
            <a:r>
              <a:rPr lang="en-US" dirty="0" smtClean="0"/>
              <a:t> 50 </a:t>
            </a:r>
            <a:r>
              <a:rPr lang="ru-RU" dirty="0" smtClean="0"/>
              <a:t>г,</a:t>
            </a:r>
            <a:r>
              <a:rPr lang="ru-RU" baseline="-25000" dirty="0" smtClean="0"/>
              <a:t> </a:t>
            </a:r>
            <a:r>
              <a:rPr lang="ru-RU" dirty="0" smtClean="0"/>
              <a:t>при температуре окружающего воздуха </a:t>
            </a:r>
            <a:r>
              <a:rPr lang="en-US" dirty="0" smtClean="0"/>
              <a:t>t</a:t>
            </a:r>
            <a:r>
              <a:rPr lang="ru-RU" baseline="-25000" dirty="0" err="1" smtClean="0"/>
              <a:t>хол</a:t>
            </a:r>
            <a:r>
              <a:rPr lang="ru-RU" dirty="0" smtClean="0"/>
              <a:t> = 20°С плотность </a:t>
            </a:r>
            <a:r>
              <a:rPr lang="ru-RU" dirty="0" err="1" smtClean="0"/>
              <a:t>ρ</a:t>
            </a:r>
            <a:r>
              <a:rPr lang="ru-RU" baseline="-25000" dirty="0" err="1" smtClean="0"/>
              <a:t>хол</a:t>
            </a:r>
            <a:r>
              <a:rPr lang="ru-RU" dirty="0" smtClean="0"/>
              <a:t>=1,2041 кг/м</a:t>
            </a:r>
            <a:r>
              <a:rPr lang="ru-RU" baseline="30000" dirty="0" smtClean="0"/>
              <a:t>3</a:t>
            </a:r>
            <a:r>
              <a:rPr lang="ru-RU" dirty="0" smtClean="0"/>
              <a:t>, температуре нагретого воздуха внутри </a:t>
            </a:r>
            <a:r>
              <a:rPr lang="en-US" dirty="0" smtClean="0"/>
              <a:t>t</a:t>
            </a:r>
            <a:r>
              <a:rPr lang="ru-RU" baseline="-25000" dirty="0" smtClean="0"/>
              <a:t>гор</a:t>
            </a:r>
            <a:r>
              <a:rPr lang="ru-RU" dirty="0" smtClean="0"/>
              <a:t> </a:t>
            </a:r>
            <a:r>
              <a:rPr lang="ru-RU" dirty="0" smtClean="0"/>
              <a:t>= </a:t>
            </a:r>
            <a:r>
              <a:rPr lang="ru-RU" dirty="0" smtClean="0"/>
              <a:t>100°С </a:t>
            </a:r>
            <a:r>
              <a:rPr lang="ru-RU" dirty="0" smtClean="0"/>
              <a:t>плотность </a:t>
            </a:r>
            <a:r>
              <a:rPr lang="ru-RU" dirty="0" err="1" smtClean="0"/>
              <a:t>ρ</a:t>
            </a:r>
            <a:r>
              <a:rPr lang="ru-RU" baseline="-25000" dirty="0" err="1" smtClean="0"/>
              <a:t>гор</a:t>
            </a:r>
            <a:r>
              <a:rPr lang="ru-RU" dirty="0" smtClean="0"/>
              <a:t>=0,946 кг/м</a:t>
            </a:r>
            <a:r>
              <a:rPr lang="ru-RU" baseline="30000" dirty="0" smtClean="0"/>
              <a:t>3</a:t>
            </a:r>
            <a:endParaRPr lang="en-US" baseline="30000" dirty="0" smtClean="0"/>
          </a:p>
          <a:p>
            <a:r>
              <a:rPr lang="en-US" dirty="0" smtClean="0"/>
              <a:t>F</a:t>
            </a:r>
            <a:r>
              <a:rPr lang="ru-RU" baseline="-25000" dirty="0" smtClean="0"/>
              <a:t>подъем</a:t>
            </a:r>
            <a:r>
              <a:rPr lang="en-US" dirty="0" smtClean="0">
                <a:latin typeface="Corbel" pitchFamily="34" charset="0"/>
              </a:rPr>
              <a:t>=((1,2041-0,946)∙0,25-0,05)∙9,8=0,14 H &gt; 0</a:t>
            </a:r>
          </a:p>
          <a:p>
            <a:r>
              <a:rPr lang="ru-RU" dirty="0" smtClean="0"/>
              <a:t>Шарик взлетает вверх под действием силы 0,14 Н.</a:t>
            </a:r>
            <a:endParaRPr lang="ru-RU" baseline="30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260648"/>
            <a:ext cx="7848872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/>
              <a:t>Правила безопасности при запуске китайских фонариков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187624" y="692696"/>
            <a:ext cx="7704856" cy="5904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Выбор безопасного места для </a:t>
            </a:r>
            <a:r>
              <a:rPr lang="ru-RU" sz="1400" b="1" dirty="0" smtClean="0"/>
              <a:t>запуска</a:t>
            </a:r>
            <a:endParaRPr lang="ru-RU" sz="1400" dirty="0" smtClean="0"/>
          </a:p>
          <a:p>
            <a:r>
              <a:rPr lang="ru-RU" sz="1400" dirty="0" smtClean="0"/>
              <a:t>Убедитесь, что место для запуска открыто и удалено от деревьев, зданий и других конструкций, которые могут загореться</a:t>
            </a:r>
            <a:r>
              <a:rPr lang="ru-RU" sz="1400" dirty="0" smtClean="0"/>
              <a:t>. Избегайте </a:t>
            </a:r>
            <a:r>
              <a:rPr lang="ru-RU" sz="1400" dirty="0" smtClean="0"/>
              <a:t>запуска фонариков вблизи аэропортов и воздушных путей, чтобы не создавать помех для воздушного движения.</a:t>
            </a:r>
          </a:p>
          <a:p>
            <a:r>
              <a:rPr lang="ru-RU" sz="1400" b="1" dirty="0" smtClean="0"/>
              <a:t>Погодные </a:t>
            </a:r>
            <a:r>
              <a:rPr lang="ru-RU" sz="1400" b="1" dirty="0" smtClean="0"/>
              <a:t>условия</a:t>
            </a:r>
            <a:endParaRPr lang="ru-RU" sz="1400" dirty="0" smtClean="0"/>
          </a:p>
          <a:p>
            <a:r>
              <a:rPr lang="ru-RU" sz="1400" dirty="0" smtClean="0"/>
              <a:t>Запускайте фонарики только в спокойную, безветренную погоду. Сильный ветер может унести фонарик в нежелательном направлении и создать опасность</a:t>
            </a:r>
            <a:r>
              <a:rPr lang="ru-RU" sz="1400" dirty="0" smtClean="0"/>
              <a:t>. Не </a:t>
            </a:r>
            <a:r>
              <a:rPr lang="ru-RU" sz="1400" dirty="0" smtClean="0"/>
              <a:t>запускайте фонарики во время дождя или в условиях высокой влажности, так как это может привести к быстрому затуханию источника </a:t>
            </a:r>
            <a:r>
              <a:rPr lang="ru-RU" sz="1400" dirty="0" smtClean="0"/>
              <a:t>тепла и порче самого фонарика.</a:t>
            </a:r>
            <a:endParaRPr lang="ru-RU" sz="1400" dirty="0" smtClean="0"/>
          </a:p>
          <a:p>
            <a:r>
              <a:rPr lang="ru-RU" sz="1400" b="1" dirty="0" smtClean="0"/>
              <a:t>Использование качественных </a:t>
            </a:r>
            <a:r>
              <a:rPr lang="ru-RU" sz="1400" b="1" dirty="0" smtClean="0"/>
              <a:t>фонариков</a:t>
            </a:r>
            <a:endParaRPr lang="ru-RU" sz="1400" dirty="0" smtClean="0"/>
          </a:p>
          <a:p>
            <a:r>
              <a:rPr lang="ru-RU" sz="1400" dirty="0" smtClean="0"/>
              <a:t>Покупайте фонарики только у проверенных производителей, чтобы избежать использования некачественных материалов, которые могут привести к пожарам или другим инцидентам.</a:t>
            </a:r>
          </a:p>
          <a:p>
            <a:r>
              <a:rPr lang="ru-RU" sz="1400" dirty="0" smtClean="0"/>
              <a:t>Проверьте фонарик перед запуском на наличие повреждений и дефектов.</a:t>
            </a:r>
          </a:p>
          <a:p>
            <a:r>
              <a:rPr lang="ru-RU" sz="1400" b="1" dirty="0" smtClean="0"/>
              <a:t>Подготовка и </a:t>
            </a:r>
            <a:r>
              <a:rPr lang="ru-RU" sz="1400" b="1" dirty="0" smtClean="0"/>
              <a:t>запуск</a:t>
            </a:r>
            <a:endParaRPr lang="ru-RU" sz="1400" dirty="0" smtClean="0"/>
          </a:p>
          <a:p>
            <a:r>
              <a:rPr lang="ru-RU" sz="1400" dirty="0" smtClean="0"/>
              <a:t>Внимательно следуйте инструкциям по сборке и запуску фонарика, предоставленным производителем</a:t>
            </a:r>
            <a:r>
              <a:rPr lang="ru-RU" sz="1400" dirty="0" smtClean="0"/>
              <a:t>. Держите </a:t>
            </a:r>
            <a:r>
              <a:rPr lang="ru-RU" sz="1400" dirty="0" smtClean="0"/>
              <a:t>фонарик ровно и дайте нагретому воздуху наполнить его перед тем, как отпустить. Убедитесь, что фонарик поднимается вертикально.</a:t>
            </a:r>
          </a:p>
          <a:p>
            <a:r>
              <a:rPr lang="ru-RU" sz="1400" b="1" dirty="0" smtClean="0"/>
              <a:t>Наличие средств </a:t>
            </a:r>
            <a:r>
              <a:rPr lang="ru-RU" sz="1400" b="1" dirty="0" smtClean="0"/>
              <a:t>пожаротушения</a:t>
            </a:r>
            <a:endParaRPr lang="ru-RU" sz="1400" dirty="0" smtClean="0"/>
          </a:p>
          <a:p>
            <a:r>
              <a:rPr lang="ru-RU" sz="1400" dirty="0" smtClean="0"/>
              <a:t>Имейте под рукой средства пожаротушения, такие как огнетушитель или ведро с водой, на случай </a:t>
            </a:r>
            <a:r>
              <a:rPr lang="ru-RU" sz="1400" dirty="0" smtClean="0"/>
              <a:t>возгорания. Запускайте </a:t>
            </a:r>
            <a:r>
              <a:rPr lang="ru-RU" sz="1400" dirty="0" smtClean="0"/>
              <a:t>фонарики вдали от сухой травы и легковоспламеняющихся материалов.</a:t>
            </a:r>
          </a:p>
          <a:p>
            <a:r>
              <a:rPr lang="ru-RU" sz="1400" b="1" dirty="0" smtClean="0"/>
              <a:t>Ответственность и </a:t>
            </a:r>
            <a:r>
              <a:rPr lang="ru-RU" sz="1400" b="1" dirty="0" smtClean="0"/>
              <a:t>контроль</a:t>
            </a:r>
            <a:endParaRPr lang="ru-RU" sz="1400" dirty="0" smtClean="0"/>
          </a:p>
          <a:p>
            <a:r>
              <a:rPr lang="ru-RU" sz="1400" dirty="0" smtClean="0"/>
              <a:t>Запускать фонарики должны только взрослые или дети под присмотром взрослых</a:t>
            </a:r>
            <a:r>
              <a:rPr lang="ru-RU" sz="1400" dirty="0" smtClean="0"/>
              <a:t>. После </a:t>
            </a:r>
            <a:r>
              <a:rPr lang="ru-RU" sz="1400" dirty="0" smtClean="0"/>
              <a:t>запуска следите за полетом </a:t>
            </a:r>
            <a:r>
              <a:rPr lang="ru-RU" sz="1400" dirty="0" smtClean="0"/>
              <a:t>фонарика. </a:t>
            </a:r>
            <a:r>
              <a:rPr lang="ru-RU" sz="1400" dirty="0" smtClean="0"/>
              <a:t>Убедитесь, что он безопасно приземлился или погас в воздухе.</a:t>
            </a:r>
          </a:p>
          <a:p>
            <a:r>
              <a:rPr lang="ru-RU" sz="1400" b="1" dirty="0" smtClean="0"/>
              <a:t>Утилизация и охрана окружающей </a:t>
            </a:r>
            <a:r>
              <a:rPr lang="ru-RU" sz="1400" b="1" dirty="0" smtClean="0"/>
              <a:t>среды</a:t>
            </a:r>
            <a:endParaRPr lang="ru-RU" sz="1400" dirty="0" smtClean="0"/>
          </a:p>
          <a:p>
            <a:r>
              <a:rPr lang="ru-RU" sz="1400" dirty="0" smtClean="0"/>
              <a:t>Соблюдайте правила утилизации использованных фонариков и их остатков. Не оставляйте мусор </a:t>
            </a:r>
            <a:r>
              <a:rPr lang="ru-RU" sz="1400" dirty="0" smtClean="0"/>
              <a:t>на </a:t>
            </a:r>
            <a:r>
              <a:rPr lang="ru-RU" sz="1400" dirty="0" smtClean="0"/>
              <a:t>месте запуска</a:t>
            </a:r>
            <a:r>
              <a:rPr lang="ru-RU" sz="1400" dirty="0" smtClean="0"/>
              <a:t>. </a:t>
            </a:r>
            <a:endParaRPr lang="ru-RU" sz="1400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260648"/>
            <a:ext cx="7848872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/>
              <a:t>Выводы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115616" y="836712"/>
            <a:ext cx="802838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Китайский фонарик – это красочная демонстрация действия выталкивающей силы в воздухе.</a:t>
            </a:r>
          </a:p>
          <a:p>
            <a:r>
              <a:rPr lang="ru-RU" dirty="0" smtClean="0"/>
              <a:t>Запуск китайских фонариков символизирует надежду, удачу и благополучие. Люди пишут на фонариках свои пожелания и мечты, веря, что они сбудутся, когда фонарики взлетят в небо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Соблюдение </a:t>
            </a:r>
            <a:r>
              <a:rPr lang="ru-RU" dirty="0" smtClean="0"/>
              <a:t>правил </a:t>
            </a:r>
            <a:r>
              <a:rPr lang="ru-RU" dirty="0" smtClean="0"/>
              <a:t>безопасности поможет предотвратить несчастные случаи и сделать запуск китайских фонариков приятным и безопасным занятием для всех участников. Важно помнить о своей ответственности и уважении к окружающей среде и другим людям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69</TotalTime>
  <Words>756</Words>
  <Application>Microsoft Office PowerPoint</Application>
  <PresentationFormat>Экран (4:3)</PresentationFormat>
  <Paragraphs>48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Солнцестояние</vt:lpstr>
      <vt:lpstr>Выталкивающая сила как принцип действия китайского воздушного фонарика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Выталкивающая сила как принцип действия воздушного фонарика</dc:title>
  <dc:creator>Test</dc:creator>
  <cp:lastModifiedBy>Test</cp:lastModifiedBy>
  <cp:revision>27</cp:revision>
  <dcterms:created xsi:type="dcterms:W3CDTF">2024-07-20T02:32:02Z</dcterms:created>
  <dcterms:modified xsi:type="dcterms:W3CDTF">2024-07-20T06:17:26Z</dcterms:modified>
</cp:coreProperties>
</file>