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8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40F9FF4-B4CE-40A5-B6B0-EF7D96CE01C7}" type="datetimeFigureOut">
              <a:rPr lang="ru-RU" smtClean="0"/>
              <a:pPr/>
              <a:t>20.07.2024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A1D89B-3F2A-488E-84B3-D24AAC23169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A1D89B-3F2A-488E-84B3-D24AAC231694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CDD51E8-853B-459E-99A7-417ED444889E}" type="datetimeFigureOut">
              <a:rPr lang="ru-RU" smtClean="0"/>
              <a:pPr/>
              <a:t>20.07.2024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F24A61E-EBFB-401D-ACA6-08D349E215A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CDD51E8-853B-459E-99A7-417ED444889E}" type="datetimeFigureOut">
              <a:rPr lang="ru-RU" smtClean="0"/>
              <a:pPr/>
              <a:t>20.07.2024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F24A61E-EBFB-401D-ACA6-08D349E215A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CDD51E8-853B-459E-99A7-417ED444889E}" type="datetimeFigureOut">
              <a:rPr lang="ru-RU" smtClean="0"/>
              <a:pPr/>
              <a:t>20.07.2024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F24A61E-EBFB-401D-ACA6-08D349E215A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CDD51E8-853B-459E-99A7-417ED444889E}" type="datetimeFigureOut">
              <a:rPr lang="ru-RU" smtClean="0"/>
              <a:pPr/>
              <a:t>20.07.2024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F24A61E-EBFB-401D-ACA6-08D349E215A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CDD51E8-853B-459E-99A7-417ED444889E}" type="datetimeFigureOut">
              <a:rPr lang="ru-RU" smtClean="0"/>
              <a:pPr/>
              <a:t>20.07.2024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F24A61E-EBFB-401D-ACA6-08D349E215A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CDD51E8-853B-459E-99A7-417ED444889E}" type="datetimeFigureOut">
              <a:rPr lang="ru-RU" smtClean="0"/>
              <a:pPr/>
              <a:t>20.07.2024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F24A61E-EBFB-401D-ACA6-08D349E215A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CDD51E8-853B-459E-99A7-417ED444889E}" type="datetimeFigureOut">
              <a:rPr lang="ru-RU" smtClean="0"/>
              <a:pPr/>
              <a:t>20.07.2024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F24A61E-EBFB-401D-ACA6-08D349E215A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CDD51E8-853B-459E-99A7-417ED444889E}" type="datetimeFigureOut">
              <a:rPr lang="ru-RU" smtClean="0"/>
              <a:pPr/>
              <a:t>20.07.2024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F24A61E-EBFB-401D-ACA6-08D349E215A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CDD51E8-853B-459E-99A7-417ED444889E}" type="datetimeFigureOut">
              <a:rPr lang="ru-RU" smtClean="0"/>
              <a:pPr/>
              <a:t>20.07.2024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F24A61E-EBFB-401D-ACA6-08D349E215A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CDD51E8-853B-459E-99A7-417ED444889E}" type="datetimeFigureOut">
              <a:rPr lang="ru-RU" smtClean="0"/>
              <a:pPr/>
              <a:t>20.07.2024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F24A61E-EBFB-401D-ACA6-08D349E215A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CDD51E8-853B-459E-99A7-417ED444889E}" type="datetimeFigureOut">
              <a:rPr lang="ru-RU" smtClean="0"/>
              <a:pPr/>
              <a:t>20.07.2024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F24A61E-EBFB-401D-ACA6-08D349E215A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0CDD51E8-853B-459E-99A7-417ED444889E}" type="datetimeFigureOut">
              <a:rPr lang="ru-RU" smtClean="0"/>
              <a:pPr/>
              <a:t>20.07.2024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0F24A61E-EBFB-401D-ACA6-08D349E215A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Гидравлические машины на службе у человека</a:t>
            </a: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85392" y="1916832"/>
            <a:ext cx="5715000" cy="3800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15616" y="260648"/>
            <a:ext cx="7848872" cy="369332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b="1" dirty="0" smtClean="0"/>
              <a:t>Гидравлические системы в медицине</a:t>
            </a:r>
            <a:endParaRPr lang="ru-RU" b="1" dirty="0"/>
          </a:p>
        </p:txBody>
      </p:sp>
      <p:sp>
        <p:nvSpPr>
          <p:cNvPr id="3" name="TextBox 2"/>
          <p:cNvSpPr txBox="1"/>
          <p:nvPr/>
        </p:nvSpPr>
        <p:spPr>
          <a:xfrm>
            <a:off x="1115616" y="764704"/>
            <a:ext cx="784887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Гидравлические системы широко применяются в хирургическом и стоматологическом оборудовании, т.к. обеспечивают  точность и плавность движений.</a:t>
            </a:r>
            <a:endParaRPr lang="ru-RU" dirty="0"/>
          </a:p>
        </p:txBody>
      </p:sp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76556" y="1772816"/>
            <a:ext cx="3560942" cy="25263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2083692" y="4365104"/>
            <a:ext cx="26323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dirty="0" smtClean="0"/>
              <a:t>Гидравлический операционный стол</a:t>
            </a:r>
            <a:endParaRPr lang="ru-RU" sz="1200" dirty="0"/>
          </a:p>
        </p:txBody>
      </p:sp>
      <p:pic>
        <p:nvPicPr>
          <p:cNvPr id="22531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56177" y="2147429"/>
            <a:ext cx="1706667" cy="14861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Box 6"/>
          <p:cNvSpPr txBox="1"/>
          <p:nvPr/>
        </p:nvSpPr>
        <p:spPr>
          <a:xfrm>
            <a:off x="5724128" y="3861048"/>
            <a:ext cx="298722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dirty="0" smtClean="0"/>
              <a:t>Гидравлический инструментальны столик</a:t>
            </a:r>
            <a:endParaRPr lang="ru-RU" sz="12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15616" y="260648"/>
            <a:ext cx="7848872" cy="369332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b="1" dirty="0" smtClean="0"/>
              <a:t>Гидравлические инструменты </a:t>
            </a:r>
            <a:r>
              <a:rPr lang="ru-RU" b="1" dirty="0" smtClean="0"/>
              <a:t>и приспособления в </a:t>
            </a:r>
            <a:r>
              <a:rPr lang="ru-RU" b="1" dirty="0" smtClean="0"/>
              <a:t>повседневной жизни</a:t>
            </a:r>
            <a:endParaRPr lang="ru-RU" b="1" dirty="0"/>
          </a:p>
        </p:txBody>
      </p:sp>
      <p:sp>
        <p:nvSpPr>
          <p:cNvPr id="3" name="TextBox 2"/>
          <p:cNvSpPr txBox="1"/>
          <p:nvPr/>
        </p:nvSpPr>
        <p:spPr>
          <a:xfrm>
            <a:off x="1187624" y="1124744"/>
            <a:ext cx="590465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i="1" dirty="0" smtClean="0">
                <a:solidFill>
                  <a:schemeClr val="accent5">
                    <a:lumMod val="75000"/>
                  </a:schemeClr>
                </a:solidFill>
              </a:rPr>
              <a:t>Гидравлические домкраты </a:t>
            </a:r>
            <a:r>
              <a:rPr lang="ru-RU" sz="1600" dirty="0" smtClean="0"/>
              <a:t>- используются для подъема тяжелых предметов, таких как автомобили, для </a:t>
            </a:r>
            <a:r>
              <a:rPr lang="ru-RU" sz="1600" dirty="0" smtClean="0"/>
              <a:t>замены шин, ремонта </a:t>
            </a:r>
            <a:r>
              <a:rPr lang="ru-RU" sz="1600" dirty="0" smtClean="0"/>
              <a:t>и </a:t>
            </a:r>
            <a:r>
              <a:rPr lang="ru-RU" sz="1600" dirty="0" smtClean="0"/>
              <a:t>обслуживания, а также в строительстве.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6732240" y="2103239"/>
            <a:ext cx="21602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dirty="0" smtClean="0"/>
              <a:t>Гидравлический домкрат для подъема груза до 2 тонн</a:t>
            </a:r>
            <a:endParaRPr lang="ru-RU" sz="1200" dirty="0"/>
          </a:p>
        </p:txBody>
      </p:sp>
      <p:sp>
        <p:nvSpPr>
          <p:cNvPr id="6" name="TextBox 5"/>
          <p:cNvSpPr txBox="1"/>
          <p:nvPr/>
        </p:nvSpPr>
        <p:spPr>
          <a:xfrm>
            <a:off x="2915816" y="2636912"/>
            <a:ext cx="60486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i="1" dirty="0" smtClean="0">
                <a:solidFill>
                  <a:schemeClr val="accent5">
                    <a:lumMod val="75000"/>
                  </a:schemeClr>
                </a:solidFill>
              </a:rPr>
              <a:t>Гидравлические резаки, ножницы </a:t>
            </a:r>
            <a:r>
              <a:rPr lang="ru-RU" sz="1600" b="1" i="1" dirty="0" smtClean="0">
                <a:solidFill>
                  <a:schemeClr val="accent5">
                    <a:lumMod val="75000"/>
                  </a:schemeClr>
                </a:solidFill>
              </a:rPr>
              <a:t>и кусачки </a:t>
            </a:r>
            <a:r>
              <a:rPr lang="ru-RU" sz="1600" dirty="0" smtClean="0"/>
              <a:t>- используются для </a:t>
            </a:r>
            <a:r>
              <a:rPr lang="ru-RU" sz="1600" dirty="0" smtClean="0"/>
              <a:t>резки и формовки различных изделий из металла и пластика.</a:t>
            </a:r>
            <a:endParaRPr lang="ru-RU" sz="16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69855" y="2359913"/>
            <a:ext cx="947143" cy="12131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TextBox 7"/>
          <p:cNvSpPr txBox="1"/>
          <p:nvPr/>
        </p:nvSpPr>
        <p:spPr>
          <a:xfrm>
            <a:off x="1187624" y="3512041"/>
            <a:ext cx="168539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dirty="0" smtClean="0"/>
              <a:t>Гидравлический резак</a:t>
            </a:r>
            <a:endParaRPr lang="ru-RU" sz="1200" dirty="0"/>
          </a:p>
        </p:txBody>
      </p:sp>
      <p:sp>
        <p:nvSpPr>
          <p:cNvPr id="9" name="TextBox 8"/>
          <p:cNvSpPr txBox="1"/>
          <p:nvPr/>
        </p:nvSpPr>
        <p:spPr>
          <a:xfrm>
            <a:off x="1115616" y="3861048"/>
            <a:ext cx="547260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i="1" dirty="0" smtClean="0">
                <a:solidFill>
                  <a:schemeClr val="accent5">
                    <a:lumMod val="75000"/>
                  </a:schemeClr>
                </a:solidFill>
              </a:rPr>
              <a:t>Гидравлические накидные ключи и гайковерты </a:t>
            </a:r>
            <a:r>
              <a:rPr lang="ru-RU" sz="1600" dirty="0" smtClean="0"/>
              <a:t>- предназначены для затяжки и ослабления болтов и гаек с высоким усилием.</a:t>
            </a:r>
            <a:endParaRPr lang="ru-RU" sz="1600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48264" y="3356992"/>
            <a:ext cx="1890024" cy="14857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" name="TextBox 10"/>
          <p:cNvSpPr txBox="1"/>
          <p:nvPr/>
        </p:nvSpPr>
        <p:spPr>
          <a:xfrm>
            <a:off x="6948264" y="4869160"/>
            <a:ext cx="198977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dirty="0" smtClean="0"/>
              <a:t>Гидравлический гайковерт</a:t>
            </a:r>
            <a:endParaRPr lang="ru-RU" sz="1200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64288" y="632020"/>
            <a:ext cx="1303498" cy="15728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3" name="TextBox 12"/>
          <p:cNvSpPr txBox="1"/>
          <p:nvPr/>
        </p:nvSpPr>
        <p:spPr>
          <a:xfrm>
            <a:off x="3563888" y="5301208"/>
            <a:ext cx="525658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i="1" dirty="0" smtClean="0">
                <a:solidFill>
                  <a:schemeClr val="accent5">
                    <a:lumMod val="75000"/>
                  </a:schemeClr>
                </a:solidFill>
              </a:rPr>
              <a:t>Гидравлические </a:t>
            </a:r>
            <a:r>
              <a:rPr lang="ru-RU" sz="1600" b="1" i="1" dirty="0" err="1" smtClean="0">
                <a:solidFill>
                  <a:schemeClr val="accent5">
                    <a:lumMod val="75000"/>
                  </a:schemeClr>
                </a:solidFill>
              </a:rPr>
              <a:t>пресс-фитинги</a:t>
            </a:r>
            <a:r>
              <a:rPr lang="ru-RU" sz="1600" b="1" i="1" dirty="0" smtClean="0">
                <a:solidFill>
                  <a:schemeClr val="accent5">
                    <a:lumMod val="75000"/>
                  </a:schemeClr>
                </a:solidFill>
              </a:rPr>
              <a:t> и обжимные инструменты </a:t>
            </a:r>
            <a:r>
              <a:rPr lang="ru-RU" sz="1600" dirty="0" smtClean="0"/>
              <a:t>- </a:t>
            </a:r>
            <a:r>
              <a:rPr lang="ru-RU" sz="1600" dirty="0" smtClean="0"/>
              <a:t>используются </a:t>
            </a:r>
            <a:r>
              <a:rPr lang="ru-RU" sz="1600" dirty="0" smtClean="0"/>
              <a:t>для соединения труб и кабелей, обеспечивая надежные и герметичные соединения.</a:t>
            </a:r>
            <a:endParaRPr lang="ru-RU" sz="1600" dirty="0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331640" y="4869160"/>
            <a:ext cx="1745714" cy="1126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5" name="TextBox 14"/>
          <p:cNvSpPr txBox="1"/>
          <p:nvPr/>
        </p:nvSpPr>
        <p:spPr>
          <a:xfrm>
            <a:off x="1115616" y="6021288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 smtClean="0"/>
              <a:t>Гидравлический пресс-фитинг для металлопластиковых труб</a:t>
            </a:r>
            <a:endParaRPr lang="ru-RU" sz="1200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15616" y="260648"/>
            <a:ext cx="7848872" cy="369332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b="1" dirty="0" smtClean="0"/>
              <a:t>Выводы</a:t>
            </a:r>
            <a:endParaRPr lang="ru-RU" b="1" dirty="0"/>
          </a:p>
        </p:txBody>
      </p:sp>
      <p:sp>
        <p:nvSpPr>
          <p:cNvPr id="3" name="TextBox 2"/>
          <p:cNvSpPr txBox="1"/>
          <p:nvPr/>
        </p:nvSpPr>
        <p:spPr>
          <a:xfrm>
            <a:off x="1115616" y="836712"/>
            <a:ext cx="7704855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Гидравлические машины и инструменты играют важную роль в современной </a:t>
            </a:r>
            <a:r>
              <a:rPr lang="ru-RU" dirty="0" smtClean="0"/>
              <a:t>жизни и находят применение </a:t>
            </a:r>
            <a:r>
              <a:rPr lang="ru-RU" dirty="0" smtClean="0"/>
              <a:t>в самых различных областях, от промышленности и строительства до повседневных </a:t>
            </a:r>
            <a:r>
              <a:rPr lang="ru-RU" dirty="0" smtClean="0"/>
              <a:t>бытовых </a:t>
            </a:r>
            <a:r>
              <a:rPr lang="ru-RU" dirty="0" smtClean="0"/>
              <a:t>нужд. </a:t>
            </a:r>
            <a:endParaRPr lang="ru-RU" dirty="0" smtClean="0"/>
          </a:p>
          <a:p>
            <a:r>
              <a:rPr lang="ru-RU" dirty="0" smtClean="0"/>
              <a:t>Они </a:t>
            </a:r>
            <a:r>
              <a:rPr lang="ru-RU" dirty="0" smtClean="0"/>
              <a:t>работают на основе </a:t>
            </a:r>
            <a:r>
              <a:rPr lang="ru-RU" dirty="0" smtClean="0"/>
              <a:t>закона Паскаля и принципа выигрыша в силе, </a:t>
            </a:r>
            <a:r>
              <a:rPr lang="ru-RU" dirty="0" smtClean="0"/>
              <a:t>что позволяет создавать мощные и точные механизмы для выполнения тяжелых работ с </a:t>
            </a:r>
            <a:r>
              <a:rPr lang="ru-RU" dirty="0" smtClean="0"/>
              <a:t>небольшими </a:t>
            </a:r>
            <a:r>
              <a:rPr lang="ru-RU" dirty="0" smtClean="0"/>
              <a:t>усилиями</a:t>
            </a:r>
            <a:r>
              <a:rPr lang="ru-RU" dirty="0" smtClean="0"/>
              <a:t>.</a:t>
            </a:r>
          </a:p>
          <a:p>
            <a:r>
              <a:rPr lang="ru-RU" dirty="0" smtClean="0"/>
              <a:t>Сегодня гидравлические </a:t>
            </a:r>
            <a:r>
              <a:rPr lang="ru-RU" dirty="0" smtClean="0"/>
              <a:t>системы продолжают совершенствоваться, становясь все более компактными, мощными и </a:t>
            </a:r>
            <a:r>
              <a:rPr lang="ru-RU" dirty="0" err="1" smtClean="0"/>
              <a:t>энергоэффективными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15616" y="260648"/>
            <a:ext cx="7848872" cy="369332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b="1" dirty="0" smtClean="0"/>
              <a:t>Принцип работы гидравлических машин</a:t>
            </a:r>
            <a:endParaRPr lang="ru-RU" b="1" dirty="0"/>
          </a:p>
        </p:txBody>
      </p:sp>
      <p:sp>
        <p:nvSpPr>
          <p:cNvPr id="3" name="TextBox 2"/>
          <p:cNvSpPr txBox="1"/>
          <p:nvPr/>
        </p:nvSpPr>
        <p:spPr>
          <a:xfrm>
            <a:off x="1187624" y="764704"/>
            <a:ext cx="7704856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>
                <a:solidFill>
                  <a:schemeClr val="accent5">
                    <a:lumMod val="75000"/>
                  </a:schemeClr>
                </a:solidFill>
              </a:rPr>
              <a:t>Гидравлические машины </a:t>
            </a:r>
            <a:r>
              <a:rPr lang="ru-RU" dirty="0" smtClean="0"/>
              <a:t>— это устройства, которые используют жидкость для передачи силы и управления движением. </a:t>
            </a:r>
          </a:p>
          <a:p>
            <a:r>
              <a:rPr lang="ru-RU" dirty="0" smtClean="0"/>
              <a:t>Гидравлика основывается на </a:t>
            </a:r>
            <a:r>
              <a:rPr lang="ru-RU" b="1" i="1" dirty="0" smtClean="0">
                <a:solidFill>
                  <a:schemeClr val="accent5">
                    <a:lumMod val="75000"/>
                  </a:schemeClr>
                </a:solidFill>
              </a:rPr>
              <a:t>законе Паскаля</a:t>
            </a:r>
            <a:r>
              <a:rPr lang="ru-RU" dirty="0" smtClean="0"/>
              <a:t>, согласно которому давление, приложенное к жидкости в замкнутом объеме, передается без изменения во все точки жидкости.</a:t>
            </a:r>
          </a:p>
          <a:p>
            <a:endParaRPr lang="ru-RU" dirty="0"/>
          </a:p>
          <a:p>
            <a:r>
              <a:rPr lang="ru-RU" b="1" i="1" dirty="0" smtClean="0">
                <a:solidFill>
                  <a:schemeClr val="accent5">
                    <a:lumMod val="75000"/>
                  </a:schemeClr>
                </a:solidFill>
              </a:rPr>
              <a:t>Основные компоненты гидравлических машин:</a:t>
            </a:r>
          </a:p>
          <a:p>
            <a:pPr>
              <a:buFont typeface="Wingdings" pitchFamily="2" charset="2"/>
              <a:buChar char="q"/>
            </a:pPr>
            <a:r>
              <a:rPr lang="ru-RU" dirty="0" smtClean="0"/>
              <a:t> Насос: создает поток жидкости.</a:t>
            </a:r>
          </a:p>
          <a:p>
            <a:pPr>
              <a:buFont typeface="Wingdings" pitchFamily="2" charset="2"/>
              <a:buChar char="q"/>
            </a:pPr>
            <a:r>
              <a:rPr lang="ru-RU" dirty="0" smtClean="0"/>
              <a:t> Цилиндры и поршни: преобразуют давление жидкости в механическую работу.</a:t>
            </a:r>
          </a:p>
          <a:p>
            <a:pPr>
              <a:buFont typeface="Wingdings" pitchFamily="2" charset="2"/>
              <a:buChar char="q"/>
            </a:pPr>
            <a:r>
              <a:rPr lang="ru-RU" dirty="0" smtClean="0"/>
              <a:t> Гидравлические жидкости: передают давление и смазывают системы.</a:t>
            </a:r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03848" y="3933056"/>
            <a:ext cx="4041069" cy="23072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15616" y="260648"/>
            <a:ext cx="7848872" cy="369332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b="1" dirty="0" smtClean="0"/>
              <a:t>Преимущества гидравлических машин</a:t>
            </a:r>
            <a:endParaRPr lang="ru-RU" b="1" dirty="0"/>
          </a:p>
        </p:txBody>
      </p:sp>
      <p:sp>
        <p:nvSpPr>
          <p:cNvPr id="7" name="TextBox 6"/>
          <p:cNvSpPr txBox="1"/>
          <p:nvPr/>
        </p:nvSpPr>
        <p:spPr>
          <a:xfrm>
            <a:off x="1115616" y="908720"/>
            <a:ext cx="756084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>
              <a:buFont typeface="+mj-lt"/>
              <a:buAutoNum type="arabicPeriod"/>
            </a:pPr>
            <a:r>
              <a:rPr lang="ru-RU" b="1" i="1" dirty="0">
                <a:solidFill>
                  <a:schemeClr val="accent5">
                    <a:lumMod val="75000"/>
                  </a:schemeClr>
                </a:solidFill>
              </a:rPr>
              <a:t>Высокая мощность. </a:t>
            </a:r>
            <a:r>
              <a:rPr lang="ru-RU" dirty="0"/>
              <a:t>Гидравлические системы могут создавать очень высокие усилия при сравнительно небольших размерах компонентов.</a:t>
            </a:r>
          </a:p>
          <a:p>
            <a:pPr marL="342900" lvl="0" indent="-342900">
              <a:buFont typeface="+mj-lt"/>
              <a:buAutoNum type="arabicPeriod"/>
            </a:pPr>
            <a:r>
              <a:rPr lang="ru-RU" b="1" i="1" dirty="0">
                <a:solidFill>
                  <a:schemeClr val="accent5">
                    <a:lumMod val="75000"/>
                  </a:schemeClr>
                </a:solidFill>
              </a:rPr>
              <a:t>Точность и контроль. </a:t>
            </a:r>
            <a:r>
              <a:rPr lang="ru-RU" dirty="0"/>
              <a:t>Гидравлические системы обеспечивают плавное и точное управление движениями, что важно для тяжелой техники и прецизионного оборудования.</a:t>
            </a:r>
          </a:p>
          <a:p>
            <a:pPr marL="342900" lvl="0" indent="-342900">
              <a:buFont typeface="+mj-lt"/>
              <a:buAutoNum type="arabicPeriod"/>
            </a:pPr>
            <a:r>
              <a:rPr lang="ru-RU" b="1" i="1" dirty="0">
                <a:solidFill>
                  <a:schemeClr val="accent5">
                    <a:lumMod val="75000"/>
                  </a:schemeClr>
                </a:solidFill>
              </a:rPr>
              <a:t>Стабильность. </a:t>
            </a:r>
            <a:r>
              <a:rPr lang="ru-RU" dirty="0"/>
              <a:t>Гидравлические системы менее подвержены изменениям из-за температурных колебаний и обеспечивают стабильную работу.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115616" y="3645024"/>
            <a:ext cx="741682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>
                <a:solidFill>
                  <a:schemeClr val="accent5">
                    <a:lumMod val="75000"/>
                  </a:schemeClr>
                </a:solidFill>
              </a:rPr>
              <a:t>Применение</a:t>
            </a:r>
          </a:p>
          <a:p>
            <a:pPr lvl="0">
              <a:buFont typeface="Wingdings" pitchFamily="2" charset="2"/>
              <a:buChar char="q"/>
            </a:pPr>
            <a:r>
              <a:rPr lang="ru-RU" dirty="0" smtClean="0"/>
              <a:t> Гидравлические </a:t>
            </a:r>
            <a:r>
              <a:rPr lang="ru-RU" dirty="0"/>
              <a:t>прессы и подъемники</a:t>
            </a:r>
          </a:p>
          <a:p>
            <a:pPr lvl="0">
              <a:buFont typeface="Wingdings" pitchFamily="2" charset="2"/>
              <a:buChar char="q"/>
            </a:pPr>
            <a:r>
              <a:rPr lang="ru-RU" dirty="0" smtClean="0"/>
              <a:t> Системы </a:t>
            </a:r>
            <a:r>
              <a:rPr lang="ru-RU" dirty="0"/>
              <a:t>торможения в автомобилях и самолетах</a:t>
            </a:r>
          </a:p>
          <a:p>
            <a:pPr lvl="0">
              <a:buFont typeface="Wingdings" pitchFamily="2" charset="2"/>
              <a:buChar char="q"/>
            </a:pPr>
            <a:r>
              <a:rPr lang="ru-RU" dirty="0" smtClean="0"/>
              <a:t> Строительная </a:t>
            </a:r>
            <a:r>
              <a:rPr lang="ru-RU" dirty="0"/>
              <a:t>техника (экскаваторы, краны)</a:t>
            </a:r>
          </a:p>
          <a:p>
            <a:pPr lvl="0">
              <a:buFont typeface="Wingdings" pitchFamily="2" charset="2"/>
              <a:buChar char="q"/>
            </a:pPr>
            <a:r>
              <a:rPr lang="ru-RU" dirty="0" smtClean="0"/>
              <a:t> Гидравлические </a:t>
            </a:r>
            <a:r>
              <a:rPr lang="ru-RU" dirty="0"/>
              <a:t>системы управления в промышленных </a:t>
            </a:r>
            <a:r>
              <a:rPr lang="ru-RU" dirty="0" smtClean="0"/>
              <a:t>установках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15616" y="260648"/>
            <a:ext cx="7848872" cy="369332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b="1" dirty="0" smtClean="0"/>
              <a:t>Гидравлическая жидкость</a:t>
            </a:r>
            <a:endParaRPr lang="ru-RU" b="1" dirty="0"/>
          </a:p>
        </p:txBody>
      </p:sp>
      <p:sp>
        <p:nvSpPr>
          <p:cNvPr id="3" name="TextBox 2"/>
          <p:cNvSpPr txBox="1"/>
          <p:nvPr/>
        </p:nvSpPr>
        <p:spPr>
          <a:xfrm>
            <a:off x="1064929" y="764704"/>
            <a:ext cx="79715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В гидравлических системах используется </a:t>
            </a:r>
            <a:r>
              <a:rPr lang="ru-RU" dirty="0" smtClean="0"/>
              <a:t>масло, т.к. по сравнению с водой оно обладает многими преимуществами.</a:t>
            </a: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880306" y="1397000"/>
          <a:ext cx="6508119" cy="4197067"/>
        </p:xfrm>
        <a:graphic>
          <a:graphicData uri="http://schemas.openxmlformats.org/drawingml/2006/table">
            <a:tbl>
              <a:tblPr/>
              <a:tblGrid>
                <a:gridCol w="1687117"/>
                <a:gridCol w="2516745"/>
                <a:gridCol w="2304257"/>
              </a:tblGrid>
              <a:tr h="200202"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latin typeface="Times New Roman"/>
                          <a:ea typeface="Calibri"/>
                          <a:cs typeface="Times New Roman"/>
                        </a:rPr>
                        <a:t>Характеристики</a:t>
                      </a: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429" marR="544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latin typeface="Times New Roman"/>
                          <a:ea typeface="Calibri"/>
                          <a:cs typeface="Times New Roman"/>
                        </a:rPr>
                        <a:t>Масло</a:t>
                      </a: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429" marR="544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Times New Roman"/>
                          <a:ea typeface="Calibri"/>
                          <a:cs typeface="Times New Roman"/>
                        </a:rPr>
                        <a:t>Вода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429" marR="544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</a:tr>
              <a:tr h="1189203"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  <a:cs typeface="Times New Roman"/>
                        </a:rPr>
                        <a:t>Смазочные свойства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429" marR="544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/>
                          <a:ea typeface="Times New Roman"/>
                          <a:cs typeface="Times New Roman"/>
                        </a:rPr>
                        <a:t>Обеспечивает отличную смазку для движущихся частей системы, что уменьшает износ и продлевает срок службы компонентов</a:t>
                      </a: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429" marR="544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/>
                          <a:ea typeface="Times New Roman"/>
                          <a:cs typeface="Times New Roman"/>
                        </a:rPr>
                        <a:t>Практически не имеет смазочных свойств, что приводит к быстрому износу и повреждению деталей</a:t>
                      </a: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429" marR="544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00810"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  <a:cs typeface="Times New Roman"/>
                        </a:rPr>
                        <a:t>Антикоррозионные свойства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429" marR="544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/>
                          <a:ea typeface="Times New Roman"/>
                          <a:cs typeface="Times New Roman"/>
                        </a:rPr>
                        <a:t>Создает защитную пленку на металлических поверхностях, предотвращая коррозию</a:t>
                      </a: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429" marR="544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/>
                          <a:ea typeface="Times New Roman"/>
                          <a:cs typeface="Times New Roman"/>
                        </a:rPr>
                        <a:t>Способствует коррозии металлических компонентов, что значительно снижает надежность системы</a:t>
                      </a: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429" marR="544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01012"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  <a:cs typeface="Times New Roman"/>
                        </a:rPr>
                        <a:t>Температурный диапазон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429" marR="544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  <a:cs typeface="Times New Roman"/>
                        </a:rPr>
                        <a:t>Имеет широкий рабочий температурный диапазон и более стабильные свойства при различных температурах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429" marR="544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/>
                          <a:ea typeface="Times New Roman"/>
                          <a:cs typeface="Times New Roman"/>
                        </a:rPr>
                        <a:t>Имеет ограниченный температурный диапазон, может замерзнуть при низких температурах и кипеть при высоких</a:t>
                      </a: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429" marR="544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01012"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  <a:cs typeface="Times New Roman"/>
                        </a:rPr>
                        <a:t>Сжимаемость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429" marR="544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  <a:cs typeface="Times New Roman"/>
                        </a:rPr>
                        <a:t>Менее сжимаемо по сравнению с водой, что обеспечивает более точное и предсказуемое управление гидравлическими системами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429" marR="544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/>
                          <a:ea typeface="Times New Roman"/>
                          <a:cs typeface="Times New Roman"/>
                        </a:rPr>
                        <a:t>Более сжимаема, что может привести к потере точности в управлении и ухудшению характеристик системы</a:t>
                      </a: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429" marR="544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15616" y="260648"/>
            <a:ext cx="7848872" cy="369332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b="1" dirty="0" smtClean="0"/>
              <a:t>Гидравлический пресс</a:t>
            </a:r>
            <a:endParaRPr lang="ru-RU" b="1" dirty="0"/>
          </a:p>
        </p:txBody>
      </p:sp>
      <p:pic>
        <p:nvPicPr>
          <p:cNvPr id="3" name="Рисунок 2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908720"/>
            <a:ext cx="2466975" cy="176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3995936" y="932527"/>
            <a:ext cx="482453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Г</a:t>
            </a:r>
            <a:r>
              <a:rPr lang="ru-RU" dirty="0" smtClean="0"/>
              <a:t>идравлический пресс обеспечивает выигрыш в силе: малая сила, приложенная к малому поршню, создает большую силу на большом поршне.</a:t>
            </a:r>
            <a:endParaRPr lang="ru-RU" dirty="0"/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96136" y="2055887"/>
            <a:ext cx="100965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1187624" y="2780928"/>
            <a:ext cx="76328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Сила  </a:t>
            </a:r>
            <a:r>
              <a:rPr lang="en-US" dirty="0" smtClean="0"/>
              <a:t>F</a:t>
            </a:r>
            <a:r>
              <a:rPr lang="en-US" baseline="-25000" dirty="0" smtClean="0"/>
              <a:t>2</a:t>
            </a:r>
            <a:r>
              <a:rPr lang="en-US" dirty="0" smtClean="0"/>
              <a:t> </a:t>
            </a:r>
            <a:r>
              <a:rPr lang="ru-RU" dirty="0" smtClean="0"/>
              <a:t>больше </a:t>
            </a:r>
            <a:r>
              <a:rPr lang="ru-RU" dirty="0"/>
              <a:t>силы  </a:t>
            </a:r>
            <a:r>
              <a:rPr lang="en-US" dirty="0" smtClean="0"/>
              <a:t>F</a:t>
            </a:r>
            <a:r>
              <a:rPr lang="en-US" baseline="-25000" dirty="0" smtClean="0"/>
              <a:t>1</a:t>
            </a:r>
            <a:r>
              <a:rPr lang="ru-RU" dirty="0" smtClean="0"/>
              <a:t>во </a:t>
            </a:r>
            <a:r>
              <a:rPr lang="ru-RU" dirty="0"/>
              <a:t>столько раз, во сколько площадь </a:t>
            </a:r>
            <a:r>
              <a:rPr lang="ru-RU" dirty="0" smtClean="0"/>
              <a:t>поршня</a:t>
            </a:r>
            <a:r>
              <a:rPr lang="en-US" dirty="0" smtClean="0"/>
              <a:t> S</a:t>
            </a:r>
            <a:r>
              <a:rPr lang="en-US" baseline="-25000" dirty="0" smtClean="0"/>
              <a:t>2</a:t>
            </a:r>
            <a:r>
              <a:rPr lang="ru-RU" dirty="0" smtClean="0"/>
              <a:t>  </a:t>
            </a:r>
            <a:r>
              <a:rPr lang="ru-RU" dirty="0"/>
              <a:t>больше площади поршня </a:t>
            </a:r>
            <a:r>
              <a:rPr lang="en-US" dirty="0" smtClean="0"/>
              <a:t>S</a:t>
            </a:r>
            <a:r>
              <a:rPr lang="en-US" baseline="-25000" dirty="0" smtClean="0"/>
              <a:t>1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1115616" y="3645024"/>
            <a:ext cx="403244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>
                <a:solidFill>
                  <a:schemeClr val="accent5">
                    <a:lumMod val="75000"/>
                  </a:schemeClr>
                </a:solidFill>
              </a:rPr>
              <a:t>Применение</a:t>
            </a:r>
          </a:p>
          <a:p>
            <a:pPr lvl="0"/>
            <a:r>
              <a:rPr lang="ru-RU" dirty="0" smtClean="0"/>
              <a:t>Гидравлические прессы используются для формовки, штамповки, резки и прессования материалов</a:t>
            </a:r>
          </a:p>
          <a:p>
            <a:pPr lvl="0"/>
            <a:r>
              <a:rPr lang="ru-RU" dirty="0" smtClean="0"/>
              <a:t>Применяются в металлургии, автомобильной промышленности, производстве стеклопакетов, бытовой техники, упаковки</a:t>
            </a:r>
            <a:endParaRPr lang="ru-RU" dirty="0"/>
          </a:p>
        </p:txBody>
      </p:sp>
      <p:pic>
        <p:nvPicPr>
          <p:cNvPr id="1741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601133" y="3140968"/>
            <a:ext cx="3291347" cy="30293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" name="TextBox 10"/>
          <p:cNvSpPr txBox="1"/>
          <p:nvPr/>
        </p:nvSpPr>
        <p:spPr>
          <a:xfrm>
            <a:off x="5796136" y="6165304"/>
            <a:ext cx="276627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dirty="0" smtClean="0"/>
              <a:t>Гидравлический гибочный пресс с ЧПУ</a:t>
            </a:r>
            <a:endParaRPr lang="ru-RU" sz="12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952103"/>
            <a:ext cx="2914650" cy="3629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extBox 2"/>
          <p:cNvSpPr txBox="1"/>
          <p:nvPr/>
        </p:nvSpPr>
        <p:spPr>
          <a:xfrm>
            <a:off x="4067944" y="837287"/>
            <a:ext cx="4824536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/>
              <a:t>Тело 1, которое нужно сжать, помещают на платформу, соединенную с большим поршнем 2. </a:t>
            </a:r>
            <a:endParaRPr lang="en-US" sz="1600" dirty="0" smtClean="0"/>
          </a:p>
          <a:p>
            <a:r>
              <a:rPr lang="ru-RU" sz="1600" dirty="0"/>
              <a:t>При нажатии рукоятки слева вниз малый поршень 3 оказывает на жидкость давление, которое по закону Паскаля передаётся большому поршню 2. </a:t>
            </a:r>
          </a:p>
          <a:p>
            <a:r>
              <a:rPr lang="ru-RU" sz="1600" dirty="0"/>
              <a:t>При этом сила, действующая на большой поршень, больше силы, действующей на малый поршень. </a:t>
            </a:r>
          </a:p>
          <a:p>
            <a:r>
              <a:rPr lang="ru-RU" sz="1600" dirty="0"/>
              <a:t>Большой поршень 2 поднимается и тело 1 сжимается. </a:t>
            </a:r>
            <a:endParaRPr lang="en-US" sz="1600" dirty="0" smtClean="0"/>
          </a:p>
          <a:p>
            <a:r>
              <a:rPr lang="ru-RU" sz="1600" dirty="0" smtClean="0"/>
              <a:t>Жидкость из малого цилиндра в большой перекачивается несколько раз. </a:t>
            </a:r>
          </a:p>
          <a:p>
            <a:r>
              <a:rPr lang="ru-RU" sz="1600" dirty="0" smtClean="0"/>
              <a:t>При подъёме малого поршня 3 под ним возникает пониженное давление, клапан 6 открывается, а клапан 7 закрывается, т.к. в большом цилиндре давление больше. В образующееся пространство засасывается жидкость. </a:t>
            </a:r>
            <a:endParaRPr lang="ru-RU" sz="1600" dirty="0"/>
          </a:p>
        </p:txBody>
      </p:sp>
      <p:sp>
        <p:nvSpPr>
          <p:cNvPr id="5" name="TextBox 4"/>
          <p:cNvSpPr txBox="1"/>
          <p:nvPr/>
        </p:nvSpPr>
        <p:spPr>
          <a:xfrm>
            <a:off x="1331641" y="4841865"/>
            <a:ext cx="748883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/>
              <a:t>При </a:t>
            </a:r>
            <a:r>
              <a:rPr lang="ru-RU" sz="1600" dirty="0"/>
              <a:t>движении малого поршня вниз под давлением жидкости клапан 6 закрывается, клапан 7 открывается, и жидкость переходит в большой цилиндр</a:t>
            </a:r>
            <a:r>
              <a:rPr lang="ru-RU" sz="1600" dirty="0" smtClean="0"/>
              <a:t>.</a:t>
            </a:r>
            <a:endParaRPr lang="en-US" sz="1600" dirty="0" smtClean="0"/>
          </a:p>
          <a:p>
            <a:r>
              <a:rPr lang="ru-RU" sz="1600" dirty="0" smtClean="0"/>
              <a:t>Для </a:t>
            </a:r>
            <a:r>
              <a:rPr lang="ru-RU" sz="1600" dirty="0"/>
              <a:t>контроля процессов пресс оснащен манометром 4, который измеряет давление жидкости в большом цилиндре. Если давление превышает допустимое значение, то автоматически открывается предохранительный клапан 5</a:t>
            </a:r>
            <a:r>
              <a:rPr lang="ru-RU" sz="1600" dirty="0" smtClean="0"/>
              <a:t>.</a:t>
            </a:r>
            <a:endParaRPr lang="ru-RU" sz="1600" dirty="0"/>
          </a:p>
        </p:txBody>
      </p:sp>
      <p:sp>
        <p:nvSpPr>
          <p:cNvPr id="6" name="TextBox 5"/>
          <p:cNvSpPr txBox="1"/>
          <p:nvPr/>
        </p:nvSpPr>
        <p:spPr>
          <a:xfrm>
            <a:off x="1115616" y="476672"/>
            <a:ext cx="57324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i="1" dirty="0" smtClean="0">
                <a:solidFill>
                  <a:schemeClr val="accent5">
                    <a:lumMod val="75000"/>
                  </a:schemeClr>
                </a:solidFill>
              </a:rPr>
              <a:t>Устройство и принцип работы гидравлического пресса</a:t>
            </a:r>
            <a:endParaRPr lang="ru-RU" i="1" dirty="0">
              <a:solidFill>
                <a:schemeClr val="accent5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15616" y="260648"/>
            <a:ext cx="7848872" cy="369332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b="1" dirty="0" smtClean="0"/>
              <a:t>Гидравлический подъёмник</a:t>
            </a:r>
            <a:endParaRPr lang="ru-RU" b="1" dirty="0"/>
          </a:p>
        </p:txBody>
      </p:sp>
      <p:pic>
        <p:nvPicPr>
          <p:cNvPr id="3" name="Рисунок 2"/>
          <p:cNvPicPr/>
          <p:nvPr/>
        </p:nvPicPr>
        <p:blipFill>
          <a:blip r:embed="rId2" cstate="print">
            <a:lum/>
          </a:blip>
          <a:srcRect/>
          <a:stretch>
            <a:fillRect/>
          </a:stretch>
        </p:blipFill>
        <p:spPr bwMode="auto">
          <a:xfrm>
            <a:off x="1224905" y="867916"/>
            <a:ext cx="4067175" cy="2705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5364088" y="692696"/>
            <a:ext cx="3384375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/>
              <a:t>Гидравлический подъёмник используется </a:t>
            </a:r>
            <a:r>
              <a:rPr lang="ru-RU" sz="1600" dirty="0"/>
              <a:t>в </a:t>
            </a:r>
            <a:r>
              <a:rPr lang="ru-RU" sz="1600" dirty="0" smtClean="0"/>
              <a:t>самосвалах </a:t>
            </a:r>
            <a:r>
              <a:rPr lang="ru-RU" sz="1600" dirty="0"/>
              <a:t>для управления кузовом: </a:t>
            </a:r>
            <a:r>
              <a:rPr lang="ru-RU" sz="1600" dirty="0" smtClean="0"/>
              <a:t>подъем</a:t>
            </a:r>
            <a:r>
              <a:rPr lang="ru-RU" sz="1600" dirty="0"/>
              <a:t>, </a:t>
            </a:r>
            <a:r>
              <a:rPr lang="ru-RU" sz="1600" dirty="0" smtClean="0"/>
              <a:t>опускание</a:t>
            </a:r>
            <a:r>
              <a:rPr lang="ru-RU" sz="1600" dirty="0"/>
              <a:t>, </a:t>
            </a:r>
            <a:r>
              <a:rPr lang="ru-RU" sz="1600" dirty="0" smtClean="0"/>
              <a:t>остановка </a:t>
            </a:r>
            <a:r>
              <a:rPr lang="ru-RU" sz="1600" dirty="0"/>
              <a:t>в любом промежуточном положении, автоматическое ограничение угла подъема кузова, встряхивание его в конце подъема для лучшего ссыпания </a:t>
            </a:r>
            <a:r>
              <a:rPr lang="ru-RU" sz="1600" dirty="0" smtClean="0"/>
              <a:t>груза.</a:t>
            </a:r>
          </a:p>
          <a:p>
            <a:r>
              <a:rPr lang="ru-RU" sz="1600" dirty="0" smtClean="0"/>
              <a:t>Для получения выигрыша в силе используются гидравлические цилиндры разного диаметра.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187625" y="3789040"/>
            <a:ext cx="7776864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i="1" dirty="0" smtClean="0">
                <a:solidFill>
                  <a:schemeClr val="accent5">
                    <a:lumMod val="75000"/>
                  </a:schemeClr>
                </a:solidFill>
              </a:rPr>
              <a:t>Гидравлические подъёмники </a:t>
            </a:r>
            <a:r>
              <a:rPr lang="ru-RU" sz="1600" b="1" i="1" dirty="0" smtClean="0">
                <a:solidFill>
                  <a:schemeClr val="accent5">
                    <a:lumMod val="75000"/>
                  </a:schemeClr>
                </a:solidFill>
              </a:rPr>
              <a:t>применяются во многих отраслях:</a:t>
            </a:r>
            <a:endParaRPr lang="ru-RU" sz="1600" b="1" i="1" dirty="0" smtClean="0">
              <a:solidFill>
                <a:schemeClr val="accent5">
                  <a:lumMod val="75000"/>
                </a:schemeClr>
              </a:solidFill>
            </a:endParaRPr>
          </a:p>
          <a:p>
            <a:pPr>
              <a:buFont typeface="Wingdings" pitchFamily="2" charset="2"/>
              <a:buChar char="q"/>
            </a:pPr>
            <a:r>
              <a:rPr lang="ru-RU" sz="1600" dirty="0" smtClean="0"/>
              <a:t> Автомобильные мастерские и станции технического обслуживания: для подъема автомобилей при ремонте и обслуживании.</a:t>
            </a:r>
          </a:p>
          <a:p>
            <a:pPr>
              <a:buFont typeface="Wingdings" pitchFamily="2" charset="2"/>
              <a:buChar char="q"/>
            </a:pPr>
            <a:r>
              <a:rPr lang="ru-RU" sz="1600" dirty="0" smtClean="0"/>
              <a:t> Склады: вилочные погрузчики для перемещения и складирования грузов.</a:t>
            </a:r>
          </a:p>
          <a:p>
            <a:pPr>
              <a:buFont typeface="Wingdings" pitchFamily="2" charset="2"/>
              <a:buChar char="q"/>
            </a:pPr>
            <a:r>
              <a:rPr lang="ru-RU" sz="1600" dirty="0" smtClean="0"/>
              <a:t> Строительство: гидравлические краны и автовышки.</a:t>
            </a:r>
          </a:p>
          <a:p>
            <a:pPr>
              <a:buFont typeface="Wingdings" pitchFamily="2" charset="2"/>
              <a:buChar char="q"/>
            </a:pPr>
            <a:r>
              <a:rPr lang="ru-RU" sz="1600" dirty="0" smtClean="0"/>
              <a:t> Авиастроение и обслуживание самолетов: для подъема самолётов при ремонте и обслуживании, пассажирские трапы.</a:t>
            </a:r>
          </a:p>
          <a:p>
            <a:pPr>
              <a:buFont typeface="Wingdings" pitchFamily="2" charset="2"/>
              <a:buChar char="q"/>
            </a:pPr>
            <a:r>
              <a:rPr lang="ru-RU" sz="1600" dirty="0" smtClean="0"/>
              <a:t> Сельское хозяйство: подъемные механизмы на тракторах, на элеваторах.</a:t>
            </a:r>
          </a:p>
          <a:p>
            <a:pPr>
              <a:buFont typeface="Wingdings" pitchFamily="2" charset="2"/>
              <a:buChar char="q"/>
            </a:pPr>
            <a:r>
              <a:rPr lang="ru-RU" sz="1600" dirty="0" smtClean="0"/>
              <a:t> Морские порты: для подъема и перемещения тяжелых грузов.</a:t>
            </a:r>
          </a:p>
          <a:p>
            <a:pPr>
              <a:buFont typeface="Wingdings" pitchFamily="2" charset="2"/>
              <a:buChar char="q"/>
            </a:pPr>
            <a:r>
              <a:rPr lang="ru-RU" sz="1600" dirty="0" smtClean="0"/>
              <a:t> Развлекательная индустрия: в различных аттракционах и шоу.</a:t>
            </a:r>
            <a:endParaRPr lang="ru-RU" sz="16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15616" y="260648"/>
            <a:ext cx="7848872" cy="369332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b="1" dirty="0" smtClean="0"/>
              <a:t>Гидравлические тормозные системы</a:t>
            </a:r>
            <a:endParaRPr lang="ru-RU" b="1" dirty="0"/>
          </a:p>
        </p:txBody>
      </p:sp>
      <p:sp>
        <p:nvSpPr>
          <p:cNvPr id="3" name="TextBox 2"/>
          <p:cNvSpPr txBox="1"/>
          <p:nvPr/>
        </p:nvSpPr>
        <p:spPr>
          <a:xfrm>
            <a:off x="1043608" y="692696"/>
            <a:ext cx="792088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Гидравлические тормозные системы используются в автомобилях и велосипедах для обеспечения надежного торможения.</a:t>
            </a:r>
          </a:p>
          <a:p>
            <a:r>
              <a:rPr lang="ru-RU" dirty="0" smtClean="0"/>
              <a:t>Принцип действия: передача давления от тормозного цилиндра к тормозным колодкам.</a:t>
            </a:r>
            <a:endParaRPr lang="ru-RU" dirty="0"/>
          </a:p>
        </p:txBody>
      </p:sp>
      <p:pic>
        <p:nvPicPr>
          <p:cNvPr id="4" name="Рисунок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33475" y="1998315"/>
            <a:ext cx="6638925" cy="3590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15616" y="260648"/>
            <a:ext cx="7848872" cy="369332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b="1" dirty="0" smtClean="0"/>
              <a:t>Гидравлические системы управления </a:t>
            </a:r>
            <a:endParaRPr lang="ru-RU" b="1" dirty="0"/>
          </a:p>
        </p:txBody>
      </p:sp>
      <p:sp>
        <p:nvSpPr>
          <p:cNvPr id="4" name="TextBox 3"/>
          <p:cNvSpPr txBox="1"/>
          <p:nvPr/>
        </p:nvSpPr>
        <p:spPr>
          <a:xfrm>
            <a:off x="1115616" y="836712"/>
            <a:ext cx="770485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Используются в авиации и морском транспорте для управления рулем и другими компонентами.</a:t>
            </a:r>
          </a:p>
          <a:p>
            <a:r>
              <a:rPr lang="ru-RU" dirty="0" smtClean="0"/>
              <a:t>Преимущества: высокая точность и надежность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3262635" y="5877272"/>
            <a:ext cx="339759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dirty="0" smtClean="0"/>
              <a:t>Гидравлическая система летательного аппарата</a:t>
            </a:r>
            <a:endParaRPr lang="ru-RU" sz="1200" dirty="0"/>
          </a:p>
        </p:txBody>
      </p:sp>
      <p:pic>
        <p:nvPicPr>
          <p:cNvPr id="20483" name="Picture 3"/>
          <p:cNvPicPr>
            <a:picLocks noChangeAspect="1" noChangeArrowheads="1"/>
          </p:cNvPicPr>
          <p:nvPr/>
        </p:nvPicPr>
        <p:blipFill>
          <a:blip r:embed="rId2" cstate="print">
            <a:lum bright="-20000" contrast="30000"/>
          </a:blip>
          <a:srcRect/>
          <a:stretch>
            <a:fillRect/>
          </a:stretch>
        </p:blipFill>
        <p:spPr bwMode="auto">
          <a:xfrm>
            <a:off x="1979712" y="1700808"/>
            <a:ext cx="6005513" cy="414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164</TotalTime>
  <Words>945</Words>
  <Application>Microsoft Office PowerPoint</Application>
  <PresentationFormat>Экран (4:3)</PresentationFormat>
  <Paragraphs>87</Paragraphs>
  <Slides>12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Солнцестояние</vt:lpstr>
      <vt:lpstr>Гидравлические машины на службе у человека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Гидравлические машины на службе у человека</dc:title>
  <dc:creator>Test</dc:creator>
  <cp:lastModifiedBy>Test</cp:lastModifiedBy>
  <cp:revision>80</cp:revision>
  <dcterms:created xsi:type="dcterms:W3CDTF">2024-07-19T15:50:30Z</dcterms:created>
  <dcterms:modified xsi:type="dcterms:W3CDTF">2024-07-20T02:31:54Z</dcterms:modified>
</cp:coreProperties>
</file>