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4" r:id="rId4"/>
    <p:sldId id="258" r:id="rId5"/>
    <p:sldId id="261" r:id="rId6"/>
    <p:sldId id="265" r:id="rId7"/>
    <p:sldId id="259" r:id="rId8"/>
    <p:sldId id="266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10C10-2E12-4C6C-A396-C3855FC4EA8B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1FD2E-8001-4AD7-9432-3554E80C7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1FD2E-8001-4AD7-9432-3554E80C7CA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5410B9-4CEE-4B18-A3A8-7BBFD4EEE29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0198C94-33EB-4EEC-831A-1C8B9ED53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632848" cy="147218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Давление на Земле: от сверхмалых до </a:t>
            </a:r>
            <a:r>
              <a:rPr lang="ru-RU" dirty="0" err="1" smtClean="0"/>
              <a:t>супербольших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3931" y="1897999"/>
            <a:ext cx="6320477" cy="460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Сверхбольшие давления в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технике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и науке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764704"/>
            <a:ext cx="7704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Сверхбольшие давления в технике</a:t>
            </a:r>
            <a:r>
              <a:rPr lang="ru-RU" dirty="0" smtClean="0"/>
              <a:t> используются для синтеза новых материалов, таких как искусственные алмазы, и исследования физических свойств веществ в экстремальных условиях. Эти технологии способствуют развитию промышленности и научных исследований, открывая новые возможности для создания инновационных материалов и решений.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261190"/>
            <a:ext cx="777686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dirty="0" smtClean="0"/>
              <a:t> Алмазные наковальни: давление 400 ГПа и выше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Гидростатические прессы: 10-20 ГПа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Промышленные гидравлические прессы: 1-10 ГПа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Лабораторные установки для моделирования условий в ядре Земли: до 360 ГПа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Гипербарические камеры для тестирования авиационно-космического оборудования: 1,5-3,0 МПа (15-30 атмосфер)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Гипербарические камеры для медицины: 2-3 атмосферы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4221088"/>
            <a:ext cx="7776864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Ведущие научные лаборатории, которые работают с экстремальными  давлениями: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Лаборатория </a:t>
            </a:r>
            <a:r>
              <a:rPr lang="ru-RU" sz="1600" dirty="0" smtClean="0"/>
              <a:t>геофизики высоких давлений, Институт Карнеги (Вашингтон, США</a:t>
            </a:r>
            <a:r>
              <a:rPr lang="ru-RU" sz="16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Лаборатория </a:t>
            </a:r>
            <a:r>
              <a:rPr lang="ru-RU" sz="1600" dirty="0" smtClean="0"/>
              <a:t>высоких давлений, Университет </a:t>
            </a:r>
            <a:r>
              <a:rPr lang="ru-RU" sz="1600" dirty="0" err="1" smtClean="0"/>
              <a:t>Байройта</a:t>
            </a:r>
            <a:r>
              <a:rPr lang="ru-RU" sz="1600" dirty="0" smtClean="0"/>
              <a:t> (Германия)</a:t>
            </a:r>
            <a:endParaRPr lang="ru-RU" sz="1600" dirty="0" smtClean="0"/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Лаборатория </a:t>
            </a:r>
            <a:r>
              <a:rPr lang="ru-RU" sz="1600" dirty="0" smtClean="0"/>
              <a:t>материалов высоких давлений, Университет Токио (Япония</a:t>
            </a:r>
            <a:r>
              <a:rPr lang="ru-RU" sz="16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Лаборатория </a:t>
            </a:r>
            <a:r>
              <a:rPr lang="ru-RU" sz="1600" dirty="0" smtClean="0"/>
              <a:t>высоких давлений, Национальный институт стандартов и технологий (NIST, США</a:t>
            </a:r>
            <a:r>
              <a:rPr lang="ru-RU" sz="1600" dirty="0" smtClean="0"/>
              <a:t>)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ыводы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908720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Давление, от сверхмалых до </a:t>
            </a:r>
            <a:r>
              <a:rPr lang="ru-RU" dirty="0" err="1" smtClean="0"/>
              <a:t>супербольших</a:t>
            </a:r>
            <a:r>
              <a:rPr lang="ru-RU" dirty="0" smtClean="0"/>
              <a:t> значений, оказывает значительное влияние на разнообразные природные явления на Земле и позволяет решать широкий спектр инженерных задач.</a:t>
            </a:r>
          </a:p>
          <a:p>
            <a:r>
              <a:rPr lang="ru-RU" dirty="0" smtClean="0"/>
              <a:t>Изучение давления в различных условиях — это важная область науки и техники, которая помогает нам лучше понимать окружающий мир и развивать технологии, улучшать качество жизни и расширять наши возможности в различных сферах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Атмосферное давление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692697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Изучением свойств и процессов в атмосфере занимается  </a:t>
            </a:r>
            <a:r>
              <a:rPr lang="ru-RU" i="1" dirty="0" smtClean="0"/>
              <a:t>метеорология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Систематические наблюдения атмосферы начались в </a:t>
            </a:r>
            <a:r>
              <a:rPr lang="en-US" dirty="0" smtClean="0"/>
              <a:t>XVII</a:t>
            </a:r>
            <a:r>
              <a:rPr lang="ru-RU" dirty="0" smtClean="0"/>
              <a:t> веке с изобретением термометра и барометра. На сегодняшний день, атмосфера хорошо изучена, её модели постоянно совершенствуются. </a:t>
            </a:r>
          </a:p>
          <a:p>
            <a:endParaRPr lang="ru-RU" dirty="0" smtClean="0"/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Международная стандартная атмосфера (</a:t>
            </a:r>
            <a:r>
              <a:rPr lang="la-Latn" b="1" i="1" dirty="0" smtClean="0">
                <a:solidFill>
                  <a:schemeClr val="accent1">
                    <a:lumMod val="75000"/>
                  </a:schemeClr>
                </a:solidFill>
              </a:rPr>
              <a:t>ISA) </a:t>
            </a:r>
            <a:r>
              <a:rPr lang="ru-RU" dirty="0" smtClean="0"/>
              <a:t>– базовая модель, которая </a:t>
            </a:r>
            <a:r>
              <a:rPr lang="ru-RU" i="1" dirty="0" smtClean="0"/>
              <a:t>«предназначена для использования в расчетах летательных аппаратов, для приведения результатов испытаний летательных аппаратов и их компонентов к одинаковым условиям и для унификации разработки и калибровки приборов»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640956"/>
            <a:ext cx="7848872" cy="25545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 уровне моря</a:t>
            </a:r>
          </a:p>
          <a:p>
            <a:pPr marL="360000">
              <a:buFont typeface="Wingdings" pitchFamily="2" charset="2"/>
              <a:buChar char="q"/>
            </a:pPr>
            <a:r>
              <a:rPr lang="ru-RU" sz="1600" dirty="0" smtClean="0"/>
              <a:t>  </a:t>
            </a:r>
            <a:r>
              <a:rPr lang="ru-RU" sz="1600" b="1" dirty="0" smtClean="0"/>
              <a:t>Давление 101,325 кПа</a:t>
            </a:r>
          </a:p>
          <a:p>
            <a:pPr marL="360000">
              <a:buFont typeface="Wingdings" pitchFamily="2" charset="2"/>
              <a:buChar char="q"/>
            </a:pPr>
            <a:r>
              <a:rPr lang="ru-RU" sz="1600" b="1" dirty="0" smtClean="0"/>
              <a:t>  Температура +15°С</a:t>
            </a:r>
          </a:p>
          <a:p>
            <a:pPr marL="360000">
              <a:buFont typeface="Wingdings" pitchFamily="2" charset="2"/>
              <a:buChar char="q"/>
            </a:pPr>
            <a:r>
              <a:rPr lang="ru-RU" sz="1600" b="1" dirty="0" smtClean="0"/>
              <a:t>  Плотность 1,225 кг/м</a:t>
            </a:r>
            <a:r>
              <a:rPr lang="ru-RU" sz="1600" b="1" baseline="30000" dirty="0" smtClean="0"/>
              <a:t>3</a:t>
            </a:r>
          </a:p>
          <a:p>
            <a:endParaRPr lang="ru-RU" sz="1600" dirty="0" smtClean="0"/>
          </a:p>
          <a:p>
            <a:r>
              <a:rPr lang="ru-RU" sz="1600" dirty="0" smtClean="0"/>
              <a:t>С ростом высоты давление и плотность быстро уменьшаются. Температура сначала уменьшается, потом возрастает и снова уменьшается при выходе из атмосферы. </a:t>
            </a:r>
          </a:p>
          <a:p>
            <a:r>
              <a:rPr lang="ru-RU" sz="1600" dirty="0" smtClean="0"/>
              <a:t>В тропопаузе (11-20 км над уровнем моря) – давление 22,6 кПа, температура 217 К</a:t>
            </a:r>
          </a:p>
          <a:p>
            <a:r>
              <a:rPr lang="ru-RU" sz="1600" dirty="0" smtClean="0"/>
              <a:t>В стратопаузе (47-51 км над уровнем моря) – давление 111 Па, температура 271 К</a:t>
            </a:r>
          </a:p>
          <a:p>
            <a:r>
              <a:rPr lang="ru-RU" sz="1600" dirty="0" smtClean="0"/>
              <a:t>В мезопаузе (свыше 84,9 км) – давление 0,4 Па, температура  187 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1280" y="91637"/>
            <a:ext cx="4505216" cy="650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331640" y="1196752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Зависимость температуры, плотности и давления воздуха от </a:t>
            </a:r>
            <a:r>
              <a:rPr lang="ru-RU" sz="1600" dirty="0" err="1" smtClean="0"/>
              <a:t>геопотенциальной</a:t>
            </a:r>
            <a:r>
              <a:rPr lang="ru-RU" sz="1600" dirty="0" smtClean="0"/>
              <a:t> высоты.</a:t>
            </a:r>
          </a:p>
          <a:p>
            <a:r>
              <a:rPr lang="ru-RU" sz="1600" dirty="0" smtClean="0"/>
              <a:t> </a:t>
            </a:r>
          </a:p>
          <a:p>
            <a:r>
              <a:rPr lang="ru-RU" sz="1600" dirty="0" smtClean="0"/>
              <a:t>Синий график — давление, фиолетовый — плотность при отклонении температуры от стандартной +20 °C, оранжевый — плотность при отклонении 0 °C, зеленый — температура, отклонение +20 °C, красный — температура, отклонение 0 °C.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Вакуум в естественных условиях на Земле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836712"/>
            <a:ext cx="76328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Вакуум </a:t>
            </a:r>
            <a:r>
              <a:rPr lang="ru-RU" dirty="0" smtClean="0"/>
              <a:t> - это состояние газа или пара при давлении ниже атмосферного.</a:t>
            </a:r>
          </a:p>
          <a:p>
            <a:r>
              <a:rPr lang="ru-RU" dirty="0" smtClean="0"/>
              <a:t>Вакуум разделяют на: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/>
              <a:t>Низкий (10</a:t>
            </a:r>
            <a:r>
              <a:rPr lang="ru-RU" baseline="30000" dirty="0" smtClean="0"/>
              <a:t>3</a:t>
            </a:r>
            <a:r>
              <a:rPr lang="ru-RU" dirty="0" smtClean="0"/>
              <a:t>-133 Па)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/>
              <a:t>Средний (133-1,33∙10</a:t>
            </a:r>
            <a:r>
              <a:rPr lang="ru-RU" baseline="30000" dirty="0" smtClean="0"/>
              <a:t>-1</a:t>
            </a:r>
            <a:r>
              <a:rPr lang="ru-RU" dirty="0" smtClean="0"/>
              <a:t> Па)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/>
              <a:t>Высокий (1,33∙10</a:t>
            </a:r>
            <a:r>
              <a:rPr lang="ru-RU" baseline="30000" dirty="0" smtClean="0"/>
              <a:t>-1</a:t>
            </a:r>
            <a:r>
              <a:rPr lang="ru-RU" dirty="0" smtClean="0"/>
              <a:t> Па- 1,33∙10</a:t>
            </a:r>
            <a:r>
              <a:rPr lang="ru-RU" baseline="30000" dirty="0" smtClean="0"/>
              <a:t>-5</a:t>
            </a:r>
            <a:r>
              <a:rPr lang="ru-RU" dirty="0" smtClean="0"/>
              <a:t> Па)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/>
              <a:t>Сверхвысокий (ниже 1,33∙10</a:t>
            </a:r>
            <a:r>
              <a:rPr lang="ru-RU" baseline="30000" dirty="0" smtClean="0"/>
              <a:t>-5</a:t>
            </a:r>
            <a:r>
              <a:rPr lang="ru-RU" dirty="0" smtClean="0"/>
              <a:t> Па)</a:t>
            </a:r>
          </a:p>
          <a:p>
            <a:r>
              <a:rPr lang="ru-RU" b="1" dirty="0" smtClean="0"/>
              <a:t>Вакуум в естественных условиях на Земле</a:t>
            </a:r>
            <a:r>
              <a:rPr lang="ru-RU" dirty="0" smtClean="0"/>
              <a:t> может возникать при молниях, метеоритных ударах, кавитации в жидкостях и других экстремальных процессах.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429000"/>
            <a:ext cx="2208584" cy="157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43608" y="5077633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Канал молнии, в котором температура может достигать </a:t>
            </a:r>
          </a:p>
          <a:p>
            <a:r>
              <a:rPr lang="ru-RU" sz="1200" dirty="0" smtClean="0"/>
              <a:t>30 000 К, вызывает быстрое расширение воздуха и создание области вакуума.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5085184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Кипение воды при внезапном понижении давления вызывает образование пара и временных вакуумных пузырьков (кавитация)</a:t>
            </a:r>
            <a:endParaRPr lang="ru-RU" sz="1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429000"/>
            <a:ext cx="2324000" cy="1559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429000"/>
            <a:ext cx="2298096" cy="15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300192" y="5085184"/>
            <a:ext cx="26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Образование кратеров при падении метеоритов сопровождается кратковременными зонами вакуума, вызванными мгновенным выбросом материала и газа.</a:t>
            </a:r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Сверхмалые давления в технике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836712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Сверхмалые давления</a:t>
            </a:r>
            <a:r>
              <a:rPr lang="ru-RU" dirty="0" smtClean="0"/>
              <a:t> широко используются в современных технических устройствах, таких как электронные микроскопы, вакуумные упаковочные системы и вакуумные насосы. Эти технологии находят применение в науке, медицине и промышленности, позволяя проводить исследования и процессы, которые невозможны при нормальном давлении.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420888"/>
            <a:ext cx="777686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dirty="0" smtClean="0"/>
              <a:t> Сканирующий электронный микроскоп (SEM): давление в камере 10</a:t>
            </a:r>
            <a:r>
              <a:rPr lang="ru-RU" sz="1600" baseline="30000" dirty="0" smtClean="0"/>
              <a:t>−4</a:t>
            </a:r>
            <a:r>
              <a:rPr lang="ru-RU" sz="1600" dirty="0" smtClean="0"/>
              <a:t> - 10</a:t>
            </a:r>
            <a:r>
              <a:rPr lang="ru-RU" sz="1600" baseline="30000" dirty="0" smtClean="0"/>
              <a:t>−7</a:t>
            </a:r>
            <a:r>
              <a:rPr lang="ru-RU" sz="1600" dirty="0" smtClean="0"/>
              <a:t> 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Трансмиссионный электронный микроскоп (</a:t>
            </a:r>
            <a:r>
              <a:rPr lang="en-US" sz="1600" dirty="0" smtClean="0"/>
              <a:t>TEM</a:t>
            </a:r>
            <a:r>
              <a:rPr lang="ru-RU" sz="1600" dirty="0" smtClean="0"/>
              <a:t>)</a:t>
            </a:r>
            <a:r>
              <a:rPr lang="en-US" sz="1600" dirty="0" smtClean="0"/>
              <a:t>: </a:t>
            </a:r>
            <a:r>
              <a:rPr lang="ru-RU" sz="1600" dirty="0" smtClean="0"/>
              <a:t>давление в камере 10</a:t>
            </a:r>
            <a:r>
              <a:rPr lang="ru-RU" sz="1600" baseline="30000" dirty="0" smtClean="0"/>
              <a:t>−</a:t>
            </a:r>
            <a:r>
              <a:rPr lang="en-US" sz="1600" baseline="30000" dirty="0" smtClean="0"/>
              <a:t>6</a:t>
            </a:r>
            <a:r>
              <a:rPr lang="ru-RU" sz="1600" dirty="0" smtClean="0"/>
              <a:t> – 10</a:t>
            </a:r>
            <a:r>
              <a:rPr lang="ru-RU" sz="1600" baseline="30000" dirty="0" smtClean="0"/>
              <a:t>−</a:t>
            </a:r>
            <a:r>
              <a:rPr lang="en-US" sz="1600" baseline="30000" dirty="0" smtClean="0"/>
              <a:t>8</a:t>
            </a:r>
            <a:r>
              <a:rPr lang="ru-RU" sz="1600" dirty="0" smtClean="0"/>
              <a:t> 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Вакуумная упаковочная машина: давление в упаковке 1-10 кПа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Турбомолекулярные вакуумные насосы: уменьшают давление до 10</a:t>
            </a:r>
            <a:r>
              <a:rPr lang="ru-RU" sz="1600" baseline="30000" dirty="0" smtClean="0"/>
              <a:t>-8</a:t>
            </a:r>
            <a:r>
              <a:rPr lang="ru-RU" sz="1600" dirty="0" smtClean="0"/>
              <a:t> 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Криогенные насосы: уменьшают давление до 10</a:t>
            </a:r>
            <a:r>
              <a:rPr lang="ru-RU" sz="1600" baseline="30000" dirty="0" smtClean="0"/>
              <a:t>-9</a:t>
            </a:r>
            <a:r>
              <a:rPr lang="ru-RU" sz="1600" dirty="0" smtClean="0"/>
              <a:t> Па и ниже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Вакуумные плавильные печи: рабочее давление 10</a:t>
            </a:r>
            <a:r>
              <a:rPr lang="ru-RU" sz="1600" baseline="30000" dirty="0" smtClean="0"/>
              <a:t>-3</a:t>
            </a:r>
            <a:r>
              <a:rPr lang="ru-RU" sz="1600" dirty="0" smtClean="0"/>
              <a:t> – 10</a:t>
            </a:r>
            <a:r>
              <a:rPr lang="ru-RU" sz="1600" baseline="30000" dirty="0" smtClean="0"/>
              <a:t>-6</a:t>
            </a:r>
            <a:r>
              <a:rPr lang="ru-RU" sz="1600" dirty="0" smtClean="0"/>
              <a:t> Па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Вакуумные экстракторы для помощи при родах: давление 20-50 кПа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18"/>
            <a:ext cx="6264696" cy="681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Гидростатическое давление в океане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764704"/>
            <a:ext cx="76328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Гидростатическое давление в океане</a:t>
            </a:r>
            <a:r>
              <a:rPr lang="ru-RU" sz="1600" dirty="0" smtClean="0"/>
              <a:t> достигает больших значений на глубине. Каждые 10 м погружения увеличивают давление на 1 атмосферу</a:t>
            </a:r>
            <a:r>
              <a:rPr lang="en-US" sz="1600" dirty="0" smtClean="0"/>
              <a:t> (</a:t>
            </a:r>
            <a:r>
              <a:rPr lang="ru-RU" sz="1600" dirty="0" smtClean="0"/>
              <a:t>1 </a:t>
            </a:r>
            <a:r>
              <a:rPr lang="ru-RU" sz="1600" dirty="0" err="1" smtClean="0"/>
              <a:t>атм</a:t>
            </a:r>
            <a:r>
              <a:rPr lang="ru-RU" sz="1600" dirty="0" smtClean="0"/>
              <a:t> = 101325</a:t>
            </a:r>
            <a:r>
              <a:rPr lang="en-US" sz="1600" dirty="0" smtClean="0"/>
              <a:t> </a:t>
            </a:r>
            <a:r>
              <a:rPr lang="ru-RU" sz="1600" dirty="0" smtClean="0"/>
              <a:t>Па</a:t>
            </a:r>
            <a:r>
              <a:rPr lang="en-US" sz="1600" dirty="0" smtClean="0"/>
              <a:t>)</a:t>
            </a:r>
            <a:r>
              <a:rPr lang="ru-RU" sz="1600" dirty="0" smtClean="0"/>
              <a:t>. </a:t>
            </a:r>
          </a:p>
          <a:p>
            <a:r>
              <a:rPr lang="ru-RU" sz="1600" dirty="0" smtClean="0"/>
              <a:t>У дна Марианской впадины давление воды достигает 110 МПа, что примерно в 1072 раза больше нормального атмосферного давления.</a:t>
            </a:r>
          </a:p>
          <a:p>
            <a:r>
              <a:rPr lang="ru-RU" sz="1600" dirty="0" smtClean="0"/>
              <a:t>Высокое давление оказывает влияние на морские организмы и требует разработки специальных технологий для исследований и эксплуатации океанических ресурсов.</a:t>
            </a:r>
          </a:p>
          <a:p>
            <a:endParaRPr lang="ru-RU" sz="1600" dirty="0" smtClean="0"/>
          </a:p>
          <a:p>
            <a:r>
              <a:rPr lang="ru-RU" sz="1600" dirty="0" smtClean="0"/>
              <a:t>Морские организмы, живущие на больших глубинах, развили уникальные адаптации, чтобы выживать в условиях высокого давления. У них особый состав крови, который позволяет эффективно доставлять кислород, а мембраны клеток содержат липиды, придающие высокую эластичность и стойкость к давлению.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573016"/>
            <a:ext cx="2339666" cy="119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87624" y="4869160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Гигантский кальмар </a:t>
            </a:r>
            <a:r>
              <a:rPr lang="la-Latn" sz="1200" dirty="0" smtClean="0"/>
              <a:t>(Architeuthis dux)</a:t>
            </a:r>
            <a:r>
              <a:rPr lang="ru-RU" sz="1200" dirty="0" smtClean="0"/>
              <a:t> живет на глубинах до 1 км, где давление может достигать 100 атмосфер. </a:t>
            </a:r>
            <a:endParaRPr lang="ru-RU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573016"/>
            <a:ext cx="2336571" cy="117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779912" y="4869160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Рыба-улей (</a:t>
            </a:r>
            <a:r>
              <a:rPr lang="la-Latn" sz="1200" dirty="0" smtClean="0"/>
              <a:t>Coryphaenoides armatus)</a:t>
            </a:r>
            <a:r>
              <a:rPr lang="ru-RU" sz="1200" dirty="0" smtClean="0"/>
              <a:t> обитает на глубинах до 6 км, где давление может превышать 600 атмосфер.</a:t>
            </a:r>
            <a:endParaRPr lang="ru-RU" sz="1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3573016"/>
            <a:ext cx="1870495" cy="153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516217" y="511828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Глубоководные бактерии (</a:t>
            </a:r>
            <a:r>
              <a:rPr lang="ru-RU" sz="1200" dirty="0" err="1" smtClean="0"/>
              <a:t>барофилы</a:t>
            </a:r>
            <a:r>
              <a:rPr lang="ru-RU" sz="1200" dirty="0" smtClean="0"/>
              <a:t>) способны обитать на глубинах с давлением более 700 атмосфер.</a:t>
            </a:r>
            <a:endParaRPr lang="ru-RU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3245" y="406400"/>
            <a:ext cx="6707187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920880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Давление в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недрах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Земли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692696"/>
            <a:ext cx="7704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Давление в </a:t>
            </a:r>
            <a:r>
              <a:rPr lang="ru-RU" b="1" dirty="0" smtClean="0"/>
              <a:t>недрах </a:t>
            </a:r>
            <a:r>
              <a:rPr lang="ru-RU" b="1" dirty="0" smtClean="0"/>
              <a:t>Земли</a:t>
            </a:r>
            <a:r>
              <a:rPr lang="ru-RU" dirty="0" smtClean="0"/>
              <a:t> достигает экстремальных значений и играет важную роль в формировании геологических процессов и структуры планеты. </a:t>
            </a:r>
            <a:r>
              <a:rPr lang="ru-RU" dirty="0" smtClean="0"/>
              <a:t>Область науки</a:t>
            </a:r>
            <a:r>
              <a:rPr lang="ru-RU" dirty="0" smtClean="0"/>
              <a:t>, исследующая физические и химические свойства </a:t>
            </a:r>
            <a:r>
              <a:rPr lang="ru-RU" dirty="0" smtClean="0"/>
              <a:t>земных материалов на больших глубинах называется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геофизикой высоких давлений</a:t>
            </a:r>
            <a:r>
              <a:rPr lang="ru-RU" dirty="0" smtClean="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9111" y="1916832"/>
            <a:ext cx="1247619" cy="83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9111" y="2996952"/>
            <a:ext cx="1283333" cy="84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407143" y="2708919"/>
            <a:ext cx="78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Оливин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03087" y="3789040"/>
            <a:ext cx="1845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Кристалл перовскита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2219380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Одно из ключевых направлений исследований - изучение фазовых переходов минералов, которые составляют мантию и ядро. Например, оливин, один из самых распространенных минералов верхней мантии, при высоких давлениях и температурах </a:t>
            </a:r>
            <a:r>
              <a:rPr lang="ru-RU" sz="1600" dirty="0" smtClean="0"/>
              <a:t>превращается в кристаллы шпинели </a:t>
            </a:r>
            <a:r>
              <a:rPr lang="ru-RU" sz="1600" dirty="0" smtClean="0"/>
              <a:t>и </a:t>
            </a:r>
            <a:r>
              <a:rPr lang="ru-RU" sz="1600" dirty="0" smtClean="0"/>
              <a:t>перовскита.</a:t>
            </a:r>
            <a:endParaRPr lang="ru-RU" sz="16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03784" y="4077072"/>
            <a:ext cx="31242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4427984" y="4149080"/>
            <a:ext cx="460851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Земная кора</a:t>
            </a:r>
            <a:r>
              <a:rPr lang="ru-RU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давление на границе с мантией до 1,5 ГПа </a:t>
            </a:r>
          </a:p>
          <a:p>
            <a:r>
              <a:rPr lang="ru-RU" i="1" dirty="0" smtClean="0"/>
              <a:t>Мантия: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давление на границе с ядром до 136 ГПа</a:t>
            </a:r>
          </a:p>
          <a:p>
            <a:r>
              <a:rPr lang="ru-RU" i="1" dirty="0" smtClean="0"/>
              <a:t>Ядро: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давление на границе внешнего ядра до 330 ГПа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давление в центре Земли до 360 ГПа</a:t>
            </a: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431</TotalTime>
  <Words>990</Words>
  <Application>Microsoft Office PowerPoint</Application>
  <PresentationFormat>Экран (4:3)</PresentationFormat>
  <Paragraphs>77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Давление на Земле: от сверхмалых до супербольших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Давление на Земле: от сверхмалых до супербольших </dc:title>
  <dc:creator>Test</dc:creator>
  <cp:lastModifiedBy>Test</cp:lastModifiedBy>
  <cp:revision>98</cp:revision>
  <dcterms:created xsi:type="dcterms:W3CDTF">2024-07-15T03:09:08Z</dcterms:created>
  <dcterms:modified xsi:type="dcterms:W3CDTF">2024-07-19T07:33:57Z</dcterms:modified>
</cp:coreProperties>
</file>