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141FF6E-9007-415E-B273-31D6B190878C}" type="datetimeFigureOut">
              <a:rPr lang="ru-RU" smtClean="0"/>
              <a:pPr/>
              <a:t>14.07.2024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28F711C-834B-45B3-964B-DC5AFB88B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1FF6E-9007-415E-B273-31D6B190878C}" type="datetimeFigureOut">
              <a:rPr lang="ru-RU" smtClean="0"/>
              <a:pPr/>
              <a:t>14.07.2024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F711C-834B-45B3-964B-DC5AFB88B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1FF6E-9007-415E-B273-31D6B190878C}" type="datetimeFigureOut">
              <a:rPr lang="ru-RU" smtClean="0"/>
              <a:pPr/>
              <a:t>14.07.2024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F711C-834B-45B3-964B-DC5AFB88B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141FF6E-9007-415E-B273-31D6B190878C}" type="datetimeFigureOut">
              <a:rPr lang="ru-RU" smtClean="0"/>
              <a:pPr/>
              <a:t>14.07.2024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28F711C-834B-45B3-964B-DC5AFB88BF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141FF6E-9007-415E-B273-31D6B190878C}" type="datetimeFigureOut">
              <a:rPr lang="ru-RU" smtClean="0"/>
              <a:pPr/>
              <a:t>14.07.2024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28F711C-834B-45B3-964B-DC5AFB88B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1FF6E-9007-415E-B273-31D6B190878C}" type="datetimeFigureOut">
              <a:rPr lang="ru-RU" smtClean="0"/>
              <a:pPr/>
              <a:t>14.07.2024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F711C-834B-45B3-964B-DC5AFB88BF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1FF6E-9007-415E-B273-31D6B190878C}" type="datetimeFigureOut">
              <a:rPr lang="ru-RU" smtClean="0"/>
              <a:pPr/>
              <a:t>14.07.2024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F711C-834B-45B3-964B-DC5AFB88BF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141FF6E-9007-415E-B273-31D6B190878C}" type="datetimeFigureOut">
              <a:rPr lang="ru-RU" smtClean="0"/>
              <a:pPr/>
              <a:t>14.07.2024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28F711C-834B-45B3-964B-DC5AFB88BF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1FF6E-9007-415E-B273-31D6B190878C}" type="datetimeFigureOut">
              <a:rPr lang="ru-RU" smtClean="0"/>
              <a:pPr/>
              <a:t>14.07.2024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F711C-834B-45B3-964B-DC5AFB88B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141FF6E-9007-415E-B273-31D6B190878C}" type="datetimeFigureOut">
              <a:rPr lang="ru-RU" smtClean="0"/>
              <a:pPr/>
              <a:t>14.07.2024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28F711C-834B-45B3-964B-DC5AFB88BF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141FF6E-9007-415E-B273-31D6B190878C}" type="datetimeFigureOut">
              <a:rPr lang="ru-RU" smtClean="0"/>
              <a:pPr/>
              <a:t>14.07.2024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28F711C-834B-45B3-964B-DC5AFB88BF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141FF6E-9007-415E-B273-31D6B190878C}" type="datetimeFigureOut">
              <a:rPr lang="ru-RU" smtClean="0"/>
              <a:pPr/>
              <a:t>14.07.2024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28F711C-834B-45B3-964B-DC5AFB88B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844824"/>
            <a:ext cx="6172200" cy="5094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Трение в жизни человека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60948" y="2636912"/>
            <a:ext cx="514350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8136904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Причины возникновения трения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908720"/>
            <a:ext cx="8136904" cy="349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 движении одного тела по поверхности другого всегда возникает сила, направленная противоположно направлению скорости и замедляющая движение. Эта сила называется </a:t>
            </a:r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силой трения</a:t>
            </a:r>
            <a:r>
              <a:rPr lang="ru-RU" dirty="0" smtClean="0"/>
              <a:t>.</a:t>
            </a:r>
          </a:p>
          <a:p>
            <a:pPr>
              <a:spcBef>
                <a:spcPts val="600"/>
              </a:spcBef>
            </a:pPr>
            <a:r>
              <a:rPr lang="ru-RU" dirty="0" smtClean="0"/>
              <a:t>Причины возникновения трения:</a:t>
            </a:r>
          </a:p>
          <a:p>
            <a:r>
              <a:rPr lang="ru-RU" dirty="0" smtClean="0"/>
              <a:t>1) шероховатость поверхностей контактирующих тел. Неровности поверхностей проявляются на </a:t>
            </a:r>
            <a:r>
              <a:rPr lang="ru-RU" dirty="0" err="1" smtClean="0"/>
              <a:t>макроуровне</a:t>
            </a:r>
            <a:r>
              <a:rPr lang="ru-RU" dirty="0" smtClean="0"/>
              <a:t> и видны невооруженным глазом или в оптический микроскоп. Их влияние можно уменьшить, если отполировать поверхности или нанести смазку.</a:t>
            </a:r>
          </a:p>
          <a:p>
            <a:r>
              <a:rPr lang="ru-RU" dirty="0" smtClean="0"/>
              <a:t>2) взаимное притяжение молекул при контакте. Это взаимодействие проявляется на </a:t>
            </a:r>
            <a:r>
              <a:rPr lang="ru-RU" dirty="0" err="1" smtClean="0"/>
              <a:t>микроуровне</a:t>
            </a:r>
            <a:r>
              <a:rPr lang="ru-RU" dirty="0" smtClean="0"/>
              <a:t> и приводит к тому, что даже на идеально отполированных поверхностях не удается избежать трения, когда частицы одного тела перемещаются относительно частиц другого.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1846" y="4437112"/>
            <a:ext cx="192405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4437112"/>
            <a:ext cx="1511429" cy="1457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115616" y="5949280"/>
            <a:ext cx="31683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/>
              <a:t>Неровности поверхностей тел при контакте (от сантиметров до микрон)</a:t>
            </a:r>
            <a:endParaRPr lang="ru-RU" sz="1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716016" y="5949280"/>
            <a:ext cx="31683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/>
              <a:t>Взаимное притяжение молекул тел при контакте (от микрон до нанометров)</a:t>
            </a:r>
            <a:endParaRPr lang="ru-RU" sz="1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8136904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Определение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силы трения и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виды трения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836712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Сила трения </a:t>
            </a:r>
            <a:r>
              <a:rPr lang="ru-RU" dirty="0" smtClean="0"/>
              <a:t>– это сумма межмолекулярных сил, возникающих при деформациях и изломах контактирующих поверхностей за счет разрыва межмолекулярных связей.</a:t>
            </a:r>
            <a:br>
              <a:rPr lang="ru-RU" dirty="0" smtClean="0"/>
            </a:br>
            <a:r>
              <a:rPr lang="ru-RU" dirty="0" smtClean="0"/>
              <a:t>Сила трения направлена вдоль поверхности контакта.</a:t>
            </a:r>
          </a:p>
          <a:p>
            <a:r>
              <a:rPr lang="ru-RU" dirty="0" smtClean="0"/>
              <a:t>В зависимости от характера движения контактирующих тел различают </a:t>
            </a:r>
            <a:r>
              <a:rPr lang="ru-RU" i="1" dirty="0" smtClean="0"/>
              <a:t>трение покоя, трение скольжения</a:t>
            </a:r>
            <a:r>
              <a:rPr lang="ru-RU" dirty="0" smtClean="0"/>
              <a:t> и </a:t>
            </a:r>
            <a:r>
              <a:rPr lang="ru-RU" i="1" dirty="0" smtClean="0"/>
              <a:t>трение качения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5838" y="2492896"/>
            <a:ext cx="7170737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67544" y="4293096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Сила трения покоя равна приложенной силе, при которой тело все ещё не приходит в движение. </a:t>
            </a:r>
          </a:p>
          <a:p>
            <a:r>
              <a:rPr lang="ru-RU" dirty="0" smtClean="0"/>
              <a:t>Силу трения, возникающую при движении одного тела по поверхности другого, называют силой трения скольжения. Эта сила прямо пропорциональна силе реакции опоры: </a:t>
            </a:r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</a:rPr>
              <a:t>F</a:t>
            </a:r>
            <a:r>
              <a:rPr lang="ru-RU" b="1" i="1" baseline="-25000" dirty="0" err="1" smtClean="0">
                <a:solidFill>
                  <a:schemeClr val="accent3">
                    <a:lumMod val="50000"/>
                  </a:schemeClr>
                </a:solidFill>
              </a:rPr>
              <a:t>тр</a:t>
            </a:r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 = </a:t>
            </a:r>
            <a:r>
              <a:rPr lang="el-GR" b="1" i="1" dirty="0" smtClean="0">
                <a:solidFill>
                  <a:schemeClr val="accent3">
                    <a:lumMod val="50000"/>
                  </a:schemeClr>
                </a:solidFill>
              </a:rPr>
              <a:t>μ</a:t>
            </a:r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</a:rPr>
              <a:t>N</a:t>
            </a:r>
            <a:endParaRPr lang="en-US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 smtClean="0"/>
              <a:t>Если тело катится по поверхности другого тела, возникает сила трения качения, которая значительно меньше силы трения скольжения при тех же поверхностях.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8136904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Трение в повседневной жизни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9188" y="1196752"/>
            <a:ext cx="6904037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8136904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Как увеличить полезное трение?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908720"/>
            <a:ext cx="770485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accent1"/>
                </a:solidFill>
              </a:rPr>
              <a:t>Когда нужно увеличить трение:</a:t>
            </a:r>
            <a:endParaRPr lang="ru-RU" dirty="0">
              <a:solidFill>
                <a:schemeClr val="accent1"/>
              </a:solidFill>
            </a:endParaRPr>
          </a:p>
          <a:p>
            <a:pPr lvl="0"/>
            <a:r>
              <a:rPr lang="ru-RU" dirty="0"/>
              <a:t>Обувь на скользкой поверхности, чтобы не поскользнуться на льду или мокром полу.</a:t>
            </a:r>
          </a:p>
          <a:p>
            <a:pPr lvl="0"/>
            <a:r>
              <a:rPr lang="ru-RU" dirty="0"/>
              <a:t>Ковры и коврики, чтобы не скользили по полу.</a:t>
            </a:r>
          </a:p>
          <a:p>
            <a:pPr lvl="0"/>
            <a:r>
              <a:rPr lang="ru-RU" dirty="0"/>
              <a:t>Инструменты, чтобы не выскальзывали из рук.</a:t>
            </a:r>
          </a:p>
          <a:p>
            <a:endParaRPr lang="ru-RU" b="1" i="1" dirty="0" smtClean="0">
              <a:solidFill>
                <a:schemeClr val="accent1"/>
              </a:solidFill>
            </a:endParaRPr>
          </a:p>
          <a:p>
            <a:r>
              <a:rPr lang="ru-RU" b="1" i="1" dirty="0" smtClean="0">
                <a:solidFill>
                  <a:schemeClr val="accent1"/>
                </a:solidFill>
              </a:rPr>
              <a:t>Как </a:t>
            </a:r>
            <a:r>
              <a:rPr lang="ru-RU" b="1" i="1" dirty="0">
                <a:solidFill>
                  <a:schemeClr val="accent1"/>
                </a:solidFill>
              </a:rPr>
              <a:t>это сделать:</a:t>
            </a:r>
            <a:endParaRPr lang="ru-RU" b="1" dirty="0">
              <a:solidFill>
                <a:schemeClr val="accent1"/>
              </a:solidFill>
            </a:endParaRPr>
          </a:p>
          <a:p>
            <a:r>
              <a:rPr lang="ru-RU" dirty="0"/>
              <a:t>·  </a:t>
            </a:r>
            <a:r>
              <a:rPr lang="ru-RU" sz="1600" b="1" dirty="0"/>
              <a:t>Использовать нескользящие материалы</a:t>
            </a:r>
            <a:endParaRPr lang="ru-RU" sz="1600" dirty="0"/>
          </a:p>
          <a:p>
            <a:pPr marL="360000" lvl="0"/>
            <a:r>
              <a:rPr lang="ru-RU" sz="1600" dirty="0"/>
              <a:t>Подбирать обувь с резиновыми подошвами и негладкой подошвой.</a:t>
            </a:r>
          </a:p>
          <a:p>
            <a:pPr marL="360000" lvl="0"/>
            <a:r>
              <a:rPr lang="ru-RU" sz="1600" dirty="0"/>
              <a:t>Подложить под ковры специальные нескользящие подложки или использовать двусторонний скотч.</a:t>
            </a:r>
          </a:p>
          <a:p>
            <a:pPr marL="360000" lvl="0"/>
            <a:r>
              <a:rPr lang="ru-RU" sz="1600" dirty="0"/>
              <a:t>Выбирать инструменты с резиновыми ручками или использовать резиновые накладки на ручки.</a:t>
            </a:r>
          </a:p>
          <a:p>
            <a:r>
              <a:rPr lang="ru-RU" sz="1600" dirty="0"/>
              <a:t>·  </a:t>
            </a:r>
            <a:r>
              <a:rPr lang="ru-RU" sz="1600" b="1" dirty="0"/>
              <a:t>Обработать поверхности, увеличив их шероховатость</a:t>
            </a:r>
            <a:endParaRPr lang="ru-RU" sz="1600" dirty="0"/>
          </a:p>
          <a:p>
            <a:pPr marL="360000" lvl="0"/>
            <a:r>
              <a:rPr lang="ru-RU" sz="1600" dirty="0" smtClean="0"/>
              <a:t>Использовать </a:t>
            </a:r>
            <a:r>
              <a:rPr lang="ru-RU" sz="1600" dirty="0"/>
              <a:t>резиновые набойки для обучи</a:t>
            </a:r>
          </a:p>
          <a:p>
            <a:pPr marL="360000" lvl="0"/>
            <a:r>
              <a:rPr lang="ru-RU" sz="1600" dirty="0"/>
              <a:t>Обработать подошвы обуви наждаком</a:t>
            </a:r>
          </a:p>
          <a:p>
            <a:pPr marL="360000" lvl="0"/>
            <a:r>
              <a:rPr lang="ru-RU" sz="1600" dirty="0"/>
              <a:t>Обработать рукоятки инструментов наждаком</a:t>
            </a:r>
          </a:p>
          <a:p>
            <a:r>
              <a:rPr lang="ru-RU" sz="1600" dirty="0"/>
              <a:t>·  </a:t>
            </a:r>
            <a:r>
              <a:rPr lang="ru-RU" sz="1600" b="1" dirty="0"/>
              <a:t>Увеличить давление</a:t>
            </a:r>
            <a:endParaRPr lang="ru-RU" sz="1600" dirty="0"/>
          </a:p>
          <a:p>
            <a:pPr marL="360000" lvl="0"/>
            <a:r>
              <a:rPr lang="ru-RU" sz="1600" dirty="0"/>
              <a:t>Применить дополнительный крепеж, чтобы удержать ковры на месте.</a:t>
            </a:r>
          </a:p>
          <a:p>
            <a:pPr marL="360000" lvl="0"/>
            <a:r>
              <a:rPr lang="ru-RU" sz="1600" dirty="0"/>
              <a:t>Применить дополнительные зажимы или фиксаторы для инструментов и оборудования</a:t>
            </a:r>
            <a:r>
              <a:rPr lang="ru-RU" sz="1600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8136904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Как уменьшить вредное трение?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980728"/>
            <a:ext cx="813690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accent1"/>
                </a:solidFill>
              </a:rPr>
              <a:t>Когда нужно уменьшить трение:</a:t>
            </a:r>
            <a:endParaRPr lang="ru-RU" dirty="0">
              <a:solidFill>
                <a:schemeClr val="accent1"/>
              </a:solidFill>
            </a:endParaRPr>
          </a:p>
          <a:p>
            <a:pPr lvl="0"/>
            <a:r>
              <a:rPr lang="ru-RU" dirty="0"/>
              <a:t>Движущиеся части велосипеда, тренажера или бытовой техники (кухонных комбайнов), чтобы уменьшить износ и повысить эффективность работы.</a:t>
            </a:r>
          </a:p>
          <a:p>
            <a:pPr lvl="0"/>
            <a:r>
              <a:rPr lang="ru-RU" dirty="0"/>
              <a:t>Двери и окна, чтобы открывались и закрывались плавно, без скрипа.</a:t>
            </a:r>
          </a:p>
          <a:p>
            <a:pPr lvl="0"/>
            <a:r>
              <a:rPr lang="ru-RU" dirty="0"/>
              <a:t>Мебель, чтобы пользоваться ящиками или легко перемещать кресла и столы.</a:t>
            </a:r>
          </a:p>
          <a:p>
            <a:endParaRPr lang="ru-RU" b="1" i="1" dirty="0" smtClean="0">
              <a:solidFill>
                <a:schemeClr val="accent1"/>
              </a:solidFill>
            </a:endParaRPr>
          </a:p>
          <a:p>
            <a:r>
              <a:rPr lang="ru-RU" b="1" i="1" dirty="0" smtClean="0">
                <a:solidFill>
                  <a:schemeClr val="accent1"/>
                </a:solidFill>
              </a:rPr>
              <a:t>Как </a:t>
            </a:r>
            <a:r>
              <a:rPr lang="ru-RU" b="1" i="1" dirty="0">
                <a:solidFill>
                  <a:schemeClr val="accent1"/>
                </a:solidFill>
              </a:rPr>
              <a:t>это сделать:</a:t>
            </a:r>
            <a:endParaRPr lang="ru-RU" b="1" dirty="0">
              <a:solidFill>
                <a:schemeClr val="accent1"/>
              </a:solidFill>
            </a:endParaRPr>
          </a:p>
          <a:p>
            <a:r>
              <a:rPr lang="ru-RU" dirty="0"/>
              <a:t>·  </a:t>
            </a:r>
            <a:r>
              <a:rPr lang="ru-RU" sz="1600" b="1" dirty="0"/>
              <a:t>Использовать смазочные материалы</a:t>
            </a:r>
            <a:endParaRPr lang="ru-RU" sz="1600" dirty="0"/>
          </a:p>
          <a:p>
            <a:pPr marL="360000" lvl="0"/>
            <a:r>
              <a:rPr lang="ru-RU" sz="1600" dirty="0"/>
              <a:t>Применять масла или силиконовые </a:t>
            </a:r>
            <a:r>
              <a:rPr lang="ru-RU" sz="1600" dirty="0" err="1"/>
              <a:t>спреи</a:t>
            </a:r>
            <a:r>
              <a:rPr lang="ru-RU" sz="1600" dirty="0"/>
              <a:t> для смазки движущихся частей, петель дверей и окон.</a:t>
            </a:r>
          </a:p>
          <a:p>
            <a:r>
              <a:rPr lang="ru-RU" sz="1600" dirty="0"/>
              <a:t>·  </a:t>
            </a:r>
            <a:r>
              <a:rPr lang="ru-RU" sz="1600" b="1" dirty="0"/>
              <a:t>Использовать подшипники или ролики</a:t>
            </a:r>
            <a:endParaRPr lang="ru-RU" sz="1600" dirty="0"/>
          </a:p>
          <a:p>
            <a:pPr marL="360000" lvl="0"/>
            <a:r>
              <a:rPr lang="ru-RU" sz="1600" dirty="0"/>
              <a:t>Установить ролики на мебель для облегчения перемещения.</a:t>
            </a:r>
          </a:p>
          <a:p>
            <a:pPr marL="360000" lvl="0"/>
            <a:r>
              <a:rPr lang="ru-RU" sz="1600" dirty="0"/>
              <a:t>Использовать шариковые направляющие для ящиков и выдвижных полок.</a:t>
            </a:r>
          </a:p>
          <a:p>
            <a:r>
              <a:rPr lang="ru-RU" sz="1600" dirty="0"/>
              <a:t>·  </a:t>
            </a:r>
            <a:r>
              <a:rPr lang="ru-RU" sz="1600" b="1" dirty="0"/>
              <a:t>Применять антифрикционные покрытия</a:t>
            </a:r>
            <a:endParaRPr lang="ru-RU" sz="1600" dirty="0"/>
          </a:p>
          <a:p>
            <a:pPr marL="360000" lvl="0"/>
            <a:r>
              <a:rPr lang="ru-RU" sz="1600" dirty="0"/>
              <a:t>Использовать специальные подложки под тяжелую мебель, чтобы она легче скользила по полу</a:t>
            </a:r>
            <a:r>
              <a:rPr lang="ru-RU" sz="1600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8136904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Трение и спорт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980728"/>
            <a:ext cx="81369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Трение играет ключевую роль в спорте, </a:t>
            </a:r>
            <a:r>
              <a:rPr lang="ru-RU" dirty="0" smtClean="0"/>
              <a:t>влияет </a:t>
            </a:r>
            <a:r>
              <a:rPr lang="ru-RU" dirty="0" smtClean="0"/>
              <a:t>на результаты, безопасность и эффективность занятий спортом. Понимание и контроль трения позволяют улучшать спортивные достижения и предотвращать травмы.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204864"/>
            <a:ext cx="612068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/>
              <a:t>Обувь</a:t>
            </a:r>
            <a:endParaRPr lang="ru-RU" sz="1600" i="1" dirty="0" smtClean="0"/>
          </a:p>
          <a:p>
            <a:r>
              <a:rPr lang="ru-RU" sz="1600" dirty="0" smtClean="0"/>
              <a:t>Спортивная обувь разрабатывается с учетом типа поверхности, на которой спортсмен будет выступать. Специальные материалы и формы подошвы помогают оптимизировать трение для различных условий.</a:t>
            </a:r>
          </a:p>
          <a:p>
            <a:pPr>
              <a:spcBef>
                <a:spcPts val="600"/>
              </a:spcBef>
            </a:pPr>
            <a:r>
              <a:rPr lang="ru-RU" sz="1600" b="1" i="1" dirty="0" smtClean="0"/>
              <a:t>Покрытия и трассы</a:t>
            </a:r>
            <a:endParaRPr lang="ru-RU" sz="1600" i="1" dirty="0" smtClean="0"/>
          </a:p>
          <a:p>
            <a:r>
              <a:rPr lang="ru-RU" sz="1600" dirty="0" smtClean="0"/>
              <a:t>Покрытия спортивных площадок и трасс разрабатываются с учетом трения, чтобы обеспечить безопасность и улучшить результаты спортсменов.</a:t>
            </a:r>
          </a:p>
          <a:p>
            <a:pPr>
              <a:spcBef>
                <a:spcPts val="600"/>
              </a:spcBef>
            </a:pPr>
            <a:r>
              <a:rPr lang="ru-RU" sz="1600" b="1" i="1" dirty="0" smtClean="0"/>
              <a:t>Снаряжение</a:t>
            </a:r>
            <a:endParaRPr lang="ru-RU" sz="1600" i="1" dirty="0" smtClean="0"/>
          </a:p>
          <a:p>
            <a:r>
              <a:rPr lang="ru-RU" sz="1600" dirty="0" smtClean="0"/>
              <a:t>Использование различных покрытий и смазок (например, воска для лыж или покрытия для лодок) помогает уменьшить трение там, где это необходимо, или увеличить его для лучшего сцепления.</a:t>
            </a:r>
            <a:endParaRPr lang="ru-RU" sz="1600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1993993"/>
            <a:ext cx="1729029" cy="1221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3290136"/>
            <a:ext cx="1782858" cy="1302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4653136"/>
            <a:ext cx="1807716" cy="1795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04664"/>
            <a:ext cx="8136904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В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ыводы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5" y="1196752"/>
            <a:ext cx="79928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Трение играет важную роль в нашей повседневной жизни и технике</a:t>
            </a:r>
            <a:r>
              <a:rPr lang="ru-RU" dirty="0" smtClean="0"/>
              <a:t>. Как </a:t>
            </a:r>
            <a:r>
              <a:rPr lang="ru-RU" dirty="0" smtClean="0"/>
              <a:t>положительные, так и отрицательные эффекты трения необходимо учитывать при проектировании и использовании различных устройств и механизмов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Понимание </a:t>
            </a:r>
            <a:r>
              <a:rPr lang="ru-RU" dirty="0" smtClean="0"/>
              <a:t>принципов трения помогает </a:t>
            </a:r>
            <a:r>
              <a:rPr lang="ru-RU" dirty="0" smtClean="0"/>
              <a:t>совершенствовать </a:t>
            </a:r>
            <a:r>
              <a:rPr lang="ru-RU" dirty="0" smtClean="0"/>
              <a:t>технологии и обеспечивать </a:t>
            </a:r>
            <a:r>
              <a:rPr lang="ru-RU" dirty="0" smtClean="0"/>
              <a:t>безопасность на производстве и в быту.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87</TotalTime>
  <Words>634</Words>
  <Application>Microsoft Office PowerPoint</Application>
  <PresentationFormat>Экран 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Трение в жизни человека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Трение в жизни человека</dc:title>
  <dc:creator>Test</dc:creator>
  <cp:lastModifiedBy>Test</cp:lastModifiedBy>
  <cp:revision>24</cp:revision>
  <dcterms:created xsi:type="dcterms:W3CDTF">2024-07-13T19:49:02Z</dcterms:created>
  <dcterms:modified xsi:type="dcterms:W3CDTF">2024-07-14T13:34:21Z</dcterms:modified>
</cp:coreProperties>
</file>