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E3D590D-5AE3-4938-9C69-30D7CF780CB7}" type="datetimeFigureOut">
              <a:rPr lang="ru-RU" smtClean="0"/>
              <a:pPr/>
              <a:t>13.07.2024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F05134F-35D0-4B45-99F0-7A42BDA286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983454"/>
            <a:ext cx="6696744" cy="941490"/>
          </a:xfrm>
        </p:spPr>
        <p:txBody>
          <a:bodyPr>
            <a:noAutofit/>
          </a:bodyPr>
          <a:lstStyle/>
          <a:p>
            <a:r>
              <a:rPr lang="ru-RU" dirty="0" smtClean="0"/>
              <a:t>Плотности земные и космические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3289" y="3278041"/>
            <a:ext cx="5457143" cy="1807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0648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Что такое плотность?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980728"/>
            <a:ext cx="80648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Плотность</a:t>
            </a:r>
            <a:r>
              <a:rPr lang="ru-RU" dirty="0" smtClean="0"/>
              <a:t> — это физическая величина, определяемая как масса единицы объема данного вещества</a:t>
            </a:r>
          </a:p>
          <a:p>
            <a:pPr algn="ctr"/>
            <a:r>
              <a:rPr lang="el-GR" b="1" dirty="0" smtClean="0">
                <a:solidFill>
                  <a:schemeClr val="accent4"/>
                </a:solidFill>
              </a:rPr>
              <a:t>ρ = </a:t>
            </a:r>
            <a:r>
              <a:rPr lang="en-US" b="1" dirty="0" smtClean="0">
                <a:solidFill>
                  <a:schemeClr val="accent4"/>
                </a:solidFill>
              </a:rPr>
              <a:t>m / V</a:t>
            </a:r>
          </a:p>
          <a:p>
            <a:r>
              <a:rPr lang="ru-RU" dirty="0" smtClean="0"/>
              <a:t>где </a:t>
            </a:r>
            <a:r>
              <a:rPr lang="el-GR" dirty="0" smtClean="0"/>
              <a:t>ρ</a:t>
            </a:r>
            <a:r>
              <a:rPr lang="ru-RU" dirty="0" smtClean="0"/>
              <a:t> – плотность, </a:t>
            </a:r>
            <a:r>
              <a:rPr lang="en-US" dirty="0" smtClean="0"/>
              <a:t>m</a:t>
            </a:r>
            <a:r>
              <a:rPr lang="ru-RU" dirty="0" smtClean="0"/>
              <a:t> – масса, </a:t>
            </a:r>
            <a:r>
              <a:rPr lang="en-US" dirty="0" smtClean="0"/>
              <a:t>V</a:t>
            </a:r>
            <a:r>
              <a:rPr lang="ru-RU" dirty="0" smtClean="0"/>
              <a:t> – объем.</a:t>
            </a:r>
          </a:p>
          <a:p>
            <a:endParaRPr lang="ru-RU" dirty="0" smtClean="0"/>
          </a:p>
          <a:p>
            <a:r>
              <a:rPr lang="ru-RU" dirty="0" smtClean="0"/>
              <a:t>Плотность для данного вещества является постоянной величиной, характеристикой его физических и химических свойств.</a:t>
            </a:r>
          </a:p>
          <a:p>
            <a:r>
              <a:rPr lang="ru-RU" dirty="0" smtClean="0"/>
              <a:t>Поэтому плотности заносят в специальные таблицы, и на основании этих величин проводят различные расчёты. </a:t>
            </a:r>
          </a:p>
          <a:p>
            <a:endParaRPr lang="ru-RU" dirty="0" smtClean="0"/>
          </a:p>
          <a:p>
            <a:r>
              <a:rPr lang="ru-RU" dirty="0" smtClean="0"/>
              <a:t>Единицей плотности вещества в СИ является килограмм на кубический метр, кг/м</a:t>
            </a:r>
            <a:r>
              <a:rPr lang="ru-RU" baseline="30000" dirty="0" smtClean="0"/>
              <a:t>3</a:t>
            </a:r>
            <a:r>
              <a:rPr lang="ru-RU" dirty="0" smtClean="0"/>
              <a:t>. В технике также широко используется внесистемная величина г/см</a:t>
            </a:r>
            <a:r>
              <a:rPr lang="ru-RU" baseline="30000" dirty="0" smtClean="0"/>
              <a:t>3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Связь между этими единицами измерений</a:t>
            </a:r>
          </a:p>
          <a:p>
            <a:pPr algn="ctr"/>
            <a:r>
              <a:rPr lang="ru-RU" b="1" dirty="0">
                <a:solidFill>
                  <a:schemeClr val="accent4"/>
                </a:solidFill>
              </a:rPr>
              <a:t>1 г/см</a:t>
            </a:r>
            <a:r>
              <a:rPr lang="ru-RU" b="1" baseline="30000" dirty="0">
                <a:solidFill>
                  <a:schemeClr val="accent4"/>
                </a:solidFill>
              </a:rPr>
              <a:t>3</a:t>
            </a:r>
            <a:r>
              <a:rPr lang="ru-RU" b="1" dirty="0">
                <a:solidFill>
                  <a:schemeClr val="accent4"/>
                </a:solidFill>
              </a:rPr>
              <a:t>  = 1000 </a:t>
            </a:r>
            <a:r>
              <a:rPr lang="ru-RU" b="1" dirty="0" smtClean="0">
                <a:solidFill>
                  <a:schemeClr val="accent4"/>
                </a:solidFill>
              </a:rPr>
              <a:t>кг/м</a:t>
            </a:r>
            <a:r>
              <a:rPr lang="ru-RU" b="1" baseline="30000" dirty="0" smtClean="0">
                <a:solidFill>
                  <a:schemeClr val="accent4"/>
                </a:solidFill>
              </a:rPr>
              <a:t>3</a:t>
            </a:r>
            <a:endParaRPr lang="ru-RU" b="1" baseline="30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0648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Для чего нужна плотность?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08720"/>
            <a:ext cx="8064896" cy="5155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Изучение плотности различных объектов имеет важное значение во многих отраслях человеческой деятельности:</a:t>
            </a:r>
          </a:p>
          <a:p>
            <a:pPr marL="360000">
              <a:buFont typeface="Wingdings" pitchFamily="2" charset="2"/>
              <a:buChar char="q"/>
            </a:pPr>
            <a:r>
              <a:rPr lang="ru-RU" dirty="0" smtClean="0"/>
              <a:t> знание плотности различных материалов помогает инженерам и архитекторам выбирать подходящие материалы, чтобы обеспечить прочность и стабильность деталей и конструкций, зданий и сооружений;</a:t>
            </a:r>
          </a:p>
          <a:p>
            <a:pPr marL="360000">
              <a:buFont typeface="Wingdings" pitchFamily="2" charset="2"/>
              <a:buChar char="q"/>
            </a:pPr>
            <a:r>
              <a:rPr lang="ru-RU" dirty="0" smtClean="0"/>
              <a:t> в перерабатывающей промышленности контроль плотности продуктов и материалов важен для обеспечения качества и стандартизации;</a:t>
            </a:r>
          </a:p>
          <a:p>
            <a:pPr marL="360000">
              <a:buFont typeface="Wingdings" pitchFamily="2" charset="2"/>
              <a:buChar char="q"/>
            </a:pPr>
            <a:r>
              <a:rPr lang="ru-RU" dirty="0" smtClean="0"/>
              <a:t> в медицине плотность костной ткани используется для диагностики </a:t>
            </a:r>
            <a:r>
              <a:rPr lang="ru-RU" dirty="0" err="1" smtClean="0"/>
              <a:t>остеопороза</a:t>
            </a:r>
            <a:r>
              <a:rPr lang="ru-RU" dirty="0" smtClean="0"/>
              <a:t> и других заболеваний;</a:t>
            </a:r>
          </a:p>
          <a:p>
            <a:pPr marL="360000">
              <a:buFont typeface="Wingdings" pitchFamily="2" charset="2"/>
              <a:buChar char="q"/>
            </a:pPr>
            <a:r>
              <a:rPr lang="ru-RU" dirty="0" smtClean="0"/>
              <a:t> плотность может быть использована для идентификации неизвестных веществ, особенно в химии и материаловедении;</a:t>
            </a:r>
          </a:p>
          <a:p>
            <a:pPr marL="360000">
              <a:buFont typeface="Wingdings" pitchFamily="2" charset="2"/>
              <a:buChar char="q"/>
            </a:pPr>
            <a:r>
              <a:rPr lang="ru-RU" dirty="0" smtClean="0"/>
              <a:t> плотность Земли и других планет в Солнечной системе помогает учёным понять их состав и эволюцию, плотность </a:t>
            </a:r>
            <a:r>
              <a:rPr lang="ru-RU" dirty="0" err="1" smtClean="0"/>
              <a:t>экзопланет</a:t>
            </a:r>
            <a:r>
              <a:rPr lang="ru-RU" dirty="0" smtClean="0"/>
              <a:t> и звезд позволяет астрономам делать выводы об их внутренней структуре.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Таким образом, плотность - это фундаментальная концепция, которая находит широкое применение в различных областях науки и техники.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6818" y="836712"/>
            <a:ext cx="3626667" cy="563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80648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Плотности различных веществ в природе (г/см3)</a:t>
            </a:r>
            <a:endParaRPr lang="ru-RU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0648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Плотности земных объектов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5" y="908720"/>
            <a:ext cx="80648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Вещества на Земле находятся в трёх агрегатных состояниях: твёрдом, жидком и газообразном. </a:t>
            </a:r>
          </a:p>
          <a:p>
            <a:r>
              <a:rPr lang="ru-RU" dirty="0" smtClean="0"/>
              <a:t>В среднем, плотность твёрдых веществ больше, чем плотность жидкостей, а плотность газов намного меньше.</a:t>
            </a:r>
          </a:p>
          <a:p>
            <a:r>
              <a:rPr lang="ru-RU" dirty="0" smtClean="0"/>
              <a:t>Если плотность данного твёрдого вещества меньше плотности данной жидкости, такое вещество будет плавать в этой жидкости.  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91544"/>
            <a:ext cx="588645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064896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Плотности объектов Солнечной системы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36712"/>
            <a:ext cx="4500477" cy="370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076056" y="735082"/>
            <a:ext cx="345638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Плотности планет земной группы определяются твёрдыми веществами – кремнием и алюминием в коре, железом и никелем в ядре.</a:t>
            </a:r>
          </a:p>
          <a:p>
            <a:r>
              <a:rPr lang="ru-RU" sz="1600" dirty="0" smtClean="0"/>
              <a:t>Плотности планет-гигантов определяются газами – водородом и гелием, а также замерзшими льдами.</a:t>
            </a:r>
          </a:p>
          <a:p>
            <a:r>
              <a:rPr lang="ru-RU" sz="1600" dirty="0" smtClean="0"/>
              <a:t>Пояс </a:t>
            </a:r>
            <a:r>
              <a:rPr lang="ru-RU" sz="1600" dirty="0" smtClean="0"/>
              <a:t>астероидов занимает орбиту между Марсом и Юпитером, между 2,3 и 3,3 </a:t>
            </a:r>
            <a:r>
              <a:rPr lang="ru-RU" sz="1600" dirty="0" err="1" smtClean="0"/>
              <a:t>а.е</a:t>
            </a:r>
            <a:r>
              <a:rPr lang="ru-RU" sz="1600" dirty="0" smtClean="0"/>
              <a:t>. от Солнца. </a:t>
            </a:r>
            <a:r>
              <a:rPr lang="ru-RU" sz="1600" dirty="0" smtClean="0"/>
              <a:t>Плотности астероидов такие </a:t>
            </a:r>
            <a:r>
              <a:rPr lang="ru-RU" sz="1600" dirty="0" smtClean="0"/>
              <a:t>же, как у планет земной </a:t>
            </a:r>
            <a:r>
              <a:rPr lang="ru-RU" sz="1600" dirty="0" smtClean="0"/>
              <a:t>группы, определяются силикатами и железом.</a:t>
            </a:r>
            <a:endParaRPr lang="ru-RU" sz="1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830251"/>
            <a:ext cx="82089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Кометы — малые тела Солнечной системы, обычно размером всего в несколько километров, состоящие главным образом из летучих веществ </a:t>
            </a:r>
            <a:r>
              <a:rPr lang="ru-RU" sz="1600" dirty="0" smtClean="0"/>
              <a:t>(воды, метана и других газов), которые испаряются при подлёте к Солнцу. Плотность ядра кометы от 180 до 300 кг/м</a:t>
            </a:r>
            <a:r>
              <a:rPr lang="ru-RU" sz="1600" baseline="30000" dirty="0" smtClean="0"/>
              <a:t>3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Пространство Солнечной системы заполнено солнечным ветром – потоком заряженных частиц плотностью около 20 частиц на 1 см</a:t>
            </a:r>
            <a:r>
              <a:rPr lang="ru-RU" sz="1600" baseline="30000" dirty="0" smtClean="0"/>
              <a:t>3</a:t>
            </a:r>
            <a:r>
              <a:rPr lang="ru-RU" sz="1600" dirty="0" smtClean="0"/>
              <a:t> </a:t>
            </a:r>
            <a:r>
              <a:rPr lang="ru-RU" sz="1600" dirty="0" smtClean="0"/>
              <a:t>или 10</a:t>
            </a:r>
            <a:r>
              <a:rPr lang="ru-RU" sz="1600" baseline="30000" dirty="0" smtClean="0"/>
              <a:t>-21</a:t>
            </a:r>
            <a:r>
              <a:rPr lang="ru-RU" sz="1600" dirty="0" smtClean="0"/>
              <a:t> кг/м</a:t>
            </a:r>
            <a:r>
              <a:rPr lang="ru-RU" sz="1600" baseline="30000" dirty="0" smtClean="0"/>
              <a:t>3</a:t>
            </a:r>
            <a:r>
              <a:rPr lang="ru-RU" sz="1600" dirty="0" smtClean="0"/>
              <a:t>.</a:t>
            </a:r>
            <a:endParaRPr lang="ru-RU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28092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Плотности объектов </a:t>
            </a:r>
            <a:r>
              <a:rPr lang="ru-RU" b="1" dirty="0" smtClean="0">
                <a:solidFill>
                  <a:schemeClr val="accent4"/>
                </a:solidFill>
              </a:rPr>
              <a:t>дальнего космоса</a:t>
            </a:r>
            <a:endParaRPr lang="ru-RU" b="1" dirty="0">
              <a:solidFill>
                <a:schemeClr val="accent4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823016"/>
            <a:ext cx="3921037" cy="3194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283968" y="764704"/>
            <a:ext cx="4464496" cy="349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Плотность межзвёздной </a:t>
            </a:r>
            <a:r>
              <a:rPr lang="ru-RU" dirty="0" smtClean="0"/>
              <a:t>среды </a:t>
            </a:r>
          </a:p>
          <a:p>
            <a:r>
              <a:rPr lang="ru-RU" dirty="0" smtClean="0"/>
              <a:t>10</a:t>
            </a:r>
            <a:r>
              <a:rPr lang="ru-RU" baseline="30000" dirty="0" smtClean="0"/>
              <a:t>-23</a:t>
            </a:r>
            <a:r>
              <a:rPr lang="ru-RU" dirty="0" smtClean="0"/>
              <a:t> – 10</a:t>
            </a:r>
            <a:r>
              <a:rPr lang="ru-RU" baseline="30000" dirty="0" smtClean="0"/>
              <a:t>-21</a:t>
            </a:r>
            <a:r>
              <a:rPr lang="ru-RU" dirty="0" smtClean="0"/>
              <a:t> кг/м</a:t>
            </a:r>
            <a:r>
              <a:rPr lang="ru-RU" baseline="30000" dirty="0" smtClean="0"/>
              <a:t>3</a:t>
            </a:r>
          </a:p>
          <a:p>
            <a:r>
              <a:rPr lang="ru-RU" dirty="0" smtClean="0"/>
              <a:t>Плотность </a:t>
            </a:r>
            <a:r>
              <a:rPr lang="ru-RU" dirty="0" smtClean="0"/>
              <a:t>межгалактической </a:t>
            </a:r>
            <a:r>
              <a:rPr lang="ru-RU" dirty="0" smtClean="0"/>
              <a:t>среды </a:t>
            </a:r>
            <a:endParaRPr lang="ru-RU" dirty="0" smtClean="0"/>
          </a:p>
          <a:p>
            <a:r>
              <a:rPr lang="ru-RU" dirty="0" smtClean="0"/>
              <a:t>2∙10</a:t>
            </a:r>
            <a:r>
              <a:rPr lang="ru-RU" baseline="30000" dirty="0" smtClean="0"/>
              <a:t>-34</a:t>
            </a:r>
            <a:r>
              <a:rPr lang="ru-RU" dirty="0" smtClean="0"/>
              <a:t> </a:t>
            </a:r>
            <a:r>
              <a:rPr lang="ru-RU" dirty="0" smtClean="0"/>
              <a:t>– </a:t>
            </a:r>
            <a:r>
              <a:rPr lang="ru-RU" dirty="0" smtClean="0"/>
              <a:t>5∙10</a:t>
            </a:r>
            <a:r>
              <a:rPr lang="ru-RU" baseline="30000" dirty="0" smtClean="0"/>
              <a:t>-34</a:t>
            </a:r>
            <a:r>
              <a:rPr lang="ru-RU" dirty="0" smtClean="0"/>
              <a:t> кг/м</a:t>
            </a:r>
            <a:r>
              <a:rPr lang="ru-RU" baseline="30000" dirty="0" smtClean="0"/>
              <a:t>3</a:t>
            </a:r>
          </a:p>
          <a:p>
            <a:pPr>
              <a:spcBef>
                <a:spcPts val="600"/>
              </a:spcBef>
            </a:pPr>
            <a:r>
              <a:rPr lang="ru-RU" dirty="0" smtClean="0"/>
              <a:t>Солнце – типичная звезда, одна из 10</a:t>
            </a:r>
            <a:r>
              <a:rPr lang="ru-RU" baseline="30000" dirty="0" smtClean="0"/>
              <a:t>11</a:t>
            </a:r>
            <a:r>
              <a:rPr lang="ru-RU" dirty="0" smtClean="0"/>
              <a:t> звёзд в нашей Галактике. Это – жёлтый карлик с средней плотностью в пределах фотосферы 1400 кг/м</a:t>
            </a:r>
            <a:r>
              <a:rPr lang="ru-RU" baseline="30000" dirty="0" smtClean="0"/>
              <a:t>3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Плотность белых карликов </a:t>
            </a:r>
          </a:p>
          <a:p>
            <a:r>
              <a:rPr lang="ru-RU" dirty="0" smtClean="0"/>
              <a:t>10</a:t>
            </a:r>
            <a:r>
              <a:rPr lang="ru-RU" baseline="30000" dirty="0" smtClean="0"/>
              <a:t>8</a:t>
            </a:r>
            <a:r>
              <a:rPr lang="ru-RU" dirty="0" smtClean="0"/>
              <a:t> – 10</a:t>
            </a:r>
            <a:r>
              <a:rPr lang="ru-RU" baseline="30000" dirty="0" smtClean="0"/>
              <a:t>12</a:t>
            </a:r>
            <a:r>
              <a:rPr lang="ru-RU" dirty="0" smtClean="0"/>
              <a:t> кг/м</a:t>
            </a:r>
            <a:r>
              <a:rPr lang="ru-RU" baseline="30000" dirty="0" smtClean="0"/>
              <a:t>3</a:t>
            </a:r>
          </a:p>
          <a:p>
            <a:r>
              <a:rPr lang="ru-RU" dirty="0" smtClean="0"/>
              <a:t>Плотность красных гигантов</a:t>
            </a:r>
          </a:p>
          <a:p>
            <a:r>
              <a:rPr lang="ru-RU" dirty="0" smtClean="0"/>
              <a:t>0,1 – 1 </a:t>
            </a:r>
            <a:r>
              <a:rPr lang="ru-RU" dirty="0" smtClean="0"/>
              <a:t>кг/м</a:t>
            </a:r>
            <a:r>
              <a:rPr lang="ru-RU" baseline="30000" dirty="0" smtClean="0"/>
              <a:t>3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293096"/>
            <a:ext cx="80648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Плотность нейтронных </a:t>
            </a:r>
            <a:r>
              <a:rPr lang="ru-RU" dirty="0" smtClean="0"/>
              <a:t>звёзд 10</a:t>
            </a:r>
            <a:r>
              <a:rPr lang="ru-RU" baseline="30000" dirty="0" smtClean="0"/>
              <a:t>17</a:t>
            </a:r>
            <a:r>
              <a:rPr lang="ru-RU" dirty="0" smtClean="0"/>
              <a:t> – 10</a:t>
            </a:r>
            <a:r>
              <a:rPr lang="ru-RU" baseline="30000" dirty="0" smtClean="0"/>
              <a:t>18</a:t>
            </a:r>
            <a:r>
              <a:rPr lang="ru-RU" dirty="0" smtClean="0"/>
              <a:t> кг/м</a:t>
            </a:r>
            <a:r>
              <a:rPr lang="ru-RU" baseline="30000" dirty="0" smtClean="0"/>
              <a:t>3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Плотность чёрных дыр обратно пропорциональна квадрату массы, </a:t>
            </a:r>
          </a:p>
          <a:p>
            <a:r>
              <a:rPr lang="el-GR" dirty="0" smtClean="0"/>
              <a:t>ρ ~ 1/Μ</a:t>
            </a:r>
            <a:r>
              <a:rPr lang="el-GR" baseline="30000" dirty="0" smtClean="0"/>
              <a:t>2</a:t>
            </a:r>
            <a:r>
              <a:rPr lang="el-GR" dirty="0" smtClean="0"/>
              <a:t>, </a:t>
            </a:r>
            <a:r>
              <a:rPr lang="ru-RU" dirty="0" smtClean="0"/>
              <a:t>и поэтому меняется в широком диапазоне.</a:t>
            </a:r>
          </a:p>
          <a:p>
            <a:r>
              <a:rPr lang="ru-RU" dirty="0" smtClean="0"/>
              <a:t>Так, чёрная дыра массой Солнца имеет огромную плотность 10</a:t>
            </a:r>
            <a:r>
              <a:rPr lang="ru-RU" baseline="30000" dirty="0" smtClean="0"/>
              <a:t>19</a:t>
            </a:r>
            <a:r>
              <a:rPr lang="ru-RU" dirty="0" smtClean="0"/>
              <a:t> кг/м</a:t>
            </a:r>
            <a:r>
              <a:rPr lang="ru-RU" baseline="30000" dirty="0" smtClean="0"/>
              <a:t>3</a:t>
            </a:r>
            <a:r>
              <a:rPr lang="ru-RU" dirty="0" smtClean="0"/>
              <a:t>, на порядки превышающую плотность ядер элементов (2∙</a:t>
            </a:r>
            <a:r>
              <a:rPr lang="ru-RU" dirty="0" smtClean="0"/>
              <a:t> </a:t>
            </a:r>
            <a:r>
              <a:rPr lang="ru-RU" dirty="0" smtClean="0"/>
              <a:t>10</a:t>
            </a:r>
            <a:r>
              <a:rPr lang="ru-RU" baseline="30000" dirty="0" smtClean="0"/>
              <a:t>17</a:t>
            </a:r>
            <a:r>
              <a:rPr lang="ru-RU" dirty="0" smtClean="0"/>
              <a:t> </a:t>
            </a:r>
            <a:r>
              <a:rPr lang="ru-RU" dirty="0" smtClean="0"/>
              <a:t>кг/м</a:t>
            </a:r>
            <a:r>
              <a:rPr lang="ru-RU" baseline="30000" dirty="0" smtClean="0"/>
              <a:t>3</a:t>
            </a:r>
            <a:r>
              <a:rPr lang="ru-RU" dirty="0" smtClean="0"/>
              <a:t>). Однако сверхмассивная чёрная дыра массой в миллиард Солнц имеет плотность всего 10 </a:t>
            </a:r>
            <a:r>
              <a:rPr lang="ru-RU" dirty="0" smtClean="0"/>
              <a:t>кг/м</a:t>
            </a:r>
            <a:r>
              <a:rPr lang="ru-RU" baseline="30000" dirty="0" smtClean="0"/>
              <a:t>3</a:t>
            </a:r>
            <a:r>
              <a:rPr lang="ru-RU" dirty="0" smtClean="0"/>
              <a:t>, чуть больше плотности газов на Земле.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280920" cy="36933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/>
                </a:solidFill>
              </a:rPr>
              <a:t>Выводы</a:t>
            </a:r>
            <a:endParaRPr lang="ru-RU" b="1" dirty="0">
              <a:solidFill>
                <a:schemeClr val="accent4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980728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Плотность – фундаментальная </a:t>
            </a:r>
            <a:r>
              <a:rPr lang="ru-RU" dirty="0" smtClean="0"/>
              <a:t>концепция, которая имеет широкое применение в различных областях науки и техники.</a:t>
            </a:r>
            <a:endParaRPr lang="ru-RU" dirty="0" smtClean="0"/>
          </a:p>
          <a:p>
            <a:r>
              <a:rPr lang="ru-RU" dirty="0" smtClean="0"/>
              <a:t>Изучение </a:t>
            </a:r>
            <a:r>
              <a:rPr lang="ru-RU" dirty="0" smtClean="0"/>
              <a:t>плотности объектов позволяет лучше понимать окружающий мир, улучшать технологии, обеспечивать качество </a:t>
            </a:r>
            <a:r>
              <a:rPr lang="ru-RU" dirty="0" smtClean="0"/>
              <a:t>продукции, проводить </a:t>
            </a:r>
            <a:r>
              <a:rPr lang="ru-RU" dirty="0" smtClean="0"/>
              <a:t>научные </a:t>
            </a:r>
            <a:r>
              <a:rPr lang="ru-RU" dirty="0" smtClean="0"/>
              <a:t>исследования и расширять горизонты наших знаний.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130</TotalTime>
  <Words>553</Words>
  <Application>Microsoft Office PowerPoint</Application>
  <PresentationFormat>Экран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Плотности земные и космические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Плотности земные и космические</dc:title>
  <dc:creator>Test</dc:creator>
  <cp:lastModifiedBy>Test</cp:lastModifiedBy>
  <cp:revision>44</cp:revision>
  <dcterms:created xsi:type="dcterms:W3CDTF">2024-07-13T01:15:48Z</dcterms:created>
  <dcterms:modified xsi:type="dcterms:W3CDTF">2024-07-13T08:25:17Z</dcterms:modified>
</cp:coreProperties>
</file>