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1"/>
  </p:notesMasterIdLst>
  <p:sldIdLst>
    <p:sldId id="256" r:id="rId2"/>
    <p:sldId id="257" r:id="rId3"/>
    <p:sldId id="260" r:id="rId4"/>
    <p:sldId id="261" r:id="rId5"/>
    <p:sldId id="262" r:id="rId6"/>
    <p:sldId id="258" r:id="rId7"/>
    <p:sldId id="259"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F3CD10-5BC3-4D57-8CE0-F01CC03D8151}" type="datetimeFigureOut">
              <a:rPr lang="ru-RU" smtClean="0"/>
              <a:pPr/>
              <a:t>13.07.2024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AD4151-FFD5-4515-A00B-4C05872FECBB}"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1AD4151-FFD5-4515-A00B-4C05872FECBB}"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1A49BE71-C445-4003-851A-CB3FF1934C29}" type="datetimeFigureOut">
              <a:rPr lang="ru-RU" smtClean="0"/>
              <a:pPr/>
              <a:t>13.07.2024</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9D7007AB-88F0-414F-BA0F-76B3DB9C8932}"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A49BE71-C445-4003-851A-CB3FF1934C29}" type="datetimeFigureOut">
              <a:rPr lang="ru-RU" smtClean="0"/>
              <a:pPr/>
              <a:t>13.07.2024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007AB-88F0-414F-BA0F-76B3DB9C8932}"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A49BE71-C445-4003-851A-CB3FF1934C29}" type="datetimeFigureOut">
              <a:rPr lang="ru-RU" smtClean="0"/>
              <a:pPr/>
              <a:t>13.07.2024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7007AB-88F0-414F-BA0F-76B3DB9C8932}"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1A49BE71-C445-4003-851A-CB3FF1934C29}" type="datetimeFigureOut">
              <a:rPr lang="ru-RU" smtClean="0"/>
              <a:pPr/>
              <a:t>13.07.2024</a:t>
            </a:fld>
            <a:endParaRPr lang="ru-RU"/>
          </a:p>
        </p:txBody>
      </p:sp>
      <p:sp>
        <p:nvSpPr>
          <p:cNvPr id="9" name="Номер слайда 8"/>
          <p:cNvSpPr>
            <a:spLocks noGrp="1"/>
          </p:cNvSpPr>
          <p:nvPr>
            <p:ph type="sldNum" sz="quarter" idx="15"/>
          </p:nvPr>
        </p:nvSpPr>
        <p:spPr/>
        <p:txBody>
          <a:bodyPr rtlCol="0"/>
          <a:lstStyle/>
          <a:p>
            <a:fld id="{9D7007AB-88F0-414F-BA0F-76B3DB9C8932}"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1A49BE71-C445-4003-851A-CB3FF1934C29}" type="datetimeFigureOut">
              <a:rPr lang="ru-RU" smtClean="0"/>
              <a:pPr/>
              <a:t>13.07.2024</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9D7007AB-88F0-414F-BA0F-76B3DB9C893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A49BE71-C445-4003-851A-CB3FF1934C29}" type="datetimeFigureOut">
              <a:rPr lang="ru-RU" smtClean="0"/>
              <a:pPr/>
              <a:t>13.07.2024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7007AB-88F0-414F-BA0F-76B3DB9C8932}"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1A49BE71-C445-4003-851A-CB3FF1934C29}" type="datetimeFigureOut">
              <a:rPr lang="ru-RU" smtClean="0"/>
              <a:pPr/>
              <a:t>13.07.2024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7007AB-88F0-414F-BA0F-76B3DB9C8932}"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1A49BE71-C445-4003-851A-CB3FF1934C29}" type="datetimeFigureOut">
              <a:rPr lang="ru-RU" smtClean="0"/>
              <a:pPr/>
              <a:t>13.07.2024</a:t>
            </a:fld>
            <a:endParaRPr lang="ru-RU"/>
          </a:p>
        </p:txBody>
      </p:sp>
      <p:sp>
        <p:nvSpPr>
          <p:cNvPr id="7" name="Номер слайда 6"/>
          <p:cNvSpPr>
            <a:spLocks noGrp="1"/>
          </p:cNvSpPr>
          <p:nvPr>
            <p:ph type="sldNum" sz="quarter" idx="11"/>
          </p:nvPr>
        </p:nvSpPr>
        <p:spPr/>
        <p:txBody>
          <a:bodyPr rtlCol="0"/>
          <a:lstStyle/>
          <a:p>
            <a:fld id="{9D7007AB-88F0-414F-BA0F-76B3DB9C8932}"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A49BE71-C445-4003-851A-CB3FF1934C29}" type="datetimeFigureOut">
              <a:rPr lang="ru-RU" smtClean="0"/>
              <a:pPr/>
              <a:t>13.07.2024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7007AB-88F0-414F-BA0F-76B3DB9C893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1A49BE71-C445-4003-851A-CB3FF1934C29}" type="datetimeFigureOut">
              <a:rPr lang="ru-RU" smtClean="0"/>
              <a:pPr/>
              <a:t>13.07.2024</a:t>
            </a:fld>
            <a:endParaRPr lang="ru-RU"/>
          </a:p>
        </p:txBody>
      </p:sp>
      <p:sp>
        <p:nvSpPr>
          <p:cNvPr id="22" name="Номер слайда 21"/>
          <p:cNvSpPr>
            <a:spLocks noGrp="1"/>
          </p:cNvSpPr>
          <p:nvPr>
            <p:ph type="sldNum" sz="quarter" idx="15"/>
          </p:nvPr>
        </p:nvSpPr>
        <p:spPr/>
        <p:txBody>
          <a:bodyPr rtlCol="0"/>
          <a:lstStyle/>
          <a:p>
            <a:fld id="{9D7007AB-88F0-414F-BA0F-76B3DB9C8932}"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1A49BE71-C445-4003-851A-CB3FF1934C29}" type="datetimeFigureOut">
              <a:rPr lang="ru-RU" smtClean="0"/>
              <a:pPr/>
              <a:t>13.07.2024</a:t>
            </a:fld>
            <a:endParaRPr lang="ru-RU"/>
          </a:p>
        </p:txBody>
      </p:sp>
      <p:sp>
        <p:nvSpPr>
          <p:cNvPr id="18" name="Номер слайда 17"/>
          <p:cNvSpPr>
            <a:spLocks noGrp="1"/>
          </p:cNvSpPr>
          <p:nvPr>
            <p:ph type="sldNum" sz="quarter" idx="11"/>
          </p:nvPr>
        </p:nvSpPr>
        <p:spPr/>
        <p:txBody>
          <a:bodyPr rtlCol="0"/>
          <a:lstStyle/>
          <a:p>
            <a:fld id="{9D7007AB-88F0-414F-BA0F-76B3DB9C8932}"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A49BE71-C445-4003-851A-CB3FF1934C29}" type="datetimeFigureOut">
              <a:rPr lang="ru-RU" smtClean="0"/>
              <a:pPr/>
              <a:t>13.07.2024</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9D7007AB-88F0-414F-BA0F-76B3DB9C893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052736"/>
            <a:ext cx="7772400" cy="1470025"/>
          </a:xfrm>
        </p:spPr>
        <p:txBody>
          <a:bodyPr/>
          <a:lstStyle/>
          <a:p>
            <a:r>
              <a:rPr lang="ru-RU" dirty="0" smtClean="0"/>
              <a:t>Инерция, вот ты где!</a:t>
            </a:r>
            <a:endParaRPr lang="ru-RU" dirty="0"/>
          </a:p>
        </p:txBody>
      </p:sp>
      <p:pic>
        <p:nvPicPr>
          <p:cNvPr id="5" name="Picture 3"/>
          <p:cNvPicPr>
            <a:picLocks noChangeAspect="1" noChangeArrowheads="1"/>
          </p:cNvPicPr>
          <p:nvPr/>
        </p:nvPicPr>
        <p:blipFill>
          <a:blip r:embed="rId2" cstate="print"/>
          <a:srcRect/>
          <a:stretch>
            <a:fillRect/>
          </a:stretch>
        </p:blipFill>
        <p:spPr bwMode="auto">
          <a:xfrm>
            <a:off x="2555776" y="3212976"/>
            <a:ext cx="5731040" cy="1478486"/>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51520" y="836712"/>
            <a:ext cx="8280920" cy="923330"/>
          </a:xfrm>
          <a:prstGeom prst="rect">
            <a:avLst/>
          </a:prstGeom>
          <a:solidFill>
            <a:schemeClr val="accent2">
              <a:lumMod val="20000"/>
              <a:lumOff val="80000"/>
            </a:schemeClr>
          </a:solidFill>
        </p:spPr>
        <p:txBody>
          <a:bodyPr wrap="square" rtlCol="0">
            <a:spAutoFit/>
          </a:bodyPr>
          <a:lstStyle/>
          <a:p>
            <a:r>
              <a:rPr lang="ru-RU" b="1" dirty="0" smtClean="0">
                <a:solidFill>
                  <a:schemeClr val="accent3"/>
                </a:solidFill>
              </a:rPr>
              <a:t>Инерция</a:t>
            </a:r>
            <a:r>
              <a:rPr lang="ru-RU" dirty="0" smtClean="0"/>
              <a:t> — это свойство тел сохранять свою скорость и направление движения или оставаться в состоянии покоя до тех пор, пока на них не подействует внешняя сила.</a:t>
            </a:r>
            <a:endParaRPr lang="ru-RU" dirty="0"/>
          </a:p>
        </p:txBody>
      </p:sp>
      <p:pic>
        <p:nvPicPr>
          <p:cNvPr id="2052" name="Picture 4"/>
          <p:cNvPicPr>
            <a:picLocks noChangeAspect="1" noChangeArrowheads="1"/>
          </p:cNvPicPr>
          <p:nvPr/>
        </p:nvPicPr>
        <p:blipFill>
          <a:blip r:embed="rId3" cstate="print"/>
          <a:srcRect/>
          <a:stretch>
            <a:fillRect/>
          </a:stretch>
        </p:blipFill>
        <p:spPr bwMode="auto">
          <a:xfrm>
            <a:off x="933479" y="2348880"/>
            <a:ext cx="6662857" cy="1669013"/>
          </a:xfrm>
          <a:prstGeom prst="rect">
            <a:avLst/>
          </a:prstGeom>
          <a:noFill/>
          <a:ln w="9525">
            <a:noFill/>
            <a:miter lim="800000"/>
            <a:headEnd/>
            <a:tailEnd/>
          </a:ln>
          <a:effectLst/>
        </p:spPr>
      </p:pic>
      <p:sp>
        <p:nvSpPr>
          <p:cNvPr id="9" name="TextBox 8"/>
          <p:cNvSpPr txBox="1"/>
          <p:nvPr/>
        </p:nvSpPr>
        <p:spPr>
          <a:xfrm>
            <a:off x="323528" y="4305870"/>
            <a:ext cx="8136904" cy="1200329"/>
          </a:xfrm>
          <a:prstGeom prst="rect">
            <a:avLst/>
          </a:prstGeom>
          <a:noFill/>
        </p:spPr>
        <p:txBody>
          <a:bodyPr wrap="square" rtlCol="0">
            <a:spAutoFit/>
          </a:bodyPr>
          <a:lstStyle/>
          <a:p>
            <a:r>
              <a:rPr lang="ru-RU" dirty="0" smtClean="0"/>
              <a:t>Рассмотрим опыт с движущейся тележкой, которая резко останавливается, наехав на препятствие.</a:t>
            </a:r>
          </a:p>
          <a:p>
            <a:r>
              <a:rPr lang="ru-RU" dirty="0" smtClean="0"/>
              <a:t>При остановке, подвешенный шарик 1 и незакрепленный шарик 2 продолжают движение </a:t>
            </a:r>
            <a:r>
              <a:rPr lang="ru-RU" i="1" dirty="0" smtClean="0">
                <a:solidFill>
                  <a:schemeClr val="accent3"/>
                </a:solidFill>
              </a:rPr>
              <a:t>по инерции </a:t>
            </a:r>
            <a:r>
              <a:rPr lang="ru-RU" dirty="0" smtClean="0"/>
              <a:t>и отклоняются вправо. </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7920880" cy="369332"/>
          </a:xfrm>
          <a:prstGeom prst="rect">
            <a:avLst/>
          </a:prstGeom>
          <a:solidFill>
            <a:schemeClr val="accent5">
              <a:lumMod val="40000"/>
              <a:lumOff val="60000"/>
            </a:schemeClr>
          </a:solidFill>
        </p:spPr>
        <p:txBody>
          <a:bodyPr wrap="square" rtlCol="0">
            <a:spAutoFit/>
          </a:bodyPr>
          <a:lstStyle/>
          <a:p>
            <a:r>
              <a:rPr lang="ru-RU" b="1" dirty="0" smtClean="0"/>
              <a:t>Представления о движении в древнем мире. Аристотель </a:t>
            </a:r>
            <a:endParaRPr lang="ru-RU" b="1" dirty="0"/>
          </a:p>
        </p:txBody>
      </p:sp>
      <p:pic>
        <p:nvPicPr>
          <p:cNvPr id="1026" name="Picture 2"/>
          <p:cNvPicPr>
            <a:picLocks noChangeAspect="1" noChangeArrowheads="1"/>
          </p:cNvPicPr>
          <p:nvPr/>
        </p:nvPicPr>
        <p:blipFill>
          <a:blip r:embed="rId2" cstate="print"/>
          <a:srcRect/>
          <a:stretch>
            <a:fillRect/>
          </a:stretch>
        </p:blipFill>
        <p:spPr bwMode="auto">
          <a:xfrm>
            <a:off x="467544" y="980728"/>
            <a:ext cx="1352550" cy="1666875"/>
          </a:xfrm>
          <a:prstGeom prst="rect">
            <a:avLst/>
          </a:prstGeom>
          <a:noFill/>
          <a:ln w="9525">
            <a:noFill/>
            <a:miter lim="800000"/>
            <a:headEnd/>
            <a:tailEnd/>
          </a:ln>
          <a:effectLst/>
        </p:spPr>
      </p:pic>
      <p:sp>
        <p:nvSpPr>
          <p:cNvPr id="4" name="TextBox 3"/>
          <p:cNvSpPr txBox="1"/>
          <p:nvPr/>
        </p:nvSpPr>
        <p:spPr>
          <a:xfrm>
            <a:off x="2123728" y="908720"/>
            <a:ext cx="6192687" cy="1077218"/>
          </a:xfrm>
          <a:prstGeom prst="rect">
            <a:avLst/>
          </a:prstGeom>
          <a:noFill/>
        </p:spPr>
        <p:txBody>
          <a:bodyPr wrap="square" rtlCol="0">
            <a:spAutoFit/>
          </a:bodyPr>
          <a:lstStyle/>
          <a:p>
            <a:r>
              <a:rPr lang="ru-RU" sz="1600" dirty="0" smtClean="0"/>
              <a:t>Аристотель (384-322 гг. до н.э) – философ классического периода Древней Греции, обобщил представления современников о движении. Понятие инерции в то время отсутствовало. </a:t>
            </a:r>
            <a:endParaRPr lang="ru-RU" sz="1600" dirty="0"/>
          </a:p>
        </p:txBody>
      </p:sp>
      <p:sp>
        <p:nvSpPr>
          <p:cNvPr id="5" name="Прямоугольник 4"/>
          <p:cNvSpPr/>
          <p:nvPr/>
        </p:nvSpPr>
        <p:spPr>
          <a:xfrm>
            <a:off x="2123728" y="1988840"/>
            <a:ext cx="5760640" cy="1323439"/>
          </a:xfrm>
          <a:prstGeom prst="rect">
            <a:avLst/>
          </a:prstGeom>
        </p:spPr>
        <p:txBody>
          <a:bodyPr wrap="square">
            <a:spAutoFit/>
          </a:bodyPr>
          <a:lstStyle/>
          <a:p>
            <a:r>
              <a:rPr lang="ru-RU" sz="1600" b="1" dirty="0" smtClean="0"/>
              <a:t>Принцип естественного места</a:t>
            </a:r>
            <a:endParaRPr lang="ru-RU" sz="1600" dirty="0" smtClean="0"/>
          </a:p>
          <a:p>
            <a:r>
              <a:rPr lang="ru-RU" sz="1600" dirty="0" smtClean="0"/>
              <a:t>Аристотель утверждал, что все объекты стремятся к своему "естественному месту". Он считал, что тяжелые объекты (например, камни) стремятся вниз, к центру Земли, а легкие (например, дым) – вверх, к небесам.</a:t>
            </a:r>
            <a:endParaRPr lang="ru-RU" sz="1600" dirty="0"/>
          </a:p>
        </p:txBody>
      </p:sp>
      <p:sp>
        <p:nvSpPr>
          <p:cNvPr id="6" name="Прямоугольник 5"/>
          <p:cNvSpPr/>
          <p:nvPr/>
        </p:nvSpPr>
        <p:spPr>
          <a:xfrm>
            <a:off x="395536" y="3371508"/>
            <a:ext cx="7704856" cy="1569660"/>
          </a:xfrm>
          <a:prstGeom prst="rect">
            <a:avLst/>
          </a:prstGeom>
        </p:spPr>
        <p:txBody>
          <a:bodyPr wrap="square">
            <a:spAutoFit/>
          </a:bodyPr>
          <a:lstStyle/>
          <a:p>
            <a:r>
              <a:rPr lang="ru-RU" sz="1600" b="1" dirty="0" smtClean="0"/>
              <a:t>Необходимость постоянного действия силы</a:t>
            </a:r>
            <a:endParaRPr lang="ru-RU" sz="1600" dirty="0" smtClean="0"/>
          </a:p>
          <a:p>
            <a:r>
              <a:rPr lang="ru-RU" sz="1600" dirty="0" smtClean="0"/>
              <a:t>Аристотель считал, что для поддержания движения необходима постоянная сила. Он полагал, что объекты движутся только до тех пор, пока на них действует сила, и останавливаются, как только действие силы прекращается. </a:t>
            </a:r>
          </a:p>
          <a:p>
            <a:r>
              <a:rPr lang="ru-RU" sz="1600" dirty="0" smtClean="0"/>
              <a:t>Это мнение было опровергнуто позже, с развитием концепции инерции.</a:t>
            </a:r>
            <a:endParaRPr lang="ru-RU" sz="1600" dirty="0"/>
          </a:p>
        </p:txBody>
      </p:sp>
      <p:sp>
        <p:nvSpPr>
          <p:cNvPr id="7" name="Прямоугольник 6"/>
          <p:cNvSpPr/>
          <p:nvPr/>
        </p:nvSpPr>
        <p:spPr>
          <a:xfrm>
            <a:off x="395536" y="5057889"/>
            <a:ext cx="7560840" cy="1323439"/>
          </a:xfrm>
          <a:prstGeom prst="rect">
            <a:avLst/>
          </a:prstGeom>
        </p:spPr>
        <p:txBody>
          <a:bodyPr wrap="square">
            <a:spAutoFit/>
          </a:bodyPr>
          <a:lstStyle/>
          <a:p>
            <a:r>
              <a:rPr lang="ru-RU" sz="1600" b="1" dirty="0" smtClean="0"/>
              <a:t>Естественное и произвольное движение</a:t>
            </a:r>
            <a:endParaRPr lang="ru-RU" sz="1600" dirty="0" smtClean="0"/>
          </a:p>
          <a:p>
            <a:r>
              <a:rPr lang="ru-RU" sz="1600" dirty="0" smtClean="0"/>
              <a:t>Аристотель делил движения на естественные (падение камня) и произвольные (движение стрелы, пущенной из лука). Для произвольного движения он предполагал наличие движущей силы, которая передается от одного объекта к другому (например, от лука к стреле).</a:t>
            </a:r>
            <a:endParaRPr lang="ru-RU"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1520" y="188640"/>
            <a:ext cx="8352928" cy="369332"/>
          </a:xfrm>
          <a:prstGeom prst="rect">
            <a:avLst/>
          </a:prstGeom>
          <a:solidFill>
            <a:schemeClr val="accent5">
              <a:lumMod val="40000"/>
              <a:lumOff val="60000"/>
            </a:schemeClr>
          </a:solidFill>
        </p:spPr>
        <p:txBody>
          <a:bodyPr wrap="square" rtlCol="0">
            <a:spAutoFit/>
          </a:bodyPr>
          <a:lstStyle/>
          <a:p>
            <a:r>
              <a:rPr lang="ru-RU" b="1" dirty="0" smtClean="0"/>
              <a:t>Галилей о движении, инерции и принципе относительности</a:t>
            </a:r>
            <a:endParaRPr lang="ru-RU" b="1" dirty="0"/>
          </a:p>
        </p:txBody>
      </p:sp>
      <p:pic>
        <p:nvPicPr>
          <p:cNvPr id="2050" name="Picture 2"/>
          <p:cNvPicPr>
            <a:picLocks noChangeAspect="1" noChangeArrowheads="1"/>
          </p:cNvPicPr>
          <p:nvPr/>
        </p:nvPicPr>
        <p:blipFill>
          <a:blip r:embed="rId2" cstate="print"/>
          <a:srcRect/>
          <a:stretch>
            <a:fillRect/>
          </a:stretch>
        </p:blipFill>
        <p:spPr bwMode="auto">
          <a:xfrm>
            <a:off x="539552" y="620688"/>
            <a:ext cx="1400175" cy="1676400"/>
          </a:xfrm>
          <a:prstGeom prst="rect">
            <a:avLst/>
          </a:prstGeom>
          <a:noFill/>
          <a:ln w="9525">
            <a:noFill/>
            <a:miter lim="800000"/>
            <a:headEnd/>
            <a:tailEnd/>
          </a:ln>
          <a:effectLst/>
        </p:spPr>
      </p:pic>
      <p:sp>
        <p:nvSpPr>
          <p:cNvPr id="4" name="TextBox 3"/>
          <p:cNvSpPr txBox="1"/>
          <p:nvPr/>
        </p:nvSpPr>
        <p:spPr>
          <a:xfrm>
            <a:off x="2123728" y="692696"/>
            <a:ext cx="6480720" cy="1569660"/>
          </a:xfrm>
          <a:prstGeom prst="rect">
            <a:avLst/>
          </a:prstGeom>
          <a:noFill/>
        </p:spPr>
        <p:txBody>
          <a:bodyPr wrap="square" rtlCol="0">
            <a:spAutoFit/>
          </a:bodyPr>
          <a:lstStyle/>
          <a:p>
            <a:r>
              <a:rPr lang="ru-RU" sz="1600" dirty="0" smtClean="0"/>
              <a:t>Галилео Галилей (1564-1642 гг.) - итальянский физик эпохи Возрождения, механик, астроном, философ и математик, оказавший значительное влияние на развитие науки. </a:t>
            </a:r>
          </a:p>
          <a:p>
            <a:r>
              <a:rPr lang="ru-RU" sz="1600" dirty="0" smtClean="0"/>
              <a:t>Галилей провел множество экспериментов и наблюдений, и в результате коренным образом изменил представления о движении, ввёл понятие инерции и принцип относительности. </a:t>
            </a:r>
            <a:endParaRPr lang="ru-RU" sz="1600" dirty="0"/>
          </a:p>
        </p:txBody>
      </p:sp>
      <p:sp>
        <p:nvSpPr>
          <p:cNvPr id="5" name="Прямоугольник 4"/>
          <p:cNvSpPr/>
          <p:nvPr/>
        </p:nvSpPr>
        <p:spPr>
          <a:xfrm>
            <a:off x="107504" y="2276872"/>
            <a:ext cx="8640960" cy="1015663"/>
          </a:xfrm>
          <a:prstGeom prst="rect">
            <a:avLst/>
          </a:prstGeom>
        </p:spPr>
        <p:txBody>
          <a:bodyPr wrap="square">
            <a:spAutoFit/>
          </a:bodyPr>
          <a:lstStyle/>
          <a:p>
            <a:r>
              <a:rPr lang="ru-RU" sz="1500" b="1" dirty="0" smtClean="0"/>
              <a:t>Эксперименты с наклонными плоскостями</a:t>
            </a:r>
            <a:endParaRPr lang="ru-RU" sz="1500" dirty="0" smtClean="0"/>
          </a:p>
          <a:p>
            <a:r>
              <a:rPr lang="ru-RU" sz="1500" dirty="0" smtClean="0"/>
              <a:t>Наблюдая за движением шаров по наклонной плоскости, Галилей установил, что шары катятся с постоянным ускорением и не требуют постоянного применения силы для поддержания движения.</a:t>
            </a:r>
            <a:endParaRPr lang="ru-RU" sz="1500" dirty="0"/>
          </a:p>
        </p:txBody>
      </p:sp>
      <p:sp>
        <p:nvSpPr>
          <p:cNvPr id="6" name="Прямоугольник 5"/>
          <p:cNvSpPr/>
          <p:nvPr/>
        </p:nvSpPr>
        <p:spPr>
          <a:xfrm>
            <a:off x="107503" y="3212976"/>
            <a:ext cx="8568347" cy="1015663"/>
          </a:xfrm>
          <a:prstGeom prst="rect">
            <a:avLst/>
          </a:prstGeom>
        </p:spPr>
        <p:txBody>
          <a:bodyPr wrap="square">
            <a:spAutoFit/>
          </a:bodyPr>
          <a:lstStyle/>
          <a:p>
            <a:r>
              <a:rPr lang="ru-RU" sz="1500" b="1" dirty="0" smtClean="0"/>
              <a:t>Идея инерции</a:t>
            </a:r>
            <a:endParaRPr lang="ru-RU" sz="1500" dirty="0" smtClean="0"/>
          </a:p>
          <a:p>
            <a:r>
              <a:rPr lang="ru-RU" sz="1500" dirty="0" smtClean="0"/>
              <a:t>Галилей выдвинул идею, что объект, находящийся в движении, будет продолжать двигаться с постоянной скоростью по прямой линии, если на него не действуют внешние силы, такие как трение или сопротивление воздуха.</a:t>
            </a:r>
            <a:endParaRPr lang="ru-RU" sz="1500" dirty="0"/>
          </a:p>
        </p:txBody>
      </p:sp>
      <p:sp>
        <p:nvSpPr>
          <p:cNvPr id="7" name="Прямоугольник 6"/>
          <p:cNvSpPr/>
          <p:nvPr/>
        </p:nvSpPr>
        <p:spPr>
          <a:xfrm>
            <a:off x="107503" y="4149080"/>
            <a:ext cx="8568347" cy="1477328"/>
          </a:xfrm>
          <a:prstGeom prst="rect">
            <a:avLst/>
          </a:prstGeom>
        </p:spPr>
        <p:txBody>
          <a:bodyPr wrap="square">
            <a:spAutoFit/>
          </a:bodyPr>
          <a:lstStyle/>
          <a:p>
            <a:r>
              <a:rPr lang="ru-RU" sz="1500" b="1" dirty="0" smtClean="0"/>
              <a:t>Принцип относительности</a:t>
            </a:r>
            <a:endParaRPr lang="ru-RU" sz="1500" dirty="0" smtClean="0"/>
          </a:p>
          <a:p>
            <a:r>
              <a:rPr lang="ru-RU" sz="1500" dirty="0" smtClean="0"/>
              <a:t>Галилей ввел принцип относительности движения, утверждая, что законы физики одинаковы во всех инерциальных системах отсчета (которые покоятся или движутся по инерции). Это означает, что движение можно описывать одинаковыми уравнениями, независимо от того, находится ли наблюдатель в покое или движется прямолинейно с постоянной скоростью.</a:t>
            </a:r>
            <a:endParaRPr lang="ru-RU" sz="1500" dirty="0"/>
          </a:p>
        </p:txBody>
      </p:sp>
      <p:sp>
        <p:nvSpPr>
          <p:cNvPr id="8" name="Прямоугольник 7"/>
          <p:cNvSpPr/>
          <p:nvPr/>
        </p:nvSpPr>
        <p:spPr>
          <a:xfrm>
            <a:off x="107503" y="5589240"/>
            <a:ext cx="8205281" cy="1015663"/>
          </a:xfrm>
          <a:prstGeom prst="rect">
            <a:avLst/>
          </a:prstGeom>
        </p:spPr>
        <p:txBody>
          <a:bodyPr wrap="square">
            <a:spAutoFit/>
          </a:bodyPr>
          <a:lstStyle/>
          <a:p>
            <a:r>
              <a:rPr lang="ru-RU" sz="1500" b="1" dirty="0" smtClean="0"/>
              <a:t>Критика Аристотеля</a:t>
            </a:r>
            <a:endParaRPr lang="ru-RU" sz="1500" dirty="0" smtClean="0"/>
          </a:p>
          <a:p>
            <a:r>
              <a:rPr lang="ru-RU" sz="1500" dirty="0" smtClean="0"/>
              <a:t>Галилей опроверг идею Аристотеля о том, что для поддержания движения необходима постоянная сила. Он показал, что объекты в отсутствие внешних сил (трения и сопротивления воздуха) будут сохранять свое движение.</a:t>
            </a:r>
            <a:endParaRPr lang="ru-RU" sz="15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332656"/>
            <a:ext cx="8208912" cy="369332"/>
          </a:xfrm>
          <a:prstGeom prst="rect">
            <a:avLst/>
          </a:prstGeom>
          <a:solidFill>
            <a:schemeClr val="accent5">
              <a:lumMod val="40000"/>
              <a:lumOff val="60000"/>
            </a:schemeClr>
          </a:solidFill>
        </p:spPr>
        <p:txBody>
          <a:bodyPr wrap="square" rtlCol="0">
            <a:spAutoFit/>
          </a:bodyPr>
          <a:lstStyle/>
          <a:p>
            <a:r>
              <a:rPr lang="ru-RU" b="1" dirty="0" smtClean="0"/>
              <a:t>Ньютон и три закона движения</a:t>
            </a:r>
            <a:endParaRPr lang="ru-RU" b="1" dirty="0"/>
          </a:p>
        </p:txBody>
      </p:sp>
      <p:sp>
        <p:nvSpPr>
          <p:cNvPr id="4" name="TextBox 3"/>
          <p:cNvSpPr txBox="1"/>
          <p:nvPr/>
        </p:nvSpPr>
        <p:spPr>
          <a:xfrm>
            <a:off x="2051720" y="797803"/>
            <a:ext cx="6480720" cy="1569660"/>
          </a:xfrm>
          <a:prstGeom prst="rect">
            <a:avLst/>
          </a:prstGeom>
          <a:noFill/>
        </p:spPr>
        <p:txBody>
          <a:bodyPr wrap="square" rtlCol="0">
            <a:spAutoFit/>
          </a:bodyPr>
          <a:lstStyle/>
          <a:p>
            <a:r>
              <a:rPr lang="ru-RU" sz="1600" dirty="0" smtClean="0"/>
              <a:t>Исаак Ньютон (1642-1727 гг.) - английский физик, математик, механик и астроном, один из создателей классической физики и математического анализа. </a:t>
            </a:r>
          </a:p>
          <a:p>
            <a:r>
              <a:rPr lang="ru-RU" sz="1600" dirty="0" smtClean="0"/>
              <a:t>Ньютон опубликовал свои законы движения в книге "Математические начала натуральной философии" (1687), которая стала фундаментом классической механики.</a:t>
            </a:r>
            <a:endParaRPr lang="ru-RU" sz="1600" dirty="0"/>
          </a:p>
        </p:txBody>
      </p:sp>
      <p:pic>
        <p:nvPicPr>
          <p:cNvPr id="3075" name="Picture 3"/>
          <p:cNvPicPr>
            <a:picLocks noChangeAspect="1" noChangeArrowheads="1"/>
          </p:cNvPicPr>
          <p:nvPr/>
        </p:nvPicPr>
        <p:blipFill>
          <a:blip r:embed="rId2" cstate="print"/>
          <a:srcRect/>
          <a:stretch>
            <a:fillRect/>
          </a:stretch>
        </p:blipFill>
        <p:spPr bwMode="auto">
          <a:xfrm>
            <a:off x="395536" y="836712"/>
            <a:ext cx="1543050" cy="1581150"/>
          </a:xfrm>
          <a:prstGeom prst="rect">
            <a:avLst/>
          </a:prstGeom>
          <a:noFill/>
          <a:ln w="9525">
            <a:noFill/>
            <a:miter lim="800000"/>
            <a:headEnd/>
            <a:tailEnd/>
          </a:ln>
          <a:effectLst/>
        </p:spPr>
      </p:pic>
      <p:sp>
        <p:nvSpPr>
          <p:cNvPr id="6" name="Прямоугольник 5"/>
          <p:cNvSpPr/>
          <p:nvPr/>
        </p:nvSpPr>
        <p:spPr>
          <a:xfrm>
            <a:off x="251520" y="2348880"/>
            <a:ext cx="8496944" cy="784830"/>
          </a:xfrm>
          <a:prstGeom prst="rect">
            <a:avLst/>
          </a:prstGeom>
        </p:spPr>
        <p:txBody>
          <a:bodyPr wrap="square">
            <a:spAutoFit/>
          </a:bodyPr>
          <a:lstStyle/>
          <a:p>
            <a:r>
              <a:rPr lang="ru-RU" sz="1500" b="1" dirty="0" smtClean="0"/>
              <a:t>Первый закон Ньютона (закон инерции)</a:t>
            </a:r>
            <a:endParaRPr lang="ru-RU" sz="1500" dirty="0" smtClean="0"/>
          </a:p>
          <a:p>
            <a:r>
              <a:rPr lang="ru-RU" sz="1500" dirty="0" smtClean="0"/>
              <a:t>Всякое тело продолжает сохранять состояние покоя или равномерного прямолинейного движения, пока на него не подействует внешняя сила.</a:t>
            </a:r>
            <a:endParaRPr lang="ru-RU" sz="1500" dirty="0"/>
          </a:p>
        </p:txBody>
      </p:sp>
      <p:sp>
        <p:nvSpPr>
          <p:cNvPr id="7" name="Прямоугольник 6"/>
          <p:cNvSpPr/>
          <p:nvPr/>
        </p:nvSpPr>
        <p:spPr>
          <a:xfrm>
            <a:off x="251520" y="3068960"/>
            <a:ext cx="8352928" cy="1015663"/>
          </a:xfrm>
          <a:prstGeom prst="rect">
            <a:avLst/>
          </a:prstGeom>
        </p:spPr>
        <p:txBody>
          <a:bodyPr wrap="square">
            <a:spAutoFit/>
          </a:bodyPr>
          <a:lstStyle/>
          <a:p>
            <a:r>
              <a:rPr lang="ru-RU" sz="1500" b="1" dirty="0" smtClean="0"/>
              <a:t>Второй закон Ньютона (закон силы и ускорения)</a:t>
            </a:r>
            <a:endParaRPr lang="ru-RU" sz="1500" dirty="0" smtClean="0"/>
          </a:p>
          <a:p>
            <a:r>
              <a:rPr lang="ru-RU" sz="1500" dirty="0" smtClean="0"/>
              <a:t>Ускорение тела прямо пропорционально результирующей силе, действующей на тело, и обратно пропорционально его массе.</a:t>
            </a:r>
          </a:p>
          <a:p>
            <a:r>
              <a:rPr lang="en-US" sz="1500" i="1" dirty="0" smtClean="0">
                <a:solidFill>
                  <a:schemeClr val="accent3"/>
                </a:solidFill>
              </a:rPr>
              <a:t>a = F/m, </a:t>
            </a:r>
            <a:r>
              <a:rPr lang="ru-RU" sz="1500" dirty="0" smtClean="0"/>
              <a:t>где </a:t>
            </a:r>
            <a:r>
              <a:rPr lang="ru-RU" sz="1500" i="1" dirty="0" smtClean="0">
                <a:solidFill>
                  <a:schemeClr val="accent3"/>
                </a:solidFill>
              </a:rPr>
              <a:t>F</a:t>
            </a:r>
            <a:r>
              <a:rPr lang="ru-RU" sz="1500" dirty="0" smtClean="0"/>
              <a:t> — сила, </a:t>
            </a:r>
            <a:r>
              <a:rPr lang="ru-RU" sz="1500" i="1" dirty="0" err="1" smtClean="0">
                <a:solidFill>
                  <a:schemeClr val="accent3"/>
                </a:solidFill>
              </a:rPr>
              <a:t>m</a:t>
            </a:r>
            <a:r>
              <a:rPr lang="ru-RU" sz="1500" dirty="0" smtClean="0"/>
              <a:t> — масса тела, </a:t>
            </a:r>
            <a:r>
              <a:rPr lang="ru-RU" sz="1500" i="1" dirty="0" err="1" smtClean="0">
                <a:solidFill>
                  <a:schemeClr val="accent3"/>
                </a:solidFill>
              </a:rPr>
              <a:t>a</a:t>
            </a:r>
            <a:r>
              <a:rPr lang="ru-RU" sz="1500" dirty="0" smtClean="0"/>
              <a:t> — ускорение.</a:t>
            </a:r>
            <a:endParaRPr lang="ru-RU" sz="1500" dirty="0"/>
          </a:p>
        </p:txBody>
      </p:sp>
      <p:sp>
        <p:nvSpPr>
          <p:cNvPr id="8" name="Прямоугольник 7"/>
          <p:cNvSpPr/>
          <p:nvPr/>
        </p:nvSpPr>
        <p:spPr>
          <a:xfrm>
            <a:off x="251520" y="4027130"/>
            <a:ext cx="8136904" cy="553998"/>
          </a:xfrm>
          <a:prstGeom prst="rect">
            <a:avLst/>
          </a:prstGeom>
        </p:spPr>
        <p:txBody>
          <a:bodyPr wrap="square">
            <a:spAutoFit/>
          </a:bodyPr>
          <a:lstStyle/>
          <a:p>
            <a:r>
              <a:rPr lang="ru-RU" sz="1500" b="1" dirty="0" smtClean="0"/>
              <a:t>Третий закон Ньютона (закон действия и противодействия)</a:t>
            </a:r>
            <a:endParaRPr lang="ru-RU" sz="1500" dirty="0" smtClean="0"/>
          </a:p>
          <a:p>
            <a:r>
              <a:rPr lang="ru-RU" sz="1500" dirty="0" smtClean="0"/>
              <a:t>Для всякого действия существует равное и противоположное противодействие.</a:t>
            </a:r>
            <a:endParaRPr lang="ru-RU" sz="1500" dirty="0"/>
          </a:p>
        </p:txBody>
      </p:sp>
      <p:sp>
        <p:nvSpPr>
          <p:cNvPr id="9" name="Прямоугольник 8"/>
          <p:cNvSpPr/>
          <p:nvPr/>
        </p:nvSpPr>
        <p:spPr>
          <a:xfrm>
            <a:off x="251520" y="4588386"/>
            <a:ext cx="8424936" cy="784830"/>
          </a:xfrm>
          <a:prstGeom prst="rect">
            <a:avLst/>
          </a:prstGeom>
        </p:spPr>
        <p:txBody>
          <a:bodyPr wrap="square">
            <a:spAutoFit/>
          </a:bodyPr>
          <a:lstStyle/>
          <a:p>
            <a:r>
              <a:rPr lang="ru-RU" sz="1500" b="1" dirty="0" smtClean="0"/>
              <a:t>Понятие инерциальной системы отсчета</a:t>
            </a:r>
            <a:endParaRPr lang="ru-RU" sz="1500" dirty="0" smtClean="0"/>
          </a:p>
          <a:p>
            <a:r>
              <a:rPr lang="ru-RU" sz="1500" dirty="0" smtClean="0"/>
              <a:t>Ньютон описал инерциальные системы отсчета, в которых его законы движения действуют без изменений.</a:t>
            </a:r>
            <a:endParaRPr lang="ru-RU" sz="1500" dirty="0"/>
          </a:p>
        </p:txBody>
      </p:sp>
      <p:sp>
        <p:nvSpPr>
          <p:cNvPr id="10" name="Прямоугольник 9"/>
          <p:cNvSpPr/>
          <p:nvPr/>
        </p:nvSpPr>
        <p:spPr>
          <a:xfrm>
            <a:off x="251520" y="5373216"/>
            <a:ext cx="8352928" cy="1015663"/>
          </a:xfrm>
          <a:prstGeom prst="rect">
            <a:avLst/>
          </a:prstGeom>
        </p:spPr>
        <p:txBody>
          <a:bodyPr wrap="square">
            <a:spAutoFit/>
          </a:bodyPr>
          <a:lstStyle/>
          <a:p>
            <a:r>
              <a:rPr lang="ru-RU" sz="1500" b="1" dirty="0" smtClean="0"/>
              <a:t>Развитие и дополнение идей Галилея о движении и инерции</a:t>
            </a:r>
          </a:p>
          <a:p>
            <a:r>
              <a:rPr lang="ru-RU" sz="1500" dirty="0" smtClean="0"/>
              <a:t>Три закона движения Ньютона объединили и расширили идеи Галилея в стройную математическую систему. Принципы движения стали универсальными, описывающими не только земные объекты, но и небесную механику.</a:t>
            </a:r>
            <a:endParaRPr lang="ru-RU" sz="15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67544" y="332656"/>
            <a:ext cx="7920880" cy="369332"/>
          </a:xfrm>
          <a:prstGeom prst="rect">
            <a:avLst/>
          </a:prstGeom>
          <a:solidFill>
            <a:schemeClr val="accent5">
              <a:lumMod val="40000"/>
              <a:lumOff val="60000"/>
            </a:schemeClr>
          </a:solidFill>
        </p:spPr>
        <p:txBody>
          <a:bodyPr wrap="square" rtlCol="0">
            <a:spAutoFit/>
          </a:bodyPr>
          <a:lstStyle/>
          <a:p>
            <a:r>
              <a:rPr lang="ru-RU" b="1" dirty="0" smtClean="0"/>
              <a:t>Проявления инерции  </a:t>
            </a:r>
            <a:endParaRPr lang="ru-RU" b="1" dirty="0"/>
          </a:p>
        </p:txBody>
      </p:sp>
      <p:sp>
        <p:nvSpPr>
          <p:cNvPr id="6" name="Прямоугольник 5"/>
          <p:cNvSpPr/>
          <p:nvPr/>
        </p:nvSpPr>
        <p:spPr>
          <a:xfrm>
            <a:off x="2267744" y="1484784"/>
            <a:ext cx="6048672" cy="338554"/>
          </a:xfrm>
          <a:prstGeom prst="rect">
            <a:avLst/>
          </a:prstGeom>
        </p:spPr>
        <p:txBody>
          <a:bodyPr wrap="square">
            <a:spAutoFit/>
          </a:bodyPr>
          <a:lstStyle/>
          <a:p>
            <a:r>
              <a:rPr lang="ru-RU" sz="1600" dirty="0" smtClean="0">
                <a:latin typeface="+mj-lt"/>
                <a:ea typeface="Times New Roman" pitchFamily="18" charset="0"/>
                <a:cs typeface="Times New Roman" pitchFamily="18" charset="0"/>
              </a:rPr>
              <a:t>Любое тело в состоянии покоя сохраняет покой </a:t>
            </a:r>
            <a:r>
              <a:rPr lang="ru-RU" sz="1600" i="1" dirty="0" smtClean="0">
                <a:solidFill>
                  <a:schemeClr val="accent3"/>
                </a:solidFill>
                <a:latin typeface="+mj-lt"/>
                <a:ea typeface="Times New Roman" pitchFamily="18" charset="0"/>
                <a:cs typeface="Times New Roman" pitchFamily="18" charset="0"/>
              </a:rPr>
              <a:t>по инерции</a:t>
            </a:r>
            <a:endParaRPr lang="ru-RU" sz="1600" i="1" dirty="0">
              <a:solidFill>
                <a:schemeClr val="accent3"/>
              </a:solidFill>
              <a:latin typeface="+mj-lt"/>
            </a:endParaRPr>
          </a:p>
        </p:txBody>
      </p:sp>
      <p:pic>
        <p:nvPicPr>
          <p:cNvPr id="7" name="Рисунок 6"/>
          <p:cNvPicPr>
            <a:picLocks noChangeAspect="1"/>
          </p:cNvPicPr>
          <p:nvPr/>
        </p:nvPicPr>
        <p:blipFill>
          <a:blip r:embed="rId2" cstate="print"/>
          <a:srcRect/>
          <a:stretch>
            <a:fillRect/>
          </a:stretch>
        </p:blipFill>
        <p:spPr bwMode="auto">
          <a:xfrm>
            <a:off x="683568" y="908720"/>
            <a:ext cx="1389955" cy="1389955"/>
          </a:xfrm>
          <a:prstGeom prst="rect">
            <a:avLst/>
          </a:prstGeom>
          <a:noFill/>
          <a:ln w="9525">
            <a:noFill/>
            <a:miter lim="800000"/>
            <a:headEnd/>
            <a:tailEnd/>
          </a:ln>
        </p:spPr>
      </p:pic>
      <p:pic>
        <p:nvPicPr>
          <p:cNvPr id="8" name="Рисунок 7"/>
          <p:cNvPicPr>
            <a:picLocks noChangeAspect="1"/>
          </p:cNvPicPr>
          <p:nvPr/>
        </p:nvPicPr>
        <p:blipFill>
          <a:blip r:embed="rId3" cstate="print"/>
          <a:srcRect/>
          <a:stretch>
            <a:fillRect/>
          </a:stretch>
        </p:blipFill>
        <p:spPr bwMode="auto">
          <a:xfrm>
            <a:off x="5914907" y="2132856"/>
            <a:ext cx="1536267" cy="1536267"/>
          </a:xfrm>
          <a:prstGeom prst="rect">
            <a:avLst/>
          </a:prstGeom>
          <a:noFill/>
          <a:ln w="9525">
            <a:noFill/>
            <a:miter lim="800000"/>
            <a:headEnd/>
            <a:tailEnd/>
          </a:ln>
        </p:spPr>
      </p:pic>
      <p:sp>
        <p:nvSpPr>
          <p:cNvPr id="9" name="Прямоугольник 8"/>
          <p:cNvSpPr/>
          <p:nvPr/>
        </p:nvSpPr>
        <p:spPr>
          <a:xfrm>
            <a:off x="611560" y="2636912"/>
            <a:ext cx="4680520" cy="338554"/>
          </a:xfrm>
          <a:prstGeom prst="rect">
            <a:avLst/>
          </a:prstGeom>
        </p:spPr>
        <p:txBody>
          <a:bodyPr wrap="square">
            <a:spAutoFit/>
          </a:bodyPr>
          <a:lstStyle/>
          <a:p>
            <a:pPr lvl="0" fontAlgn="base">
              <a:spcBef>
                <a:spcPct val="0"/>
              </a:spcBef>
              <a:spcAft>
                <a:spcPct val="0"/>
              </a:spcAft>
            </a:pPr>
            <a:r>
              <a:rPr lang="ru-RU" sz="1600" dirty="0" smtClean="0">
                <a:latin typeface="+mj-lt"/>
                <a:ea typeface="Times New Roman" pitchFamily="18" charset="0"/>
                <a:cs typeface="Times New Roman" pitchFamily="18" charset="0"/>
              </a:rPr>
              <a:t>Тележка после толчка катится </a:t>
            </a:r>
            <a:r>
              <a:rPr lang="ru-RU" sz="1600" i="1" dirty="0" smtClean="0">
                <a:solidFill>
                  <a:schemeClr val="accent3"/>
                </a:solidFill>
                <a:latin typeface="+mj-lt"/>
                <a:ea typeface="Times New Roman" pitchFamily="18" charset="0"/>
                <a:cs typeface="Times New Roman" pitchFamily="18" charset="0"/>
              </a:rPr>
              <a:t>по инерции</a:t>
            </a:r>
          </a:p>
        </p:txBody>
      </p:sp>
      <p:sp>
        <p:nvSpPr>
          <p:cNvPr id="10" name="Прямоугольник 9"/>
          <p:cNvSpPr/>
          <p:nvPr/>
        </p:nvSpPr>
        <p:spPr>
          <a:xfrm>
            <a:off x="2843808" y="3861048"/>
            <a:ext cx="5256584" cy="830997"/>
          </a:xfrm>
          <a:prstGeom prst="rect">
            <a:avLst/>
          </a:prstGeom>
        </p:spPr>
        <p:txBody>
          <a:bodyPr wrap="square">
            <a:spAutoFit/>
          </a:bodyPr>
          <a:lstStyle/>
          <a:p>
            <a:pPr fontAlgn="base">
              <a:spcBef>
                <a:spcPct val="0"/>
              </a:spcBef>
              <a:spcAft>
                <a:spcPct val="0"/>
              </a:spcAft>
            </a:pPr>
            <a:r>
              <a:rPr lang="ru-RU" sz="1600" dirty="0" smtClean="0">
                <a:latin typeface="+mj-lt"/>
                <a:ea typeface="Times New Roman" pitchFamily="18" charset="0"/>
                <a:cs typeface="Times New Roman" pitchFamily="18" charset="0"/>
              </a:rPr>
              <a:t>При резком торможении автобуса пассажиры продолжают двигаться вперед с прежней скоростью </a:t>
            </a:r>
            <a:r>
              <a:rPr lang="ru-RU" sz="1600" i="1" dirty="0" smtClean="0">
                <a:solidFill>
                  <a:schemeClr val="accent3"/>
                </a:solidFill>
                <a:latin typeface="+mj-lt"/>
                <a:ea typeface="Times New Roman" pitchFamily="18" charset="0"/>
                <a:cs typeface="Times New Roman" pitchFamily="18" charset="0"/>
              </a:rPr>
              <a:t>по инерции</a:t>
            </a:r>
          </a:p>
        </p:txBody>
      </p:sp>
      <p:sp>
        <p:nvSpPr>
          <p:cNvPr id="11" name="Прямоугольник 10"/>
          <p:cNvSpPr/>
          <p:nvPr/>
        </p:nvSpPr>
        <p:spPr>
          <a:xfrm>
            <a:off x="611560" y="5445224"/>
            <a:ext cx="5256584" cy="584775"/>
          </a:xfrm>
          <a:prstGeom prst="rect">
            <a:avLst/>
          </a:prstGeom>
        </p:spPr>
        <p:txBody>
          <a:bodyPr wrap="square">
            <a:spAutoFit/>
          </a:bodyPr>
          <a:lstStyle/>
          <a:p>
            <a:pPr lvl="0" fontAlgn="base">
              <a:spcBef>
                <a:spcPct val="0"/>
              </a:spcBef>
              <a:spcAft>
                <a:spcPct val="0"/>
              </a:spcAft>
            </a:pPr>
            <a:r>
              <a:rPr lang="ru-RU" sz="1600" dirty="0" smtClean="0">
                <a:latin typeface="+mj-lt"/>
                <a:ea typeface="Times New Roman" pitchFamily="18" charset="0"/>
                <a:cs typeface="Times New Roman" pitchFamily="18" charset="0"/>
              </a:rPr>
              <a:t>Любое тело в межзвездном пространстве движется  прямолинейно равномерно </a:t>
            </a:r>
            <a:r>
              <a:rPr lang="ru-RU" sz="1600" i="1" dirty="0" smtClean="0">
                <a:solidFill>
                  <a:schemeClr val="accent3"/>
                </a:solidFill>
                <a:latin typeface="+mj-lt"/>
                <a:ea typeface="Times New Roman" pitchFamily="18" charset="0"/>
                <a:cs typeface="Times New Roman" pitchFamily="18" charset="0"/>
              </a:rPr>
              <a:t>по инерции</a:t>
            </a:r>
            <a:r>
              <a:rPr lang="ru-RU" sz="1600" dirty="0" smtClean="0">
                <a:latin typeface="+mj-lt"/>
                <a:ea typeface="Times New Roman" pitchFamily="18" charset="0"/>
                <a:cs typeface="Times New Roman" pitchFamily="18" charset="0"/>
              </a:rPr>
              <a:t> </a:t>
            </a:r>
          </a:p>
        </p:txBody>
      </p:sp>
      <p:pic>
        <p:nvPicPr>
          <p:cNvPr id="12" name="Рисунок 11"/>
          <p:cNvPicPr>
            <a:picLocks noChangeAspect="1"/>
          </p:cNvPicPr>
          <p:nvPr/>
        </p:nvPicPr>
        <p:blipFill>
          <a:blip r:embed="rId4" cstate="print"/>
          <a:srcRect/>
          <a:stretch>
            <a:fillRect/>
          </a:stretch>
        </p:blipFill>
        <p:spPr bwMode="auto">
          <a:xfrm>
            <a:off x="755576" y="3429000"/>
            <a:ext cx="1918670" cy="1509664"/>
          </a:xfrm>
          <a:prstGeom prst="rect">
            <a:avLst/>
          </a:prstGeom>
          <a:noFill/>
          <a:ln w="9525">
            <a:noFill/>
            <a:miter lim="800000"/>
            <a:headEnd/>
            <a:tailEnd/>
          </a:ln>
        </p:spPr>
      </p:pic>
      <p:pic>
        <p:nvPicPr>
          <p:cNvPr id="13" name="Рисунок 12"/>
          <p:cNvPicPr>
            <a:picLocks noChangeAspect="1"/>
          </p:cNvPicPr>
          <p:nvPr/>
        </p:nvPicPr>
        <p:blipFill>
          <a:blip r:embed="rId5" cstate="print"/>
          <a:srcRect/>
          <a:stretch>
            <a:fillRect/>
          </a:stretch>
        </p:blipFill>
        <p:spPr bwMode="auto">
          <a:xfrm>
            <a:off x="5914906" y="4941168"/>
            <a:ext cx="1609422" cy="1609422"/>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7920880" cy="369332"/>
          </a:xfrm>
          <a:prstGeom prst="rect">
            <a:avLst/>
          </a:prstGeom>
          <a:solidFill>
            <a:schemeClr val="accent5">
              <a:lumMod val="40000"/>
              <a:lumOff val="60000"/>
            </a:schemeClr>
          </a:solidFill>
        </p:spPr>
        <p:txBody>
          <a:bodyPr wrap="square" rtlCol="0">
            <a:spAutoFit/>
          </a:bodyPr>
          <a:lstStyle/>
          <a:p>
            <a:r>
              <a:rPr lang="ru-RU" b="1" dirty="0" smtClean="0"/>
              <a:t>Использование инерции в быту  </a:t>
            </a:r>
            <a:endParaRPr lang="ru-RU" b="1" dirty="0"/>
          </a:p>
        </p:txBody>
      </p:sp>
      <p:sp>
        <p:nvSpPr>
          <p:cNvPr id="3" name="Прямоугольник 2"/>
          <p:cNvSpPr/>
          <p:nvPr/>
        </p:nvSpPr>
        <p:spPr>
          <a:xfrm>
            <a:off x="2267744" y="1124744"/>
            <a:ext cx="6048672" cy="830997"/>
          </a:xfrm>
          <a:prstGeom prst="rect">
            <a:avLst/>
          </a:prstGeom>
        </p:spPr>
        <p:txBody>
          <a:bodyPr wrap="square">
            <a:spAutoFit/>
          </a:bodyPr>
          <a:lstStyle/>
          <a:p>
            <a:r>
              <a:rPr lang="ru-RU" sz="1600" dirty="0" smtClean="0">
                <a:latin typeface="+mj-lt"/>
                <a:ea typeface="Times New Roman" pitchFamily="18" charset="0"/>
                <a:cs typeface="Times New Roman" pitchFamily="18" charset="0"/>
              </a:rPr>
              <a:t>Молоток насаживают на рукоятку, используя движение молотка </a:t>
            </a:r>
            <a:r>
              <a:rPr lang="ru-RU" sz="1600" i="1" dirty="0" smtClean="0">
                <a:solidFill>
                  <a:schemeClr val="accent3"/>
                </a:solidFill>
                <a:latin typeface="+mj-lt"/>
                <a:ea typeface="Times New Roman" pitchFamily="18" charset="0"/>
                <a:cs typeface="Times New Roman" pitchFamily="18" charset="0"/>
              </a:rPr>
              <a:t>по инерции</a:t>
            </a:r>
            <a:r>
              <a:rPr lang="ru-RU" sz="1600" dirty="0" smtClean="0">
                <a:latin typeface="+mj-lt"/>
                <a:ea typeface="Times New Roman" pitchFamily="18" charset="0"/>
                <a:cs typeface="Times New Roman" pitchFamily="18" charset="0"/>
              </a:rPr>
              <a:t>, когда рукоятка резко останавливается, а насадка продолжает движение.</a:t>
            </a:r>
            <a:endParaRPr lang="ru-RU" sz="1600" dirty="0">
              <a:latin typeface="+mj-lt"/>
            </a:endParaRPr>
          </a:p>
        </p:txBody>
      </p:sp>
      <p:sp>
        <p:nvSpPr>
          <p:cNvPr id="6" name="Прямоугольник 5"/>
          <p:cNvSpPr/>
          <p:nvPr/>
        </p:nvSpPr>
        <p:spPr>
          <a:xfrm>
            <a:off x="611560" y="2276872"/>
            <a:ext cx="4752528" cy="830997"/>
          </a:xfrm>
          <a:prstGeom prst="rect">
            <a:avLst/>
          </a:prstGeom>
        </p:spPr>
        <p:txBody>
          <a:bodyPr wrap="square">
            <a:spAutoFit/>
          </a:bodyPr>
          <a:lstStyle/>
          <a:p>
            <a:pPr lvl="0" fontAlgn="base">
              <a:spcBef>
                <a:spcPct val="0"/>
              </a:spcBef>
              <a:spcAft>
                <a:spcPct val="0"/>
              </a:spcAft>
            </a:pPr>
            <a:r>
              <a:rPr lang="ru-RU" sz="1600" dirty="0" smtClean="0">
                <a:latin typeface="+mj-lt"/>
                <a:ea typeface="Times New Roman" pitchFamily="18" charset="0"/>
                <a:cs typeface="Times New Roman" pitchFamily="18" charset="0"/>
              </a:rPr>
              <a:t>Пыль выбивают из ковра, толкая его от себя   выбивалкой. Пыль </a:t>
            </a:r>
            <a:r>
              <a:rPr lang="ru-RU" sz="1600" i="1" dirty="0" smtClean="0">
                <a:solidFill>
                  <a:schemeClr val="accent3"/>
                </a:solidFill>
                <a:latin typeface="+mj-lt"/>
                <a:ea typeface="Times New Roman" pitchFamily="18" charset="0"/>
                <a:cs typeface="Times New Roman" pitchFamily="18" charset="0"/>
              </a:rPr>
              <a:t>по инерции </a:t>
            </a:r>
            <a:r>
              <a:rPr lang="ru-RU" sz="1600" dirty="0" smtClean="0">
                <a:latin typeface="+mj-lt"/>
                <a:ea typeface="Times New Roman" pitchFamily="18" charset="0"/>
                <a:cs typeface="Times New Roman" pitchFamily="18" charset="0"/>
              </a:rPr>
              <a:t>остается в состоянии покоя и падает вниз.  </a:t>
            </a:r>
          </a:p>
        </p:txBody>
      </p:sp>
      <p:sp>
        <p:nvSpPr>
          <p:cNvPr id="7" name="Прямоугольник 6"/>
          <p:cNvSpPr/>
          <p:nvPr/>
        </p:nvSpPr>
        <p:spPr>
          <a:xfrm>
            <a:off x="2843808" y="3861048"/>
            <a:ext cx="5256584" cy="830997"/>
          </a:xfrm>
          <a:prstGeom prst="rect">
            <a:avLst/>
          </a:prstGeom>
        </p:spPr>
        <p:txBody>
          <a:bodyPr wrap="square">
            <a:spAutoFit/>
          </a:bodyPr>
          <a:lstStyle/>
          <a:p>
            <a:pPr fontAlgn="base">
              <a:spcBef>
                <a:spcPct val="0"/>
              </a:spcBef>
              <a:spcAft>
                <a:spcPct val="0"/>
              </a:spcAft>
            </a:pPr>
            <a:r>
              <a:rPr lang="ru-RU" sz="1600" dirty="0" smtClean="0">
                <a:latin typeface="+mj-lt"/>
                <a:ea typeface="Times New Roman" pitchFamily="18" charset="0"/>
                <a:cs typeface="Times New Roman" pitchFamily="18" charset="0"/>
              </a:rPr>
              <a:t>Дверь плавно закрывается благодаря механизму, который использует </a:t>
            </a:r>
            <a:r>
              <a:rPr lang="ru-RU" sz="1600" i="1" dirty="0" smtClean="0">
                <a:solidFill>
                  <a:schemeClr val="accent3"/>
                </a:solidFill>
                <a:latin typeface="+mj-lt"/>
                <a:ea typeface="Times New Roman" pitchFamily="18" charset="0"/>
                <a:cs typeface="Times New Roman" pitchFamily="18" charset="0"/>
              </a:rPr>
              <a:t>инерцию</a:t>
            </a:r>
            <a:r>
              <a:rPr lang="ru-RU" sz="1600" dirty="0" smtClean="0">
                <a:latin typeface="+mj-lt"/>
                <a:ea typeface="Times New Roman" pitchFamily="18" charset="0"/>
                <a:cs typeface="Times New Roman" pitchFamily="18" charset="0"/>
              </a:rPr>
              <a:t> для регулирования скорости закрытия.</a:t>
            </a:r>
          </a:p>
        </p:txBody>
      </p:sp>
      <p:sp>
        <p:nvSpPr>
          <p:cNvPr id="8" name="Прямоугольник 7"/>
          <p:cNvSpPr/>
          <p:nvPr/>
        </p:nvSpPr>
        <p:spPr>
          <a:xfrm>
            <a:off x="611560" y="5445224"/>
            <a:ext cx="4572000" cy="830997"/>
          </a:xfrm>
          <a:prstGeom prst="rect">
            <a:avLst/>
          </a:prstGeom>
        </p:spPr>
        <p:txBody>
          <a:bodyPr>
            <a:spAutoFit/>
          </a:bodyPr>
          <a:lstStyle/>
          <a:p>
            <a:pPr lvl="0" fontAlgn="base">
              <a:spcBef>
                <a:spcPct val="0"/>
              </a:spcBef>
              <a:spcAft>
                <a:spcPct val="0"/>
              </a:spcAft>
            </a:pPr>
            <a:r>
              <a:rPr lang="ru-RU" sz="1600" dirty="0" smtClean="0">
                <a:latin typeface="+mj-lt"/>
                <a:ea typeface="Times New Roman" pitchFamily="18" charset="0"/>
                <a:cs typeface="Times New Roman" pitchFamily="18" charset="0"/>
              </a:rPr>
              <a:t>Игрушки с инерционным двигателем заводятся и после этого двигаются вперед за счет </a:t>
            </a:r>
            <a:r>
              <a:rPr lang="ru-RU" sz="1600" i="1" dirty="0" smtClean="0">
                <a:solidFill>
                  <a:schemeClr val="accent3"/>
                </a:solidFill>
                <a:latin typeface="+mj-lt"/>
                <a:ea typeface="Times New Roman" pitchFamily="18" charset="0"/>
                <a:cs typeface="Times New Roman" pitchFamily="18" charset="0"/>
              </a:rPr>
              <a:t>инерции</a:t>
            </a:r>
            <a:r>
              <a:rPr lang="ru-RU" sz="1600" dirty="0" smtClean="0">
                <a:latin typeface="+mj-lt"/>
                <a:ea typeface="Times New Roman" pitchFamily="18" charset="0"/>
                <a:cs typeface="Times New Roman" pitchFamily="18" charset="0"/>
              </a:rPr>
              <a:t>.</a:t>
            </a:r>
          </a:p>
        </p:txBody>
      </p:sp>
      <p:pic>
        <p:nvPicPr>
          <p:cNvPr id="18434" name="Picture 2"/>
          <p:cNvPicPr>
            <a:picLocks noChangeAspect="1" noChangeArrowheads="1"/>
          </p:cNvPicPr>
          <p:nvPr/>
        </p:nvPicPr>
        <p:blipFill>
          <a:blip r:embed="rId2" cstate="print"/>
          <a:srcRect/>
          <a:stretch>
            <a:fillRect/>
          </a:stretch>
        </p:blipFill>
        <p:spPr bwMode="auto">
          <a:xfrm>
            <a:off x="611560" y="1052736"/>
            <a:ext cx="1276350" cy="981075"/>
          </a:xfrm>
          <a:prstGeom prst="rect">
            <a:avLst/>
          </a:prstGeom>
          <a:noFill/>
          <a:ln w="9525">
            <a:noFill/>
            <a:miter lim="800000"/>
            <a:headEnd/>
            <a:tailEnd/>
          </a:ln>
          <a:effectLst/>
        </p:spPr>
      </p:pic>
      <p:pic>
        <p:nvPicPr>
          <p:cNvPr id="18435" name="Picture 3"/>
          <p:cNvPicPr>
            <a:picLocks noChangeAspect="1" noChangeArrowheads="1"/>
          </p:cNvPicPr>
          <p:nvPr/>
        </p:nvPicPr>
        <p:blipFill>
          <a:blip r:embed="rId3" cstate="print"/>
          <a:srcRect/>
          <a:stretch>
            <a:fillRect/>
          </a:stretch>
        </p:blipFill>
        <p:spPr bwMode="auto">
          <a:xfrm>
            <a:off x="5364088" y="2132856"/>
            <a:ext cx="2590800" cy="1323975"/>
          </a:xfrm>
          <a:prstGeom prst="rect">
            <a:avLst/>
          </a:prstGeom>
          <a:noFill/>
          <a:ln w="9525">
            <a:noFill/>
            <a:miter lim="800000"/>
            <a:headEnd/>
            <a:tailEnd/>
          </a:ln>
          <a:effectLst/>
        </p:spPr>
      </p:pic>
      <p:pic>
        <p:nvPicPr>
          <p:cNvPr id="18436" name="Picture 4"/>
          <p:cNvPicPr>
            <a:picLocks noChangeAspect="1" noChangeArrowheads="1"/>
          </p:cNvPicPr>
          <p:nvPr/>
        </p:nvPicPr>
        <p:blipFill>
          <a:blip r:embed="rId4" cstate="print"/>
          <a:srcRect/>
          <a:stretch>
            <a:fillRect/>
          </a:stretch>
        </p:blipFill>
        <p:spPr bwMode="auto">
          <a:xfrm>
            <a:off x="611560" y="3501008"/>
            <a:ext cx="2181225" cy="1485900"/>
          </a:xfrm>
          <a:prstGeom prst="rect">
            <a:avLst/>
          </a:prstGeom>
          <a:noFill/>
          <a:ln w="9525">
            <a:noFill/>
            <a:miter lim="800000"/>
            <a:headEnd/>
            <a:tailEnd/>
          </a:ln>
          <a:effectLst/>
        </p:spPr>
      </p:pic>
      <p:pic>
        <p:nvPicPr>
          <p:cNvPr id="18437" name="Picture 5"/>
          <p:cNvPicPr>
            <a:picLocks noChangeAspect="1" noChangeArrowheads="1"/>
          </p:cNvPicPr>
          <p:nvPr/>
        </p:nvPicPr>
        <p:blipFill>
          <a:blip r:embed="rId5" cstate="print"/>
          <a:srcRect/>
          <a:stretch>
            <a:fillRect/>
          </a:stretch>
        </p:blipFill>
        <p:spPr bwMode="auto">
          <a:xfrm>
            <a:off x="5508104" y="4869160"/>
            <a:ext cx="1943100" cy="1514475"/>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5536" y="166281"/>
            <a:ext cx="7920880" cy="646331"/>
          </a:xfrm>
          <a:prstGeom prst="rect">
            <a:avLst/>
          </a:prstGeom>
          <a:solidFill>
            <a:schemeClr val="accent5">
              <a:lumMod val="40000"/>
              <a:lumOff val="60000"/>
            </a:schemeClr>
          </a:solidFill>
        </p:spPr>
        <p:txBody>
          <a:bodyPr wrap="square" rtlCol="0">
            <a:spAutoFit/>
          </a:bodyPr>
          <a:lstStyle/>
          <a:p>
            <a:r>
              <a:rPr lang="ru-RU" b="1" dirty="0" smtClean="0"/>
              <a:t>Роль инерции в движении искусственных спутников и космических станций </a:t>
            </a:r>
            <a:endParaRPr lang="ru-RU" b="1" dirty="0"/>
          </a:p>
        </p:txBody>
      </p:sp>
      <p:sp>
        <p:nvSpPr>
          <p:cNvPr id="3" name="Прямоугольник 2"/>
          <p:cNvSpPr/>
          <p:nvPr/>
        </p:nvSpPr>
        <p:spPr>
          <a:xfrm>
            <a:off x="2987824" y="1080026"/>
            <a:ext cx="5400600" cy="1246495"/>
          </a:xfrm>
          <a:prstGeom prst="rect">
            <a:avLst/>
          </a:prstGeom>
        </p:spPr>
        <p:txBody>
          <a:bodyPr wrap="square">
            <a:spAutoFit/>
          </a:bodyPr>
          <a:lstStyle/>
          <a:p>
            <a:r>
              <a:rPr lang="ru-RU" sz="1500" dirty="0" smtClean="0"/>
              <a:t>Инерция играет ключевую роль в движении спутников и космических станций. Благодаря инерции и гравитации, эти объекты поддерживают стабильные орбиты, обеспечивая важные функции, такие как связь, навигация, исследования Земли и космоса.</a:t>
            </a:r>
            <a:endParaRPr lang="ru-RU" sz="1500" dirty="0"/>
          </a:p>
        </p:txBody>
      </p:sp>
      <p:pic>
        <p:nvPicPr>
          <p:cNvPr id="4098" name="Picture 2"/>
          <p:cNvPicPr>
            <a:picLocks noChangeAspect="1" noChangeArrowheads="1"/>
          </p:cNvPicPr>
          <p:nvPr/>
        </p:nvPicPr>
        <p:blipFill>
          <a:blip r:embed="rId2" cstate="print"/>
          <a:srcRect/>
          <a:stretch>
            <a:fillRect/>
          </a:stretch>
        </p:blipFill>
        <p:spPr bwMode="auto">
          <a:xfrm>
            <a:off x="395536" y="908720"/>
            <a:ext cx="2400000" cy="1482857"/>
          </a:xfrm>
          <a:prstGeom prst="rect">
            <a:avLst/>
          </a:prstGeom>
          <a:noFill/>
          <a:ln w="9525">
            <a:noFill/>
            <a:miter lim="800000"/>
            <a:headEnd/>
            <a:tailEnd/>
          </a:ln>
          <a:effectLst/>
        </p:spPr>
      </p:pic>
      <p:sp>
        <p:nvSpPr>
          <p:cNvPr id="5" name="TextBox 4"/>
          <p:cNvSpPr txBox="1"/>
          <p:nvPr/>
        </p:nvSpPr>
        <p:spPr>
          <a:xfrm>
            <a:off x="251520" y="2348880"/>
            <a:ext cx="8280920" cy="1708160"/>
          </a:xfrm>
          <a:prstGeom prst="rect">
            <a:avLst/>
          </a:prstGeom>
          <a:noFill/>
        </p:spPr>
        <p:txBody>
          <a:bodyPr wrap="square" rtlCol="0">
            <a:spAutoFit/>
          </a:bodyPr>
          <a:lstStyle/>
          <a:p>
            <a:r>
              <a:rPr lang="ru-RU" sz="1500" b="1" dirty="0" smtClean="0"/>
              <a:t>Запуск и выход на орбиту</a:t>
            </a:r>
          </a:p>
          <a:p>
            <a:r>
              <a:rPr lang="ru-RU" sz="1500" dirty="0" smtClean="0"/>
              <a:t>Спутники и модули космических станций запускаются с Земли на ракетах-носителях, которые выводят их на орбиту на заданной высоте с определенной скоростью. </a:t>
            </a:r>
          </a:p>
          <a:p>
            <a:r>
              <a:rPr lang="ru-RU" sz="1500" dirty="0" smtClean="0"/>
              <a:t>Эта скорость зависит от высоты орбиты. Например, геостационарные спутники движутся со скоростью 3,07 км/с на высоте 35 786 км. А станция МКС движется со скоростью 7,7 км/с на высоте 418,2 км.</a:t>
            </a:r>
          </a:p>
          <a:p>
            <a:r>
              <a:rPr lang="ru-RU" sz="1500" dirty="0" smtClean="0"/>
              <a:t>Чем ниже орбита, тем большая скорость нужна для постоянного пребывания на ней.</a:t>
            </a:r>
            <a:endParaRPr lang="ru-RU" sz="1500" dirty="0"/>
          </a:p>
        </p:txBody>
      </p:sp>
      <p:sp>
        <p:nvSpPr>
          <p:cNvPr id="6" name="TextBox 5"/>
          <p:cNvSpPr txBox="1"/>
          <p:nvPr/>
        </p:nvSpPr>
        <p:spPr>
          <a:xfrm>
            <a:off x="251520" y="3933056"/>
            <a:ext cx="8280920" cy="1246495"/>
          </a:xfrm>
          <a:prstGeom prst="rect">
            <a:avLst/>
          </a:prstGeom>
          <a:noFill/>
        </p:spPr>
        <p:txBody>
          <a:bodyPr wrap="square" rtlCol="0">
            <a:spAutoFit/>
          </a:bodyPr>
          <a:lstStyle/>
          <a:p>
            <a:r>
              <a:rPr lang="ru-RU" sz="1500" b="1" dirty="0" smtClean="0"/>
              <a:t>Движение по инерции</a:t>
            </a:r>
          </a:p>
          <a:p>
            <a:r>
              <a:rPr lang="ru-RU" sz="1500" dirty="0" smtClean="0"/>
              <a:t>Благодаря инерции спутники и станции стремятся двигаться с заданной скоростью по прямой. Гравитация Земли притягивает их к центру планеты, а центробежная сила при движении с высокой линейной скоростью – отталкивает. Эти силы уравновешиваются и возникает стабильное орбитальное движение.</a:t>
            </a:r>
          </a:p>
        </p:txBody>
      </p:sp>
      <p:sp>
        <p:nvSpPr>
          <p:cNvPr id="7" name="Прямоугольник 6"/>
          <p:cNvSpPr/>
          <p:nvPr/>
        </p:nvSpPr>
        <p:spPr>
          <a:xfrm>
            <a:off x="251520" y="5085184"/>
            <a:ext cx="8064896" cy="1477328"/>
          </a:xfrm>
          <a:prstGeom prst="rect">
            <a:avLst/>
          </a:prstGeom>
        </p:spPr>
        <p:txBody>
          <a:bodyPr wrap="square">
            <a:spAutoFit/>
          </a:bodyPr>
          <a:lstStyle/>
          <a:p>
            <a:r>
              <a:rPr lang="ru-RU" sz="1500" b="1" dirty="0" smtClean="0"/>
              <a:t>Коррекция орбитальной скорости </a:t>
            </a:r>
          </a:p>
          <a:p>
            <a:r>
              <a:rPr lang="ru-RU" sz="1500" dirty="0" smtClean="0"/>
              <a:t>Периодически из-за торможения в разреженной атмосфере или других причин скорость теряется и необходима её коррекция. Для этого на космических станциях используются прилетающие </a:t>
            </a:r>
            <a:r>
              <a:rPr lang="ru-RU" sz="1500" dirty="0" smtClean="0"/>
              <a:t>ракеты-носители</a:t>
            </a:r>
            <a:r>
              <a:rPr lang="ru-RU" sz="1500" dirty="0" smtClean="0"/>
              <a:t>.  А </a:t>
            </a:r>
            <a:r>
              <a:rPr lang="ru-RU" sz="1500" dirty="0" smtClean="0"/>
              <a:t>спутники имеют небольшой собственный запас топлива для маневра, но</a:t>
            </a:r>
            <a:r>
              <a:rPr lang="ru-RU" sz="1500" dirty="0" smtClean="0"/>
              <a:t> затем </a:t>
            </a:r>
            <a:r>
              <a:rPr lang="ru-RU" sz="1500" dirty="0" smtClean="0"/>
              <a:t>просто </a:t>
            </a:r>
            <a:r>
              <a:rPr lang="ru-RU" sz="1500" dirty="0" smtClean="0"/>
              <a:t>сходят с орбиты и сгорают в атмосфере при падении.</a:t>
            </a:r>
            <a:endParaRPr lang="ru-RU" sz="15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7544" y="332656"/>
            <a:ext cx="7920880" cy="369332"/>
          </a:xfrm>
          <a:prstGeom prst="rect">
            <a:avLst/>
          </a:prstGeom>
          <a:solidFill>
            <a:schemeClr val="accent5">
              <a:lumMod val="40000"/>
              <a:lumOff val="60000"/>
            </a:schemeClr>
          </a:solidFill>
        </p:spPr>
        <p:txBody>
          <a:bodyPr wrap="square" rtlCol="0">
            <a:spAutoFit/>
          </a:bodyPr>
          <a:lstStyle/>
          <a:p>
            <a:r>
              <a:rPr lang="ru-RU" b="1" dirty="0" smtClean="0"/>
              <a:t>В</a:t>
            </a:r>
            <a:r>
              <a:rPr lang="ru-RU" b="1" dirty="0" smtClean="0"/>
              <a:t>ыводы</a:t>
            </a:r>
            <a:endParaRPr lang="ru-RU" b="1" dirty="0"/>
          </a:p>
        </p:txBody>
      </p:sp>
      <p:sp>
        <p:nvSpPr>
          <p:cNvPr id="3" name="Прямоугольник 2"/>
          <p:cNvSpPr/>
          <p:nvPr/>
        </p:nvSpPr>
        <p:spPr>
          <a:xfrm>
            <a:off x="467544" y="1052736"/>
            <a:ext cx="7920880" cy="2800767"/>
          </a:xfrm>
          <a:prstGeom prst="rect">
            <a:avLst/>
          </a:prstGeom>
        </p:spPr>
        <p:txBody>
          <a:bodyPr wrap="square">
            <a:spAutoFit/>
          </a:bodyPr>
          <a:lstStyle/>
          <a:p>
            <a:r>
              <a:rPr lang="ru-RU" sz="1600" dirty="0" smtClean="0"/>
              <a:t>Инерция — фундаментальное свойство материи, которое проявляется повсюду вокруг нас. </a:t>
            </a:r>
            <a:endParaRPr lang="ru-RU" sz="1600" dirty="0" smtClean="0"/>
          </a:p>
          <a:p>
            <a:r>
              <a:rPr lang="ru-RU" sz="1600" dirty="0" smtClean="0"/>
              <a:t>На протяжении тысячелетий человечество научилось использовать инерцию в быту. Становление классической физики способствовало развитию концепции инерции и её применению в науке и технических решениях. </a:t>
            </a:r>
          </a:p>
          <a:p>
            <a:r>
              <a:rPr lang="ru-RU" sz="1600" dirty="0" smtClean="0"/>
              <a:t>Инерция играет ключевую роль в движении спутников связи и космических станций. Благодаря инерции и гравитации, эти объекты могут поддерживать стабильные орбиты, обеспечивая важные функции, такие как связь, </a:t>
            </a:r>
            <a:r>
              <a:rPr lang="ru-RU" sz="1600" dirty="0" smtClean="0"/>
              <a:t>Интернет, наблюдение </a:t>
            </a:r>
            <a:r>
              <a:rPr lang="ru-RU" sz="1600" dirty="0" smtClean="0"/>
              <a:t>Земли и научные исследования.</a:t>
            </a:r>
            <a:endParaRPr lang="ru-RU" sz="1600" dirty="0" smtClean="0"/>
          </a:p>
          <a:p>
            <a:r>
              <a:rPr lang="ru-RU" sz="1600" dirty="0" smtClean="0"/>
              <a:t>Понимание </a:t>
            </a:r>
            <a:r>
              <a:rPr lang="ru-RU" sz="1600" dirty="0" smtClean="0"/>
              <a:t>инерции помогает нам лучше понимать мир и разрабатывать технологии, улучшающие нашу жизнь.</a:t>
            </a:r>
            <a:endParaRPr lang="ru-RU" sz="16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263</TotalTime>
  <Words>1093</Words>
  <Application>Microsoft Office PowerPoint</Application>
  <PresentationFormat>Экран (4:3)</PresentationFormat>
  <Paragraphs>64</Paragraphs>
  <Slides>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Эркер</vt:lpstr>
      <vt:lpstr>Инерция, вот ты где!</vt:lpstr>
      <vt:lpstr>Слайд 2</vt:lpstr>
      <vt:lpstr>Слайд 3</vt:lpstr>
      <vt:lpstr>Слайд 4</vt:lpstr>
      <vt:lpstr>Слайд 5</vt:lpstr>
      <vt:lpstr>Слайд 6</vt:lpstr>
      <vt:lpstr>Слайд 7</vt:lpstr>
      <vt:lpstr>Слайд 8</vt:lpstr>
      <vt:lpstr>Слайд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Test</dc:creator>
  <cp:lastModifiedBy>Test</cp:lastModifiedBy>
  <cp:revision>79</cp:revision>
  <dcterms:created xsi:type="dcterms:W3CDTF">2024-07-09T15:41:56Z</dcterms:created>
  <dcterms:modified xsi:type="dcterms:W3CDTF">2024-07-13T01:12:24Z</dcterms:modified>
</cp:coreProperties>
</file>