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ACD4583-66A2-4062-9A09-44B2B5F886AE}" type="datetimeFigureOut">
              <a:rPr lang="ru-RU" smtClean="0"/>
              <a:pPr/>
              <a:t>13.07.2024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3DD36DB-2170-4E1D-9FDA-3C638A4A6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4583-66A2-4062-9A09-44B2B5F886AE}" type="datetimeFigureOut">
              <a:rPr lang="ru-RU" smtClean="0"/>
              <a:pPr/>
              <a:t>13.07.2024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D36DB-2170-4E1D-9FDA-3C638A4A6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4583-66A2-4062-9A09-44B2B5F886AE}" type="datetimeFigureOut">
              <a:rPr lang="ru-RU" smtClean="0"/>
              <a:pPr/>
              <a:t>13.07.2024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D36DB-2170-4E1D-9FDA-3C638A4A6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ACD4583-66A2-4062-9A09-44B2B5F886AE}" type="datetimeFigureOut">
              <a:rPr lang="ru-RU" smtClean="0"/>
              <a:pPr/>
              <a:t>13.07.2024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3DD36DB-2170-4E1D-9FDA-3C638A4A64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ACD4583-66A2-4062-9A09-44B2B5F886AE}" type="datetimeFigureOut">
              <a:rPr lang="ru-RU" smtClean="0"/>
              <a:pPr/>
              <a:t>13.07.2024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3DD36DB-2170-4E1D-9FDA-3C638A4A6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4583-66A2-4062-9A09-44B2B5F886AE}" type="datetimeFigureOut">
              <a:rPr lang="ru-RU" smtClean="0"/>
              <a:pPr/>
              <a:t>13.07.2024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D36DB-2170-4E1D-9FDA-3C638A4A64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4583-66A2-4062-9A09-44B2B5F886AE}" type="datetimeFigureOut">
              <a:rPr lang="ru-RU" smtClean="0"/>
              <a:pPr/>
              <a:t>13.07.2024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D36DB-2170-4E1D-9FDA-3C638A4A64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ACD4583-66A2-4062-9A09-44B2B5F886AE}" type="datetimeFigureOut">
              <a:rPr lang="ru-RU" smtClean="0"/>
              <a:pPr/>
              <a:t>13.07.2024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3DD36DB-2170-4E1D-9FDA-3C638A4A64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4583-66A2-4062-9A09-44B2B5F886AE}" type="datetimeFigureOut">
              <a:rPr lang="ru-RU" smtClean="0"/>
              <a:pPr/>
              <a:t>13.07.2024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D36DB-2170-4E1D-9FDA-3C638A4A6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ACD4583-66A2-4062-9A09-44B2B5F886AE}" type="datetimeFigureOut">
              <a:rPr lang="ru-RU" smtClean="0"/>
              <a:pPr/>
              <a:t>13.07.2024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3DD36DB-2170-4E1D-9FDA-3C638A4A64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ACD4583-66A2-4062-9A09-44B2B5F886AE}" type="datetimeFigureOut">
              <a:rPr lang="ru-RU" smtClean="0"/>
              <a:pPr/>
              <a:t>13.07.2024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3DD36DB-2170-4E1D-9FDA-3C638A4A64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ACD4583-66A2-4062-9A09-44B2B5F886AE}" type="datetimeFigureOut">
              <a:rPr lang="ru-RU" smtClean="0"/>
              <a:pPr/>
              <a:t>13.07.2024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3DD36DB-2170-4E1D-9FDA-3C638A4A64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700808"/>
            <a:ext cx="4392488" cy="581450"/>
          </a:xfrm>
        </p:spPr>
        <p:txBody>
          <a:bodyPr/>
          <a:lstStyle/>
          <a:p>
            <a:pPr lvl="0"/>
            <a:r>
              <a:rPr lang="ru-RU" dirty="0" smtClean="0"/>
              <a:t>Сила! Я тебя знаю!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708919"/>
            <a:ext cx="2720000" cy="20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8734" y="855714"/>
            <a:ext cx="2445714" cy="278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03" y="4370151"/>
            <a:ext cx="2952381" cy="1867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280920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Сила – мера взаимодействия тел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692696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Чтобы сдвинуть тело с места или остановить его движение, каким-то образом изменить его скорость по величине или направлению, необходимо подействовать на него другими телами.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10216"/>
            <a:ext cx="1980524" cy="1482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51520" y="3212976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Бегун  ускоряется, замедляется, поворачивает за счет взаимодействия  стоп с землёй</a:t>
            </a:r>
            <a:endParaRPr lang="ru-RU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2915816" y="3212976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Птица управляет полётом за счёт взаимодействия крыльев с воздухом</a:t>
            </a:r>
            <a:endParaRPr lang="ru-RU" sz="1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508104" y="3140968"/>
            <a:ext cx="32403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/>
              <a:t>Космонавт перемещается в открытом космосе с помощью реактивного пистолета:  взаимодействие струи газа с баллоном отталкивает баллон и космонавта в противоположную сторону</a:t>
            </a:r>
            <a:endParaRPr lang="ru-RU" sz="12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53449" y="1610216"/>
            <a:ext cx="1702927" cy="148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46945" y="1610215"/>
            <a:ext cx="2117143" cy="1511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323528" y="4149080"/>
            <a:ext cx="8280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Для количественного описания взаимодействия тел в физике вводят понятие «силы».</a:t>
            </a:r>
          </a:p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Сила </a:t>
            </a:r>
            <a:r>
              <a:rPr lang="ru-RU" dirty="0" smtClean="0"/>
              <a:t>– </a:t>
            </a:r>
            <a:r>
              <a:rPr lang="ru-RU" i="1" dirty="0" smtClean="0"/>
              <a:t>это физическая векторная величина, которая является мерой воздействия на данное тело других тел.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результате действия силы тело либо меняет скорость, либо деформируется.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280920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Зависимость между силой, ускорением и массой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836712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Сила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F</a:t>
            </a:r>
            <a:r>
              <a:rPr lang="en-US" dirty="0" smtClean="0"/>
              <a:t> </a:t>
            </a:r>
            <a:r>
              <a:rPr lang="ru-RU" dirty="0" smtClean="0"/>
              <a:t>является причиной изменения скорости тела. </a:t>
            </a:r>
          </a:p>
          <a:p>
            <a:r>
              <a:rPr lang="ru-RU" dirty="0" smtClean="0"/>
              <a:t>Изменение скорости описывается физической величиной, которая называется ускорением</a:t>
            </a:r>
          </a:p>
          <a:p>
            <a:pPr algn="ctr"/>
            <a: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  <a:t>a = 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l-GR" b="1" i="1" dirty="0" smtClean="0">
                <a:solidFill>
                  <a:schemeClr val="accent5">
                    <a:lumMod val="75000"/>
                  </a:schemeClr>
                </a:solidFill>
              </a:rPr>
              <a:t>Δ</a:t>
            </a:r>
            <a: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  <a:t>v / </a:t>
            </a:r>
            <a:r>
              <a:rPr lang="el-GR" b="1" i="1" dirty="0" smtClean="0">
                <a:solidFill>
                  <a:schemeClr val="accent5">
                    <a:lumMod val="75000"/>
                  </a:schemeClr>
                </a:solidFill>
              </a:rPr>
              <a:t>Δ</a:t>
            </a:r>
            <a: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  <a:t>t</a:t>
            </a:r>
          </a:p>
          <a:p>
            <a:r>
              <a:rPr lang="ru-RU" dirty="0" smtClean="0"/>
              <a:t>где </a:t>
            </a:r>
            <a:r>
              <a:rPr lang="el-GR" dirty="0" smtClean="0"/>
              <a:t>Δ</a:t>
            </a:r>
            <a:r>
              <a:rPr lang="en-US" dirty="0" smtClean="0"/>
              <a:t>v</a:t>
            </a:r>
            <a:r>
              <a:rPr lang="ru-RU" dirty="0" smtClean="0"/>
              <a:t> = </a:t>
            </a:r>
            <a:r>
              <a:rPr lang="en-US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 – v</a:t>
            </a:r>
            <a:r>
              <a:rPr lang="en-US" baseline="-25000" dirty="0" smtClean="0"/>
              <a:t>1</a:t>
            </a:r>
            <a:r>
              <a:rPr lang="en-US" dirty="0" smtClean="0"/>
              <a:t> – </a:t>
            </a:r>
            <a:r>
              <a:rPr lang="ru-RU" dirty="0" smtClean="0"/>
              <a:t>изменение скорости</a:t>
            </a:r>
            <a:r>
              <a:rPr lang="en-US" dirty="0" smtClean="0"/>
              <a:t>, </a:t>
            </a:r>
            <a:r>
              <a:rPr lang="el-GR" dirty="0" smtClean="0"/>
              <a:t>Δ</a:t>
            </a:r>
            <a:r>
              <a:rPr lang="en-US" dirty="0" smtClean="0"/>
              <a:t>t – </a:t>
            </a:r>
            <a:r>
              <a:rPr lang="ru-RU" dirty="0" smtClean="0"/>
              <a:t>время, за которое </a:t>
            </a:r>
            <a:r>
              <a:rPr lang="ru-RU" dirty="0"/>
              <a:t>э</a:t>
            </a:r>
            <a:r>
              <a:rPr lang="ru-RU" dirty="0" smtClean="0"/>
              <a:t>то изменение произошло. </a:t>
            </a:r>
          </a:p>
          <a:p>
            <a:endParaRPr lang="ru-RU" dirty="0" smtClean="0"/>
          </a:p>
          <a:p>
            <a:r>
              <a:rPr lang="ru-RU" dirty="0" smtClean="0"/>
              <a:t>Чем больше приложенная к телу сила, тем большим будет изменение скорости, т.е. ускорение</a:t>
            </a:r>
            <a:r>
              <a:rPr lang="en-US" dirty="0" smtClean="0"/>
              <a:t>, </a:t>
            </a:r>
            <a: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  <a:t>a ~ F</a:t>
            </a:r>
            <a:r>
              <a:rPr lang="ru-RU" dirty="0" smtClean="0"/>
              <a:t> .</a:t>
            </a:r>
            <a:endParaRPr lang="en-US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dirty="0" smtClean="0"/>
              <a:t>Мерой инертности тел является масса. Чем больше масса, тем трудней изменить скорость тела, тем меньшим будет ускорение при той же силе</a:t>
            </a:r>
            <a:r>
              <a:rPr lang="en-US" dirty="0" smtClean="0"/>
              <a:t>, </a:t>
            </a:r>
            <a: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  <a:t>a ~ 1/m</a:t>
            </a:r>
            <a:r>
              <a:rPr lang="ru-RU" dirty="0" smtClean="0"/>
              <a:t> .</a:t>
            </a:r>
            <a:endParaRPr lang="ru-RU" b="1" i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388911"/>
            <a:ext cx="8208912" cy="120032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sz="1600" b="1" dirty="0" smtClean="0"/>
              <a:t>Второй закон Ньютона</a:t>
            </a:r>
          </a:p>
          <a:p>
            <a:r>
              <a:rPr lang="ru-RU" dirty="0" smtClean="0"/>
              <a:t>Ускорение тела прямо пропорционально силе, действующей на него, и обратно пропорционально массе тела</a:t>
            </a:r>
            <a:endParaRPr lang="en-US" dirty="0" smtClean="0"/>
          </a:p>
          <a:p>
            <a:pPr algn="ctr"/>
            <a: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  <a:t>a = F / m</a:t>
            </a:r>
            <a:endParaRPr lang="ru-RU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280920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Единица измерения силы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692696"/>
            <a:ext cx="82089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Чтобы придать телу массой </a:t>
            </a:r>
            <a:r>
              <a:rPr lang="ru-RU" b="1" i="1" dirty="0" err="1" smtClean="0">
                <a:solidFill>
                  <a:schemeClr val="accent1">
                    <a:lumMod val="75000"/>
                  </a:schemeClr>
                </a:solidFill>
              </a:rPr>
              <a:t>m</a:t>
            </a:r>
            <a:r>
              <a:rPr lang="ru-RU" dirty="0" smtClean="0"/>
              <a:t> ускорение </a:t>
            </a:r>
            <a:r>
              <a:rPr lang="ru-RU" b="1" i="1" dirty="0" err="1" smtClean="0">
                <a:solidFill>
                  <a:schemeClr val="accent1">
                    <a:lumMod val="75000"/>
                  </a:schemeClr>
                </a:solidFill>
              </a:rPr>
              <a:t>a</a:t>
            </a:r>
            <a:r>
              <a:rPr lang="ru-RU" dirty="0" smtClean="0"/>
              <a:t>, необходимо приложить силу, равную произведению</a:t>
            </a:r>
          </a:p>
          <a:p>
            <a:pPr algn="ctr"/>
            <a:r>
              <a:rPr lang="en-US" b="1" i="1" dirty="0" smtClean="0">
                <a:solidFill>
                  <a:schemeClr val="accent5">
                    <a:lumMod val="75000"/>
                  </a:schemeClr>
                </a:solidFill>
              </a:rPr>
              <a:t>F = ma</a:t>
            </a:r>
            <a:endParaRPr lang="en-US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dirty="0" smtClean="0"/>
              <a:t>Получаем единицу измерения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1 Н = 1 кг ∙ 1 м/с</a:t>
            </a:r>
            <a:r>
              <a:rPr lang="ru-RU" b="1" baseline="30000" dirty="0" smtClean="0">
                <a:solidFill>
                  <a:schemeClr val="accent5">
                    <a:lumMod val="75000"/>
                  </a:schemeClr>
                </a:solidFill>
              </a:rPr>
              <a:t>2</a:t>
            </a:r>
          </a:p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1 ньютон (1 Н) </a:t>
            </a:r>
            <a:r>
              <a:rPr lang="ru-RU" dirty="0" smtClean="0"/>
              <a:t>- то сила, которая придает телу массой 1 кг ускорение равное 1 м/с</a:t>
            </a:r>
            <a:r>
              <a:rPr lang="ru-RU" baseline="30000" dirty="0" smtClean="0"/>
              <a:t>2</a:t>
            </a:r>
            <a:r>
              <a:rPr lang="ru-RU" dirty="0" smtClean="0"/>
              <a:t>. </a:t>
            </a:r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4277995"/>
            <a:ext cx="835292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природе действуют как очень большие, так и очень малые силы.</a:t>
            </a:r>
          </a:p>
          <a:p>
            <a:r>
              <a:rPr lang="ru-RU" dirty="0" smtClean="0"/>
              <a:t>Так, сила гравитационного притяжения Земли Солнцем равна 3,54∙10</a:t>
            </a:r>
            <a:r>
              <a:rPr lang="ru-RU" baseline="30000" dirty="0" smtClean="0"/>
              <a:t>22</a:t>
            </a:r>
            <a:r>
              <a:rPr lang="ru-RU" dirty="0" smtClean="0"/>
              <a:t> Н. Эта огромная сила удерживает Землю на ее орбите вокруг Солнца.</a:t>
            </a:r>
          </a:p>
          <a:p>
            <a:r>
              <a:rPr lang="ru-RU" dirty="0" smtClean="0"/>
              <a:t>С другой стороны, сила электростатического притяжения электрона протоном на расстоянии 5,3 ∙10</a:t>
            </a:r>
            <a:r>
              <a:rPr lang="ru-RU" baseline="30000" dirty="0" smtClean="0"/>
              <a:t>─11</a:t>
            </a:r>
            <a:r>
              <a:rPr lang="ru-RU" dirty="0" smtClean="0"/>
              <a:t> м равна 9,21∙10</a:t>
            </a:r>
            <a:r>
              <a:rPr lang="ru-RU" baseline="30000" dirty="0" smtClean="0"/>
              <a:t>─8</a:t>
            </a:r>
            <a:r>
              <a:rPr lang="ru-RU" dirty="0" smtClean="0"/>
              <a:t> Н. Такой величины достаточно, чтобы удержать на орбите электрон и создать базовый «кирпичик» материи – атом водорода.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9353" y="2708920"/>
            <a:ext cx="1960519" cy="1086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7139" y="2708920"/>
            <a:ext cx="138112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187624" y="3861048"/>
            <a:ext cx="2605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dirty="0" smtClean="0"/>
              <a:t>Вращение Земли вокруг Солнца</a:t>
            </a:r>
          </a:p>
          <a:p>
            <a:pPr algn="ctr"/>
            <a:r>
              <a:rPr lang="en-US" sz="1200" dirty="0" smtClean="0"/>
              <a:t>F =</a:t>
            </a:r>
            <a:r>
              <a:rPr lang="ru-RU" sz="1200" dirty="0" smtClean="0"/>
              <a:t> 3,54∙10</a:t>
            </a:r>
            <a:r>
              <a:rPr lang="ru-RU" sz="1200" baseline="30000" dirty="0" smtClean="0"/>
              <a:t>22</a:t>
            </a:r>
            <a:r>
              <a:rPr lang="ru-RU" sz="1200" dirty="0" smtClean="0"/>
              <a:t> Н</a:t>
            </a:r>
            <a:r>
              <a:rPr lang="en-US" sz="1200" dirty="0" smtClean="0"/>
              <a:t> </a:t>
            </a:r>
            <a:endParaRPr lang="ru-RU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4860033" y="3861048"/>
            <a:ext cx="29113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dirty="0" smtClean="0"/>
              <a:t>Вращение электрона вокруг протона</a:t>
            </a:r>
          </a:p>
          <a:p>
            <a:pPr algn="ctr"/>
            <a:r>
              <a:rPr lang="en-US" sz="1200" dirty="0" smtClean="0"/>
              <a:t>F =</a:t>
            </a:r>
            <a:r>
              <a:rPr lang="ru-RU" sz="1200" dirty="0" smtClean="0"/>
              <a:t> 9,21∙10</a:t>
            </a:r>
            <a:r>
              <a:rPr lang="ru-RU" sz="1200" baseline="30000" dirty="0" smtClean="0"/>
              <a:t>─8</a:t>
            </a:r>
            <a:r>
              <a:rPr lang="ru-RU" sz="1200" dirty="0" smtClean="0"/>
              <a:t> Н</a:t>
            </a:r>
            <a:r>
              <a:rPr lang="en-US" sz="1200" dirty="0" smtClean="0"/>
              <a:t> </a:t>
            </a:r>
            <a:endParaRPr lang="ru-RU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280920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Сила как векторная величина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836712"/>
            <a:ext cx="8280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формулу для расчета силы входит масса (скалярная величина, имеющая некоторое значение) и ускорение (векторная величина, имеющая не только некоторое значение, но и направление). Значит, сила – также векторная величина, причем направления векторов силы и ускорения совпадают.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5" y="2132855"/>
            <a:ext cx="1177142" cy="605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23528" y="2854677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При этом направление векторов скорости и перемещения может, как совпадать, так и отличаться от направления вектора силы.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573016"/>
            <a:ext cx="8136904" cy="120032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Результат действия силы зависит </a:t>
            </a:r>
            <a:r>
              <a:rPr lang="ru-RU" dirty="0" smtClean="0"/>
              <a:t>от</a:t>
            </a:r>
            <a:r>
              <a:rPr lang="en-US" dirty="0" smtClean="0"/>
              <a:t>:</a:t>
            </a:r>
          </a:p>
          <a:p>
            <a:pPr marL="360000"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ru-RU" dirty="0" smtClean="0"/>
              <a:t>модуля</a:t>
            </a:r>
            <a:r>
              <a:rPr lang="ru-RU" dirty="0" smtClean="0"/>
              <a:t>, </a:t>
            </a:r>
            <a:endParaRPr lang="en-US" dirty="0" smtClean="0"/>
          </a:p>
          <a:p>
            <a:pPr marL="360000"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ru-RU" dirty="0" smtClean="0"/>
              <a:t>направления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  <a:endParaRPr lang="en-US" dirty="0" smtClean="0"/>
          </a:p>
          <a:p>
            <a:pPr marL="360000"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ru-RU" dirty="0" smtClean="0"/>
              <a:t>точки </a:t>
            </a:r>
            <a:r>
              <a:rPr lang="ru-RU" dirty="0" smtClean="0"/>
              <a:t>приложения.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5013176"/>
            <a:ext cx="82089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Если направление силы и скорости совпадают, скорость увеличивается.</a:t>
            </a:r>
          </a:p>
          <a:p>
            <a:r>
              <a:rPr lang="ru-RU" dirty="0" smtClean="0"/>
              <a:t>Если сила противоположна скорости, скорость уменьшается.</a:t>
            </a:r>
          </a:p>
          <a:p>
            <a:r>
              <a:rPr lang="ru-RU" dirty="0" smtClean="0"/>
              <a:t>Если сила перпендикулярна скорости, тело начинает описывать окружность.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280920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Равнодействующая сил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836712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Если на тело одновременно действует несколько сил, то результирующая сила равна векторной сумме: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196752"/>
            <a:ext cx="176212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23528" y="2132856"/>
            <a:ext cx="4464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Рассмотрим две силы </a:t>
            </a:r>
            <a:r>
              <a:rPr lang="en-US" sz="1600" dirty="0" smtClean="0"/>
              <a:t>F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 = 6H </a:t>
            </a:r>
            <a:r>
              <a:rPr lang="ru-RU" sz="1600" dirty="0" smtClean="0"/>
              <a:t>и </a:t>
            </a:r>
            <a:r>
              <a:rPr lang="en-US" sz="1600" dirty="0" smtClean="0"/>
              <a:t>F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 = 8H.</a:t>
            </a:r>
          </a:p>
          <a:p>
            <a:r>
              <a:rPr lang="ru-RU" sz="1600" dirty="0" smtClean="0"/>
              <a:t>Если обе силы действуют в одном направлении, то их равнодействующая имеет то же направление, величина </a:t>
            </a:r>
          </a:p>
          <a:p>
            <a:r>
              <a:rPr lang="en-US" sz="1600" dirty="0" smtClean="0"/>
              <a:t>F = F</a:t>
            </a:r>
            <a:r>
              <a:rPr lang="en-US" sz="1600" baseline="-25000" dirty="0" smtClean="0"/>
              <a:t>1</a:t>
            </a:r>
            <a:r>
              <a:rPr lang="en-US" sz="1600" dirty="0" smtClean="0"/>
              <a:t>+F</a:t>
            </a:r>
            <a:r>
              <a:rPr lang="ru-RU" sz="1600" baseline="-25000" dirty="0" smtClean="0"/>
              <a:t>2</a:t>
            </a:r>
            <a:r>
              <a:rPr lang="ru-RU" sz="1600" dirty="0" smtClean="0"/>
              <a:t> = 6+8 = 14 Н</a:t>
            </a:r>
            <a:r>
              <a:rPr lang="en-US" sz="1600" dirty="0" smtClean="0"/>
              <a:t> </a:t>
            </a:r>
            <a:endParaRPr lang="ru-RU" sz="16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132856"/>
            <a:ext cx="358140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323528" y="1628800"/>
            <a:ext cx="45817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Сила </a:t>
            </a:r>
            <a:r>
              <a:rPr lang="en-US" b="1" i="1" dirty="0" smtClean="0">
                <a:solidFill>
                  <a:schemeClr val="accent5"/>
                </a:solidFill>
              </a:rPr>
              <a:t>F</a:t>
            </a:r>
            <a:r>
              <a:rPr lang="ru-RU" b="1" i="1" dirty="0" smtClean="0"/>
              <a:t> </a:t>
            </a:r>
            <a:r>
              <a:rPr lang="ru-RU" dirty="0" smtClean="0"/>
              <a:t>называется равнодействующей.</a:t>
            </a:r>
            <a:endParaRPr lang="ru-RU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3501008"/>
            <a:ext cx="41764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Если </a:t>
            </a:r>
            <a:r>
              <a:rPr lang="ru-RU" sz="1600" dirty="0" smtClean="0"/>
              <a:t>силы противоположны, </a:t>
            </a:r>
            <a:r>
              <a:rPr lang="ru-RU" sz="1600" dirty="0" smtClean="0"/>
              <a:t>то их равнодействующая </a:t>
            </a:r>
            <a:r>
              <a:rPr lang="ru-RU" sz="1600" dirty="0" smtClean="0"/>
              <a:t>имеет направление большей силы, </a:t>
            </a:r>
            <a:r>
              <a:rPr lang="ru-RU" sz="1600" dirty="0" smtClean="0"/>
              <a:t>величина </a:t>
            </a:r>
            <a:endParaRPr lang="ru-RU" sz="1600" dirty="0" smtClean="0"/>
          </a:p>
          <a:p>
            <a:r>
              <a:rPr lang="en-US" sz="1600" dirty="0" smtClean="0"/>
              <a:t>F </a:t>
            </a:r>
            <a:r>
              <a:rPr lang="en-US" sz="1600" dirty="0" smtClean="0"/>
              <a:t>= </a:t>
            </a:r>
            <a:r>
              <a:rPr lang="en-US" sz="1600" dirty="0" smtClean="0"/>
              <a:t>F</a:t>
            </a:r>
            <a:r>
              <a:rPr lang="ru-RU" sz="1600" baseline="-25000" dirty="0" smtClean="0"/>
              <a:t>2</a:t>
            </a:r>
            <a:r>
              <a:rPr lang="ru-RU" sz="1600" dirty="0" smtClean="0"/>
              <a:t>-</a:t>
            </a:r>
            <a:r>
              <a:rPr lang="en-US" sz="1600" dirty="0" smtClean="0"/>
              <a:t>F</a:t>
            </a:r>
            <a:r>
              <a:rPr lang="ru-RU" sz="1600" baseline="-25000" dirty="0" smtClean="0"/>
              <a:t>1</a:t>
            </a:r>
            <a:r>
              <a:rPr lang="ru-RU" sz="1600" dirty="0" smtClean="0"/>
              <a:t> </a:t>
            </a:r>
            <a:r>
              <a:rPr lang="ru-RU" sz="1600" dirty="0" smtClean="0"/>
              <a:t>= </a:t>
            </a:r>
            <a:r>
              <a:rPr lang="ru-RU" sz="1600" dirty="0" smtClean="0"/>
              <a:t>8-6= 2 </a:t>
            </a:r>
            <a:r>
              <a:rPr lang="ru-RU" sz="1600" dirty="0" smtClean="0"/>
              <a:t>Н</a:t>
            </a:r>
            <a:r>
              <a:rPr lang="en-US" sz="1600" dirty="0" smtClean="0"/>
              <a:t> </a:t>
            </a:r>
            <a:endParaRPr lang="ru-RU" sz="16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72236" y="3140968"/>
            <a:ext cx="23241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323528" y="4725144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/>
              <a:t>Если силы </a:t>
            </a:r>
            <a:r>
              <a:rPr lang="ru-RU" sz="1600" dirty="0" smtClean="0"/>
              <a:t>перпендикулярны, </a:t>
            </a:r>
            <a:r>
              <a:rPr lang="ru-RU" sz="1600" dirty="0" smtClean="0"/>
              <a:t>их равнодействующая равна диагонали </a:t>
            </a:r>
            <a:r>
              <a:rPr lang="ru-RU" sz="1600" dirty="0" smtClean="0"/>
              <a:t>прямоугольника, построенного на векторах сил, величина по теореме Пифагора</a:t>
            </a:r>
            <a:endParaRPr lang="ru-RU" sz="1600" dirty="0"/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467544" y="5805488"/>
          <a:ext cx="2945780" cy="407592"/>
        </p:xfrm>
        <a:graphic>
          <a:graphicData uri="http://schemas.openxmlformats.org/presentationml/2006/ole">
            <p:oleObj spid="_x0000_s1030" name="Формула" r:id="rId6" imgW="2019240" imgH="279360" progId="Equation.3">
              <p:embed/>
            </p:oleObj>
          </a:graphicData>
        </a:graphic>
      </p:graphicFrame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66320" y="4365104"/>
            <a:ext cx="2286000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33695"/>
            <a:ext cx="8280920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ыводы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009759"/>
            <a:ext cx="828092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Сила </a:t>
            </a:r>
            <a:r>
              <a:rPr lang="ru-RU" dirty="0" smtClean="0"/>
              <a:t>в физике является одним из фундаментальных понятий, которое связывает вместе многие другие физические величины и законы, обеспечивая целостное представление о физической реальности. </a:t>
            </a:r>
            <a:endParaRPr lang="ru-RU" dirty="0" smtClean="0"/>
          </a:p>
          <a:p>
            <a:r>
              <a:rPr lang="ru-RU" dirty="0" smtClean="0"/>
              <a:t>Благодаря классическим законам Ньютона, </a:t>
            </a:r>
            <a:r>
              <a:rPr lang="ru-RU" dirty="0" smtClean="0"/>
              <a:t>можно </a:t>
            </a:r>
            <a:r>
              <a:rPr lang="ru-RU" dirty="0" smtClean="0"/>
              <a:t>предсказывать и объяснять поведение объектов в различных условиях, что находит применение в инженерии, астрономии, механике и многих других областях науки и техники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Понимание </a:t>
            </a:r>
            <a:r>
              <a:rPr lang="ru-RU" dirty="0" smtClean="0"/>
              <a:t>природы и характеристик различных сил позволяет ученым и инженерам разрабатывать новые технологии, создавать </a:t>
            </a:r>
            <a:r>
              <a:rPr lang="ru-RU" dirty="0" smtClean="0"/>
              <a:t>эффективные машины и конструкции</a:t>
            </a:r>
            <a:r>
              <a:rPr lang="ru-RU" dirty="0" smtClean="0"/>
              <a:t>, а также проводить углубленные исследования космоса и субатомных частиц.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257</TotalTime>
  <Words>692</Words>
  <Application>Microsoft Office PowerPoint</Application>
  <PresentationFormat>Экран (4:3)</PresentationFormat>
  <Paragraphs>55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Эркер</vt:lpstr>
      <vt:lpstr>Microsoft Equation 3.0</vt:lpstr>
      <vt:lpstr>Сила! Я тебя знаю!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Сила! Я тебя знаю!</dc:title>
  <dc:creator>Test</dc:creator>
  <cp:lastModifiedBy>Test</cp:lastModifiedBy>
  <cp:revision>50</cp:revision>
  <dcterms:created xsi:type="dcterms:W3CDTF">2024-07-13T08:25:56Z</dcterms:created>
  <dcterms:modified xsi:type="dcterms:W3CDTF">2024-07-13T17:31:00Z</dcterms:modified>
</cp:coreProperties>
</file>