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9" r:id="rId5"/>
    <p:sldId id="258" r:id="rId6"/>
    <p:sldId id="265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30" d="100"/>
          <a:sy n="30" d="100"/>
        </p:scale>
        <p:origin x="-1574" y="-6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10387963" y="5038579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20726" y="776289"/>
            <a:ext cx="10750549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828800" y="6012657"/>
            <a:ext cx="77216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828800" y="5650705"/>
            <a:ext cx="77216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189663" y="5752308"/>
            <a:ext cx="67056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882808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388608" y="6480048"/>
            <a:ext cx="2844800" cy="301752"/>
          </a:xfrm>
        </p:spPr>
        <p:txBody>
          <a:bodyPr/>
          <a:lstStyle/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9379" y="7034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10387963" y="93785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274176" y="6477000"/>
            <a:ext cx="2844800" cy="304800"/>
          </a:xfrm>
        </p:spPr>
        <p:txBody>
          <a:bodyPr/>
          <a:lstStyle/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92501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268075" y="809625"/>
            <a:ext cx="670560" cy="300831"/>
          </a:xfrm>
        </p:spPr>
        <p:txBody>
          <a:bodyPr/>
          <a:lstStyle/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8625059" y="9381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271465"/>
            <a:ext cx="9652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633536"/>
            <a:ext cx="51816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0075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931" y="290732"/>
            <a:ext cx="14224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0008" y="290732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820008" y="3427124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696307" y="290732"/>
            <a:ext cx="9144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696307" y="3427124"/>
            <a:ext cx="9144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0736" cy="301752"/>
          </a:xfrm>
        </p:spPr>
        <p:txBody>
          <a:bodyPr/>
          <a:lstStyle/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1472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0119360" y="6483096"/>
            <a:ext cx="670560" cy="301752"/>
          </a:xfrm>
        </p:spPr>
        <p:txBody>
          <a:bodyPr/>
          <a:lstStyle>
            <a:lvl1pPr algn="ctr">
              <a:defRPr/>
            </a:lvl1pPr>
          </a:lstStyle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09600" y="6481891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367664"/>
            <a:ext cx="12192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14475" y="367664"/>
            <a:ext cx="32512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868333" y="320040"/>
            <a:ext cx="7034784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1968" y="6556248"/>
            <a:ext cx="2844800" cy="301752"/>
          </a:xfrm>
        </p:spPr>
        <p:txBody>
          <a:bodyPr/>
          <a:lstStyle>
            <a:lvl1pPr>
              <a:defRPr sz="900"/>
            </a:lvl1pPr>
          </a:lstStyle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14475" y="6556248"/>
            <a:ext cx="6857493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214101" y="6556248"/>
            <a:ext cx="670560" cy="301752"/>
          </a:xfrm>
        </p:spPr>
        <p:txBody>
          <a:bodyPr/>
          <a:lstStyle>
            <a:lvl1pPr>
              <a:defRPr sz="900"/>
            </a:lvl1pPr>
          </a:lstStyle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150896"/>
            <a:ext cx="12192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17649" y="373966"/>
            <a:ext cx="9777984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0" y="5867400"/>
            <a:ext cx="977798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144256" y="6556248"/>
            <a:ext cx="2804160" cy="301752"/>
          </a:xfrm>
        </p:spPr>
        <p:txBody>
          <a:bodyPr/>
          <a:lstStyle>
            <a:lvl1pPr>
              <a:defRPr sz="900"/>
            </a:lvl1pPr>
          </a:lstStyle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60576" y="6557169"/>
            <a:ext cx="6597429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56256" y="6556248"/>
            <a:ext cx="487680" cy="301752"/>
          </a:xfrm>
        </p:spPr>
        <p:txBody>
          <a:bodyPr/>
          <a:lstStyle>
            <a:lvl1pPr algn="ctr">
              <a:defRPr sz="900"/>
            </a:lvl1pPr>
          </a:lstStyle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9379" y="14069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8625059" y="4948410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882808"/>
            <a:ext cx="109728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388608" y="6480969"/>
            <a:ext cx="28448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3FE9CC8-453E-4C67-B39E-0B8631A3846D}" type="datetimeFigureOut">
              <a:rPr lang="ru-RU" smtClean="0"/>
              <a:pPr/>
              <a:t>24.05.2024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481891"/>
            <a:ext cx="5680075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119360" y="6480969"/>
            <a:ext cx="67056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2A0F031-68FF-44D8-A578-7260A4665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5787" y="1227021"/>
            <a:ext cx="10628025" cy="3507698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Древние голосеменные: </a:t>
            </a: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>от </a:t>
            </a:r>
            <a:r>
              <a:rPr lang="ru-RU" sz="5400" b="1" i="1" dirty="0" smtClean="0"/>
              <a:t>вымерших предков до современных представителей</a:t>
            </a:r>
            <a:endParaRPr lang="ru-RU" sz="5400" b="1" i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082995" y="1354542"/>
            <a:ext cx="10750549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2091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4699000" cy="627418"/>
          </a:xfrm>
        </p:spPr>
        <p:txBody>
          <a:bodyPr>
            <a:noAutofit/>
          </a:bodyPr>
          <a:lstStyle/>
          <a:p>
            <a:pPr marL="0" indent="3556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 smtClean="0"/>
              <a:t>Голосеменные - древняя группа растений (360 </a:t>
            </a:r>
            <a:r>
              <a:rPr lang="ru-RU" b="1" dirty="0" err="1" smtClean="0"/>
              <a:t>млн</a:t>
            </a:r>
            <a:r>
              <a:rPr lang="ru-RU" b="1" dirty="0" smtClean="0"/>
              <a:t> </a:t>
            </a:r>
            <a:r>
              <a:rPr lang="ru-RU" b="1" dirty="0" smtClean="0"/>
              <a:t>лет).</a:t>
            </a:r>
          </a:p>
          <a:p>
            <a:pPr marL="0" indent="3556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 smtClean="0"/>
              <a:t>Первые </a:t>
            </a:r>
            <a:r>
              <a:rPr lang="ru-RU" b="1" dirty="0" smtClean="0"/>
              <a:t>голосеменные появились в девонском периоде.</a:t>
            </a:r>
          </a:p>
          <a:p>
            <a:pPr marL="0" indent="3556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 smtClean="0"/>
              <a:t>Вымершие </a:t>
            </a:r>
            <a:r>
              <a:rPr lang="ru-RU" b="1" dirty="0" smtClean="0"/>
              <a:t>группы: семенные папоротники (предками саговниковых, </a:t>
            </a:r>
            <a:r>
              <a:rPr lang="ru-RU" b="1" dirty="0" err="1" smtClean="0"/>
              <a:t>гинкговых</a:t>
            </a:r>
            <a:r>
              <a:rPr lang="ru-RU" b="1" dirty="0" smtClean="0"/>
              <a:t> и </a:t>
            </a:r>
            <a:r>
              <a:rPr lang="ru-RU" b="1" dirty="0" err="1" smtClean="0"/>
              <a:t>беннеттитовых</a:t>
            </a:r>
            <a:r>
              <a:rPr lang="ru-RU" b="1" dirty="0" smtClean="0"/>
              <a:t>), </a:t>
            </a:r>
            <a:r>
              <a:rPr lang="ru-RU" b="1" dirty="0" err="1" smtClean="0"/>
              <a:t>беннеттитовые</a:t>
            </a:r>
            <a:r>
              <a:rPr lang="ru-RU" b="1" dirty="0" smtClean="0"/>
              <a:t> (возможно, предки цветковых).</a:t>
            </a:r>
            <a:endParaRPr lang="ru-RU" dirty="0">
              <a:latin typeface="Constantia" panose="02030602050306030303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4744271" y="0"/>
            <a:ext cx="74477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44642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12192000" cy="4572000"/>
          </a:xfrm>
        </p:spPr>
        <p:txBody>
          <a:bodyPr>
            <a:normAutofit/>
          </a:bodyPr>
          <a:lstStyle/>
          <a:p>
            <a:pPr marL="0" indent="3556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 smtClean="0"/>
              <a:t>Первые голосеменные появились в девонском периоде.</a:t>
            </a:r>
          </a:p>
          <a:p>
            <a:pPr marL="0" indent="3556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 smtClean="0"/>
              <a:t>Вымершие группы: семенные папоротники (предками саговниковых, </a:t>
            </a:r>
            <a:r>
              <a:rPr lang="ru-RU" sz="3200" b="1" dirty="0" err="1" smtClean="0"/>
              <a:t>гинкговых</a:t>
            </a:r>
            <a:r>
              <a:rPr lang="ru-RU" sz="3200" b="1" dirty="0" smtClean="0"/>
              <a:t> и </a:t>
            </a:r>
            <a:r>
              <a:rPr lang="ru-RU" sz="3200" b="1" dirty="0" err="1" smtClean="0"/>
              <a:t>беннеттитовых</a:t>
            </a:r>
            <a:r>
              <a:rPr lang="ru-RU" sz="3200" b="1" dirty="0" smtClean="0"/>
              <a:t>), </a:t>
            </a:r>
            <a:r>
              <a:rPr lang="ru-RU" sz="3200" b="1" dirty="0" err="1" smtClean="0"/>
              <a:t>беннеттитовые</a:t>
            </a:r>
            <a:r>
              <a:rPr lang="ru-RU" sz="3200" b="1" dirty="0" smtClean="0"/>
              <a:t> (возможно, предки цветковых).</a:t>
            </a:r>
            <a:endParaRPr lang="ru-RU" sz="3200" dirty="0" smtClean="0">
              <a:latin typeface="Constantia" panose="02030602050306030303" pitchFamily="18" charset="0"/>
            </a:endParaRPr>
          </a:p>
          <a:p>
            <a:endParaRPr lang="ru-RU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7400" y="1841923"/>
            <a:ext cx="32004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420501" y="5835134"/>
            <a:ext cx="4771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Семенные </a:t>
            </a:r>
            <a:r>
              <a:rPr lang="ru-RU" sz="3200" b="1" dirty="0" smtClean="0"/>
              <a:t>папоротники 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8400" y="2101850"/>
            <a:ext cx="3161261" cy="384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93282" y="5921514"/>
            <a:ext cx="738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Беннеттитовые</a:t>
            </a:r>
            <a:r>
              <a:rPr lang="ru-RU" sz="3200" b="1" dirty="0" smtClean="0"/>
              <a:t> ископаемые</a:t>
            </a:r>
            <a:endParaRPr lang="ru-RU" sz="32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11887200" cy="1399032"/>
          </a:xfrm>
        </p:spPr>
        <p:txBody>
          <a:bodyPr>
            <a:normAutofit/>
          </a:bodyPr>
          <a:lstStyle/>
          <a:p>
            <a:r>
              <a:rPr lang="ru-RU" sz="4800" dirty="0" smtClean="0">
                <a:effectLst/>
              </a:rPr>
              <a:t>Современные голосеменные</a:t>
            </a:r>
            <a:r>
              <a:rPr lang="ru-RU" sz="4800" dirty="0" smtClean="0">
                <a:effectLst/>
              </a:rPr>
              <a:t>:</a:t>
            </a:r>
            <a:endParaRPr lang="ru-RU" sz="44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71600"/>
            <a:ext cx="9753600" cy="5486400"/>
          </a:xfrm>
        </p:spPr>
        <p:txBody>
          <a:bodyPr>
            <a:noAutofit/>
          </a:bodyPr>
          <a:lstStyle/>
          <a:p>
            <a:pPr marL="0" indent="450850">
              <a:spcBef>
                <a:spcPts val="0"/>
              </a:spcBef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Саговниковые</a:t>
            </a:r>
            <a:r>
              <a:rPr lang="ru-RU" sz="3600" dirty="0" smtClean="0"/>
              <a:t> - пальмовидные </a:t>
            </a:r>
            <a:r>
              <a:rPr lang="ru-RU" sz="3600" dirty="0" smtClean="0"/>
              <a:t>растения, семена съедобны.</a:t>
            </a:r>
          </a:p>
          <a:p>
            <a:pPr marL="0" indent="450850">
              <a:spcBef>
                <a:spcPts val="0"/>
              </a:spcBef>
            </a:pPr>
            <a:r>
              <a:rPr lang="ru-RU" sz="3600" dirty="0" smtClean="0"/>
              <a:t>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Гинкговые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 smtClean="0"/>
              <a:t>- реликтовое </a:t>
            </a:r>
            <a:r>
              <a:rPr lang="ru-RU" sz="3600" dirty="0" smtClean="0"/>
              <a:t>"живое ископаемое", лекарственные свойства.</a:t>
            </a:r>
          </a:p>
          <a:p>
            <a:pPr marL="0" indent="450850">
              <a:spcBef>
                <a:spcPts val="0"/>
              </a:spcBef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Хвойные</a:t>
            </a:r>
            <a:r>
              <a:rPr lang="ru-RU" sz="3600" dirty="0" smtClean="0"/>
              <a:t> - </a:t>
            </a:r>
            <a:r>
              <a:rPr lang="ru-RU" sz="3600" dirty="0" smtClean="0"/>
              <a:t>деревья и кустарники с игольчатыми листьями (сосна, ель, кипарис, можжевельник, </a:t>
            </a:r>
            <a:r>
              <a:rPr lang="ru-RU" sz="3600" dirty="0" err="1" smtClean="0"/>
              <a:t>тисс</a:t>
            </a:r>
            <a:r>
              <a:rPr lang="ru-RU" sz="3600" dirty="0" smtClean="0"/>
              <a:t>).</a:t>
            </a:r>
          </a:p>
          <a:p>
            <a:pPr marL="0" indent="450850">
              <a:spcBef>
                <a:spcPts val="0"/>
              </a:spcBef>
            </a:pP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Гнетовые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 smtClean="0"/>
              <a:t>- </a:t>
            </a:r>
            <a:r>
              <a:rPr lang="ru-RU" sz="3600" dirty="0" smtClean="0"/>
              <a:t>уникальная группа, включает деревья, кустарники и лианы.</a:t>
            </a:r>
            <a:endParaRPr lang="ru-RU" sz="3600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75800" y="14823"/>
            <a:ext cx="2616200" cy="684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20791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530600" y="0"/>
            <a:ext cx="10972800" cy="1399032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Constantia" panose="02030602050306030303" pitchFamily="18" charset="0"/>
              </a:rPr>
              <a:t>Значение голосеменных: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2200" y="1905000"/>
            <a:ext cx="8077200" cy="4499008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Constantia" panose="02030602050306030303" pitchFamily="18" charset="0"/>
              </a:rPr>
              <a:t>В</a:t>
            </a:r>
            <a:r>
              <a:rPr lang="ru-RU" sz="6000" dirty="0" smtClean="0">
                <a:latin typeface="Constantia" panose="02030602050306030303" pitchFamily="18" charset="0"/>
              </a:rPr>
              <a:t>ажная </a:t>
            </a:r>
            <a:r>
              <a:rPr lang="ru-RU" sz="6000" dirty="0" smtClean="0">
                <a:latin typeface="Constantia" panose="02030602050306030303" pitchFamily="18" charset="0"/>
              </a:rPr>
              <a:t>роль в экосистемах и формировании планеты.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Constantia" panose="02030602050306030303" pitchFamily="18" charset="0"/>
              </a:rPr>
              <a:t>Источник </a:t>
            </a:r>
            <a:r>
              <a:rPr lang="ru-RU" sz="6000" dirty="0" smtClean="0">
                <a:latin typeface="Constantia" panose="02030602050306030303" pitchFamily="18" charset="0"/>
              </a:rPr>
              <a:t>лекарственных средств и ценных материалов.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Constantia" panose="02030602050306030303" pitchFamily="18" charset="0"/>
              </a:rPr>
              <a:t>Изучение </a:t>
            </a:r>
            <a:r>
              <a:rPr lang="ru-RU" sz="6000" dirty="0" smtClean="0">
                <a:latin typeface="Constantia" panose="02030602050306030303" pitchFamily="18" charset="0"/>
              </a:rPr>
              <a:t>голосеменных дает представление об эволюции растений.</a:t>
            </a:r>
            <a:endParaRPr lang="ru-RU" sz="3800" dirty="0">
              <a:latin typeface="Constantia" panose="02030602050306030303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05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25583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3477" y="0"/>
            <a:ext cx="908031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ПАСИБО ЗА ВНИМАНИЕ!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17910" y="1419367"/>
            <a:ext cx="6946711" cy="543863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Constantia" panose="02030602050306030303" pitchFamily="18" charset="0"/>
              </a:rPr>
              <a:t>	</a:t>
            </a:r>
            <a:endParaRPr lang="ru-RU" sz="3000" dirty="0">
              <a:latin typeface="Constantia" panose="02030602050306030303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92200"/>
            <a:ext cx="12204264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79047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144</TotalTime>
  <Words>154</Words>
  <Application>Microsoft Office PowerPoint</Application>
  <PresentationFormat>Произвольный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Древние голосеменные:  от вымерших предков до современных представителей</vt:lpstr>
      <vt:lpstr>Слайд 2</vt:lpstr>
      <vt:lpstr>Слайд 3</vt:lpstr>
      <vt:lpstr>Современные голосеменные:</vt:lpstr>
      <vt:lpstr>Значение голосеменных: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Лиилия</dc:creator>
  <cp:lastModifiedBy>labtox</cp:lastModifiedBy>
  <cp:revision>44</cp:revision>
  <dcterms:created xsi:type="dcterms:W3CDTF">2018-03-06T17:29:53Z</dcterms:created>
  <dcterms:modified xsi:type="dcterms:W3CDTF">2024-05-24T11:41:17Z</dcterms:modified>
</cp:coreProperties>
</file>