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57" r:id="rId3"/>
    <p:sldId id="259" r:id="rId4"/>
    <p:sldId id="260" r:id="rId5"/>
    <p:sldId id="266" r:id="rId6"/>
    <p:sldId id="258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2220" y="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725" y="454060"/>
            <a:ext cx="9281160" cy="441185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Фенологические наблюдения за лугом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Новосибирске летом</a:t>
            </a:r>
          </a:p>
        </p:txBody>
      </p:sp>
    </p:spTree>
    <p:extLst>
      <p:ext uri="{BB962C8B-B14F-4D97-AF65-F5344CB8AC3E}">
        <p14:creationId xmlns:p14="http://schemas.microsoft.com/office/powerpoint/2010/main" val="257137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7272"/>
            <a:ext cx="12192000" cy="5617783"/>
          </a:xfrm>
        </p:spPr>
        <p:txBody>
          <a:bodyPr/>
          <a:lstStyle/>
          <a:p>
            <a:pPr algn="ctr"/>
            <a:r>
              <a:rPr lang="ru-RU" sz="3600" b="1" dirty="0"/>
              <a:t>Место наблюдения: </a:t>
            </a:r>
            <a:r>
              <a:rPr lang="ru-RU" sz="3600" dirty="0"/>
              <a:t>Луг, расположенный в районе Академгородка, Новосибирск</a:t>
            </a:r>
            <a:r>
              <a:rPr lang="ru-RU" sz="3600" dirty="0" smtClean="0"/>
              <a:t>.</a:t>
            </a:r>
            <a:endParaRPr lang="ru-RU" sz="3600" b="1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Период </a:t>
            </a:r>
            <a:r>
              <a:rPr lang="ru-RU" sz="3600" b="1" dirty="0">
                <a:ea typeface="Calibri" panose="020F0502020204030204" pitchFamily="34" charset="0"/>
                <a:cs typeface="Calibri" panose="020F0502020204030204" pitchFamily="34" charset="0"/>
              </a:rPr>
              <a:t>наблюдений</a:t>
            </a:r>
            <a:r>
              <a:rPr lang="ru-RU" sz="3600" dirty="0">
                <a:ea typeface="Calibri" panose="020F0502020204030204" pitchFamily="34" charset="0"/>
                <a:cs typeface="Calibri" panose="020F0502020204030204" pitchFamily="34" charset="0"/>
              </a:rPr>
              <a:t> с 1 июня по 31 августа. </a:t>
            </a:r>
            <a:endParaRPr lang="ru-RU" sz="3600" dirty="0">
              <a:ea typeface="Calibri" panose="020F0502020204030204" pitchFamily="34" charset="0"/>
            </a:endParaRPr>
          </a:p>
          <a:p>
            <a:pPr algn="ctr"/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https://storage.myseldon.com/news-pict-69/69A554C2B64D25FCC37E8F43510CE3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39" y="2351315"/>
            <a:ext cx="6760027" cy="450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907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77662"/>
            <a:ext cx="12192000" cy="58035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Основные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фенологические изменения: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</a:endParaRPr>
          </a:p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b="1" dirty="0">
                <a:ea typeface="Calibri" panose="020F0502020204030204" pitchFamily="34" charset="0"/>
                <a:cs typeface="Calibri" panose="020F0502020204030204" pitchFamily="34" charset="0"/>
              </a:rPr>
              <a:t>Начало июня. Наблюдается массовое цветение клевера лугового, ромашки, васильков, </a:t>
            </a:r>
            <a:r>
              <a:rPr lang="ru-RU" b="1" dirty="0" smtClean="0">
                <a:ea typeface="Calibri" panose="020F0502020204030204" pitchFamily="34" charset="0"/>
                <a:cs typeface="Calibri" panose="020F0502020204030204" pitchFamily="34" charset="0"/>
              </a:rPr>
              <a:t>лютиков.</a:t>
            </a:r>
            <a:endParaRPr lang="ru-RU" b="1" dirty="0" smtClean="0">
              <a:ea typeface="Calibri" panose="020F0502020204030204" pitchFamily="34" charset="0"/>
            </a:endParaRPr>
          </a:p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b="1" dirty="0" smtClean="0">
                <a:ea typeface="Calibri" panose="020F0502020204030204" pitchFamily="34" charset="0"/>
                <a:cs typeface="Calibri" panose="020F0502020204030204" pitchFamily="34" charset="0"/>
              </a:rPr>
              <a:t>Середина </a:t>
            </a:r>
            <a:r>
              <a:rPr lang="ru-RU" b="1" dirty="0">
                <a:ea typeface="Calibri" panose="020F0502020204030204" pitchFamily="34" charset="0"/>
                <a:cs typeface="Calibri" panose="020F0502020204030204" pitchFamily="34" charset="0"/>
              </a:rPr>
              <a:t>июня. Клевер луговой начинает завязывать семена. </a:t>
            </a:r>
            <a:endParaRPr lang="ru-RU" b="1" dirty="0">
              <a:ea typeface="Calibri" panose="020F0502020204030204" pitchFamily="34" charset="0"/>
            </a:endParaRPr>
          </a:p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b="1" dirty="0">
                <a:ea typeface="Calibri" panose="020F0502020204030204" pitchFamily="34" charset="0"/>
                <a:cs typeface="Calibri" panose="020F0502020204030204" pitchFamily="34" charset="0"/>
              </a:rPr>
              <a:t>Конец июня. Начинают цвести донник лекарственный, подорожник.</a:t>
            </a:r>
            <a:r>
              <a:rPr lang="ru-RU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>
              <a:ea typeface="Calibri" panose="020F0502020204030204" pitchFamily="34" charset="0"/>
            </a:endParaRPr>
          </a:p>
          <a:p>
            <a:pPr lvl="0" algn="ctr"/>
            <a:endParaRPr lang="ru-RU" dirty="0" smtClean="0"/>
          </a:p>
        </p:txBody>
      </p:sp>
      <p:pic>
        <p:nvPicPr>
          <p:cNvPr id="8" name="Picture 4" descr="https://storage.myseldon.com/news-pict-8a/8A4B75E46456572576FC320CA10B355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2700" y="3297654"/>
            <a:ext cx="3788229" cy="284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89" y="2588330"/>
            <a:ext cx="6408511" cy="426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" y="3181830"/>
            <a:ext cx="3099252" cy="309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29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183"/>
            <a:ext cx="12192000" cy="3431760"/>
          </a:xfrm>
        </p:spPr>
        <p:txBody>
          <a:bodyPr>
            <a:normAutofit fontScale="92500" lnSpcReduction="10000"/>
          </a:bodyPr>
          <a:lstStyle/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Начало июля</a:t>
            </a:r>
            <a:r>
              <a:rPr lang="ru-RU" sz="32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. Происходит массовое созревание семян у клевера лугового</a:t>
            </a:r>
            <a:r>
              <a:rPr lang="ru-RU" sz="3200" b="1" dirty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3200" b="1" dirty="0" smtClean="0">
              <a:ea typeface="Calibri" panose="020F0502020204030204" pitchFamily="34" charset="0"/>
            </a:endParaRPr>
          </a:p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Середина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июля</a:t>
            </a:r>
            <a:r>
              <a:rPr lang="ru-RU" sz="3200" b="1" dirty="0">
                <a:ea typeface="Calibri" panose="020F0502020204030204" pitchFamily="34" charset="0"/>
                <a:cs typeface="Calibri" panose="020F0502020204030204" pitchFamily="34" charset="0"/>
              </a:rPr>
              <a:t>. Наблюдается вторая волна цветения у васильков и ромашки.</a:t>
            </a:r>
            <a:endParaRPr lang="ru-RU" sz="3200" b="1" dirty="0">
              <a:ea typeface="Calibri" panose="020F0502020204030204" pitchFamily="34" charset="0"/>
            </a:endParaRPr>
          </a:p>
          <a:p>
            <a:pPr indent="0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Конец июля</a:t>
            </a:r>
            <a:r>
              <a:rPr lang="ru-RU" sz="3200" b="1" dirty="0">
                <a:ea typeface="Calibri" panose="020F0502020204030204" pitchFamily="34" charset="0"/>
                <a:cs typeface="Calibri" panose="020F0502020204030204" pitchFamily="34" charset="0"/>
              </a:rPr>
              <a:t>. Донник лекарственный начинает завязывать семена. </a:t>
            </a:r>
            <a:endParaRPr lang="ru-RU" sz="3200" b="1" dirty="0">
              <a:ea typeface="Calibri" panose="020F0502020204030204" pitchFamily="34" charset="0"/>
            </a:endParaRPr>
          </a:p>
          <a:p>
            <a:pPr lvl="0" algn="ctr"/>
            <a:endParaRPr lang="ru-RU" sz="2400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115" y="3135086"/>
            <a:ext cx="4963885" cy="372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72" y="2930880"/>
            <a:ext cx="2743200" cy="413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3473855"/>
            <a:ext cx="4245429" cy="353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794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12192000" cy="36249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августа</a:t>
            </a:r>
            <a:r>
              <a:rPr lang="ru-RU" sz="3200" b="1" dirty="0"/>
              <a:t>. Происходит массовое созревание семян у донника лекарственного. </a:t>
            </a:r>
          </a:p>
          <a:p>
            <a:pPr marL="0" indent="0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Середина августа</a:t>
            </a:r>
            <a:r>
              <a:rPr lang="ru-RU" sz="3200" b="1" dirty="0"/>
              <a:t>. Наблюдается постепенное увядание клевера лугового, васильков и ромашки.</a:t>
            </a:r>
          </a:p>
          <a:p>
            <a:pPr marL="0" indent="0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Конец августа</a:t>
            </a:r>
            <a:r>
              <a:rPr lang="ru-RU" sz="3200" b="1" dirty="0"/>
              <a:t>. Наблюдается увядание донника </a:t>
            </a:r>
            <a:r>
              <a:rPr lang="ru-RU" sz="3200" b="1" dirty="0" smtClean="0"/>
              <a:t>лекарственного.</a:t>
            </a:r>
            <a:endParaRPr lang="ru-RU" sz="3200" b="1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490" y="2639443"/>
            <a:ext cx="6931024" cy="519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229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3741" y="965200"/>
            <a:ext cx="6281719" cy="48600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лугу - это период активного роста и цветения, а также созревания семян. К концу лета наблюдается постепенное увядание растений, что сигнализирует о приближении осени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storage.myseldon.com/news-pict-ef/EF629A5E0FEDC8C14998F630619AB5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48812" y="848810"/>
            <a:ext cx="6790495" cy="509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1687" y="4197511"/>
            <a:ext cx="1970314" cy="269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68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26876" y="1944942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11571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161</Words>
  <Application>Microsoft Office PowerPoint</Application>
  <PresentationFormat>Широкоэкранный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Constantia</vt:lpstr>
      <vt:lpstr>Wingdings 2</vt:lpstr>
      <vt:lpstr>Поток</vt:lpstr>
      <vt:lpstr>Фенологические наблюдения за лугом  в Новосибирске летом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Александра Флеминга в развитии биологии</dc:title>
  <dc:creator>STUFF</dc:creator>
  <cp:lastModifiedBy>STUFF</cp:lastModifiedBy>
  <cp:revision>16</cp:revision>
  <dcterms:created xsi:type="dcterms:W3CDTF">2024-04-13T10:00:57Z</dcterms:created>
  <dcterms:modified xsi:type="dcterms:W3CDTF">2024-06-05T17:37:41Z</dcterms:modified>
</cp:coreProperties>
</file>