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8" r:id="rId2"/>
    <p:sldId id="269" r:id="rId3"/>
    <p:sldId id="271" r:id="rId4"/>
    <p:sldId id="262" r:id="rId5"/>
    <p:sldId id="272" r:id="rId6"/>
    <p:sldId id="277" r:id="rId7"/>
    <p:sldId id="278" r:id="rId8"/>
    <p:sldId id="279" r:id="rId9"/>
    <p:sldId id="280" r:id="rId10"/>
    <p:sldId id="273" r:id="rId11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E57"/>
    <a:srgbClr val="184259"/>
    <a:srgbClr val="9C4E4E"/>
    <a:srgbClr val="700000"/>
    <a:srgbClr val="5E200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52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1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2BF7510-B9ED-40E0-8274-4F64AD62B8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5E24B0-B97F-4932-93CD-4307D6181D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CB94E35-2DB6-4CAC-9FD1-5B45B2F20204}" type="datetime1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C3A0DF-A8A7-4EF4-96E5-757FFFC2A9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2BEC987-E8F6-4FD2-BFB2-04815BD1D2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C078EF9-7F2B-4B20-A25C-9E80C1697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14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0075B20-9A3C-4148-8AF7-93F235ED71A1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AAF9CF-D1E5-49FD-94F7-B246BB67E24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292858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88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78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952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88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83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28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4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16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99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6AAF9CF-D1E5-49FD-94F7-B246BB67E24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31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85801" y="1869601"/>
            <a:ext cx="10840914" cy="3921600"/>
          </a:xfrm>
        </p:spPr>
        <p:txBody>
          <a:bodyPr rtlCol="0" anchor="t" anchorCtr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ABC045-2DC8-47C6-BDCC-8A0BB0B26BBE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28F7C25-BFB6-430F-87B6-7D0D2C7493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2343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26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840913" cy="3124199"/>
          </a:xfrm>
        </p:spPr>
        <p:txBody>
          <a:bodyPr rtlCol="0" anchor="ctr">
            <a:normAutofit/>
          </a:bodyPr>
          <a:lstStyle>
            <a:lvl1pPr algn="l">
              <a:defRPr sz="3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5800" y="3733800"/>
            <a:ext cx="10840914" cy="20574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E949AA-4799-41C6-B7AF-E30CB139CE51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32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E7F378-F7E9-4AF9-845E-2CD5A7B72783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1064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8E039F-24CB-46E4-A2B6-4D56D988AAD9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537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786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6500" y="2716272"/>
            <a:ext cx="8683625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76500" y="5137736"/>
            <a:ext cx="8683625" cy="73284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4473E400-D9F1-4EF9-A943-AF6CC9919340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6293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450" y="1874308"/>
            <a:ext cx="3814235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648200" y="0"/>
            <a:ext cx="7543800" cy="6856214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552450" y="3134308"/>
            <a:ext cx="3814235" cy="201660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85FA6C5-38B2-4B26-95D9-40D5DC6430FF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063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писание заголовка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5799" y="1881824"/>
            <a:ext cx="10840914" cy="1032826"/>
          </a:xfrm>
        </p:spPr>
        <p:txBody>
          <a:bodyPr rtlCol="0" anchor="t" anchorCtr="0">
            <a:no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D63808-EB2F-45FE-9F7A-42AE62FBAE56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47DAE59-9D63-4159-8F3E-560C31F19A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6192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2" name="Текст 2">
            <a:extLst>
              <a:ext uri="{FF2B5EF4-FFF2-40B4-BE49-F238E27FC236}">
                <a16:creationId xmlns:a16="http://schemas.microsoft.com/office/drawing/2014/main" id="{4249143D-80A5-4E4C-BBFD-F253500CE22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85799" y="2914650"/>
            <a:ext cx="10840914" cy="50212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Текст 5">
            <a:extLst>
              <a:ext uri="{FF2B5EF4-FFF2-40B4-BE49-F238E27FC236}">
                <a16:creationId xmlns:a16="http://schemas.microsoft.com/office/drawing/2014/main" id="{B06123F0-984B-4EF8-9945-3621C401B7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65366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5">
            <a:extLst>
              <a:ext uri="{FF2B5EF4-FFF2-40B4-BE49-F238E27FC236}">
                <a16:creationId xmlns:a16="http://schemas.microsoft.com/office/drawing/2014/main" id="{A669C074-A9BE-4B07-ACEE-3B34AAC8B9E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48424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9" name="Текст 5">
            <a:extLst>
              <a:ext uri="{FF2B5EF4-FFF2-40B4-BE49-F238E27FC236}">
                <a16:creationId xmlns:a16="http://schemas.microsoft.com/office/drawing/2014/main" id="{84A40D78-D6DD-41A7-A132-9D48DF8649A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82308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5">
            <a:extLst>
              <a:ext uri="{FF2B5EF4-FFF2-40B4-BE49-F238E27FC236}">
                <a16:creationId xmlns:a16="http://schemas.microsoft.com/office/drawing/2014/main" id="{4A9CFAA7-850F-4C92-A9BE-56452E5CA04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99250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CC5A0CF1-9FE7-4149-97DC-522163914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4248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3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326" y="995967"/>
            <a:ext cx="6238874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4" name="Рисунок 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8014200" y="995968"/>
            <a:ext cx="3492000" cy="4866064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085849" y="2255967"/>
            <a:ext cx="6610351" cy="3476618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29F7ED-45DA-4EC7-BE64-3FC4CE75C528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69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прав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7974" y="995968"/>
            <a:ext cx="4848225" cy="1260000"/>
          </a:xfrm>
        </p:spPr>
        <p:txBody>
          <a:bodyPr rtlCol="0" anchor="ctr" anchorCtr="0">
            <a:normAutofit/>
          </a:bodyPr>
          <a:lstStyle>
            <a:lvl1pPr algn="l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4" name="Рисунок 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727574" y="914400"/>
            <a:ext cx="5749425" cy="4818185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657974" y="2255968"/>
            <a:ext cx="4848225" cy="3476617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4780B1-DD89-41D0-911A-95ACED0939A6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295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Надпись 14"/>
          <p:cNvSpPr txBox="1"/>
          <p:nvPr/>
        </p:nvSpPr>
        <p:spPr bwMode="white">
          <a:xfrm>
            <a:off x="10571243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11" name="Надпись 10"/>
          <p:cNvSpPr txBox="1"/>
          <p:nvPr/>
        </p:nvSpPr>
        <p:spPr bwMode="white">
          <a:xfrm>
            <a:off x="100262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20801" y="609601"/>
            <a:ext cx="9550399" cy="2743199"/>
          </a:xfrm>
        </p:spPr>
        <p:txBody>
          <a:bodyPr rtlCol="0" anchor="ctr">
            <a:normAutofit/>
          </a:bodyPr>
          <a:lstStyle>
            <a:lvl1pPr algn="ctr">
              <a:defRPr sz="3000" b="0" i="1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426408" y="3352800"/>
            <a:ext cx="9339184" cy="381000"/>
          </a:xfrm>
        </p:spPr>
        <p:txBody>
          <a:bodyPr rtlCol="0"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Прямоугольник: Скругленные углы 6">
            <a:extLst>
              <a:ext uri="{FF2B5EF4-FFF2-40B4-BE49-F238E27FC236}">
                <a16:creationId xmlns:a16="http://schemas.microsoft.com/office/drawing/2014/main" id="{1AD7857E-8E0E-4AC1-ABDC-E42462C788DE}"/>
              </a:ext>
            </a:extLst>
          </p:cNvPr>
          <p:cNvSpPr/>
          <p:nvPr userDrawn="1"/>
        </p:nvSpPr>
        <p:spPr>
          <a:xfrm>
            <a:off x="1750844" y="3962401"/>
            <a:ext cx="8690313" cy="1908173"/>
          </a:xfrm>
          <a:prstGeom prst="roundRect">
            <a:avLst>
              <a:gd name="adj" fmla="val 6552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857375" y="4021138"/>
            <a:ext cx="8486775" cy="176053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E587C7-8C99-43A0-BDFA-88897E00DCEB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5340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85799" y="1869599"/>
            <a:ext cx="5202071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85800" y="2870201"/>
            <a:ext cx="5202071" cy="2916000"/>
          </a:xfrm>
          <a:prstGeom prst="roundRect">
            <a:avLst>
              <a:gd name="adj" fmla="val 2496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298270" y="1869599"/>
            <a:ext cx="5228444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8270" y="2870201"/>
            <a:ext cx="5202071" cy="2916000"/>
          </a:xfrm>
          <a:prstGeom prst="roundRect">
            <a:avLst>
              <a:gd name="adj" fmla="val 2798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022FB8-14FB-427F-AF07-FD406572E4AC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031B0A9-3E16-4C5B-A6CE-045BCB91A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3976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содержим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9" name="Прямоугольник: Скругленные углы 8">
            <a:extLst>
              <a:ext uri="{FF2B5EF4-FFF2-40B4-BE49-F238E27FC236}">
                <a16:creationId xmlns:a16="http://schemas.microsoft.com/office/drawing/2014/main" id="{E44449DE-635B-4B23-9B8B-C95A5B8764DB}"/>
              </a:ext>
            </a:extLst>
          </p:cNvPr>
          <p:cNvSpPr/>
          <p:nvPr userDrawn="1"/>
        </p:nvSpPr>
        <p:spPr>
          <a:xfrm>
            <a:off x="663356" y="1790228"/>
            <a:ext cx="10863358" cy="4080348"/>
          </a:xfrm>
          <a:prstGeom prst="roundRect">
            <a:avLst>
              <a:gd name="adj" fmla="val 2634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685802" y="1869600"/>
            <a:ext cx="5040000" cy="3921601"/>
          </a:xfrm>
          <a:prstGeom prst="roundRect">
            <a:avLst>
              <a:gd name="adj" fmla="val 1970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488644" y="1869601"/>
            <a:ext cx="5040000" cy="3921600"/>
          </a:xfrm>
          <a:prstGeom prst="roundRect">
            <a:avLst>
              <a:gd name="adj" fmla="val 2211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9C70BA8-9F42-4ABE-ABB0-2835B7F0D3DE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E8539E0A-8009-4A6E-A7A1-5AEFA5220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9691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685801" y="609600"/>
            <a:ext cx="10840914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white">
          <a:xfrm>
            <a:off x="685801" y="2142067"/>
            <a:ext cx="10840914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3C8FDB16-3987-4B39-BD80-3F12E781865B}" type="datetime1">
              <a:rPr lang="ru-RU" noProof="0" smtClean="0"/>
              <a:t>07.01.2024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66059" y="5870575"/>
            <a:ext cx="126065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09069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8" r:id="rId3"/>
    <p:sldLayoutId id="2147483679" r:id="rId4"/>
    <p:sldLayoutId id="2147483669" r:id="rId5"/>
    <p:sldLayoutId id="2147483680" r:id="rId6"/>
    <p:sldLayoutId id="2147483672" r:id="rId7"/>
    <p:sldLayoutId id="2147483665" r:id="rId8"/>
    <p:sldLayoutId id="2147483664" r:id="rId9"/>
    <p:sldLayoutId id="2147483671" r:id="rId10"/>
    <p:sldLayoutId id="2147483666" r:id="rId11"/>
    <p:sldLayoutId id="2147483667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a/ZX_97entbXV-sjZ5" TargetMode="External"/><Relationship Id="rId7" Type="http://schemas.openxmlformats.org/officeDocument/2006/relationships/hyperlink" Target="https://studopedia.ru/25_83183_sravnitelnie-harakteristiki-pokoleniy-evm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rends.rbc.ru/trends/industry/" TargetMode="External"/><Relationship Id="rId5" Type="http://schemas.openxmlformats.org/officeDocument/2006/relationships/hyperlink" Target="https://evmhistory.ru/persons/lebedev.html" TargetMode="External"/><Relationship Id="rId4" Type="http://schemas.openxmlformats.org/officeDocument/2006/relationships/hyperlink" Target="https://gos-it.fandom.com/wik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Значок колонны">
            <a:extLst>
              <a:ext uri="{FF2B5EF4-FFF2-40B4-BE49-F238E27FC236}">
                <a16:creationId xmlns:a16="http://schemas.microsoft.com/office/drawing/2014/main" id="{FC7E2CCC-C53E-454B-9DE0-F2484BA0F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577705" y="1524000"/>
            <a:ext cx="1905000" cy="1905000"/>
          </a:xfrm>
          <a:prstGeom prst="rect">
            <a:avLst/>
          </a:prstGeom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5B398-1E7F-44AD-8356-8345134C9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1778" y="1524000"/>
            <a:ext cx="7517802" cy="2421464"/>
          </a:xfrm>
        </p:spPr>
        <p:txBody>
          <a:bodyPr rtlCol="0"/>
          <a:lstStyle/>
          <a:p>
            <a:pPr rtl="0"/>
            <a:r>
              <a:rPr lang="ru-RU" dirty="0"/>
              <a:t>История развития Компьютерной	техники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2A3D91-AB3F-4EDF-B87E-FDDF6C5DC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0827" y="4967580"/>
            <a:ext cx="3362949" cy="732840"/>
          </a:xfrm>
        </p:spPr>
        <p:txBody>
          <a:bodyPr rtlCol="0">
            <a:normAutofit fontScale="62500" lnSpcReduction="20000"/>
          </a:bodyPr>
          <a:lstStyle/>
          <a:p>
            <a:pPr algn="l" rtl="0"/>
            <a:r>
              <a:rPr lang="ru-RU" sz="2400" dirty="0"/>
              <a:t>Автор проекта</a:t>
            </a:r>
          </a:p>
          <a:p>
            <a:pPr algn="l" rtl="0"/>
            <a:r>
              <a:rPr lang="ru-RU" sz="2400" dirty="0"/>
              <a:t>Иванов </a:t>
            </a:r>
            <a:r>
              <a:rPr lang="ru-RU" sz="2400" dirty="0" err="1"/>
              <a:t>иван</a:t>
            </a:r>
            <a:endParaRPr lang="ru-RU" sz="2400" dirty="0"/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49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F70BC9-4028-4C57-A49A-BB164F02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Список литературы и интернет-ресурсов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C8D87A-A43B-467C-9549-98D8C6155027}"/>
              </a:ext>
            </a:extLst>
          </p:cNvPr>
          <p:cNvSpPr>
            <a:spLocks noGrp="1"/>
          </p:cNvSpPr>
          <p:nvPr>
            <p:ph idx="1"/>
          </p:nvPr>
        </p:nvSpPr>
        <p:spPr bwMode="black">
          <a:xfrm>
            <a:off x="695617" y="2448128"/>
            <a:ext cx="10840914" cy="3921600"/>
          </a:xfrm>
        </p:spPr>
        <p:txBody>
          <a:bodyPr rtlCol="0"/>
          <a:lstStyle/>
          <a:p>
            <a:pPr rtl="0"/>
            <a:r>
              <a:rPr lang="en-US" dirty="0">
                <a:hlinkClick r:id="rId3"/>
              </a:rPr>
              <a:t>https://dzen.ru/a/ZX_97entbXV-sjZ5</a:t>
            </a:r>
            <a:endParaRPr lang="ru-RU" dirty="0"/>
          </a:p>
          <a:p>
            <a:pPr rtl="0"/>
            <a:r>
              <a:rPr lang="en-US" dirty="0">
                <a:hlinkClick r:id="rId4"/>
              </a:rPr>
              <a:t>https://gos-it.fandom.com/wiki/</a:t>
            </a:r>
            <a:endParaRPr lang="ru-RU" dirty="0"/>
          </a:p>
          <a:p>
            <a:pPr rtl="0"/>
            <a:r>
              <a:rPr lang="ru-RU" dirty="0"/>
              <a:t>Л.Л. </a:t>
            </a:r>
            <a:r>
              <a:rPr lang="ru-RU" dirty="0" err="1"/>
              <a:t>Босова</a:t>
            </a:r>
            <a:r>
              <a:rPr lang="ru-RU" dirty="0"/>
              <a:t>, А.Ю. </a:t>
            </a:r>
            <a:r>
              <a:rPr lang="ru-RU" dirty="0" err="1"/>
              <a:t>Босова</a:t>
            </a:r>
            <a:r>
              <a:rPr lang="ru-RU" dirty="0"/>
              <a:t>. Информатика. Базовый уровень. 7 класс</a:t>
            </a:r>
          </a:p>
          <a:p>
            <a:pPr rtl="0"/>
            <a:r>
              <a:rPr lang="en-US" dirty="0">
                <a:hlinkClick r:id="rId5"/>
              </a:rPr>
              <a:t>https://evmhistory.ru/persons/lebedev.html</a:t>
            </a:r>
            <a:endParaRPr lang="ru-RU" dirty="0"/>
          </a:p>
          <a:p>
            <a:pPr rtl="0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https://trends.rbc.ru/trends/industry/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https://studopedia.ru/25_83183_sravnitelnie-harakteristiki-pokoleniy-evm.html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5" name="Управляющая кнопка: &quot;Вперед&quot; или &quot;Следующий&quot;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8B48CBA3-7B36-413F-96CD-7A6427DA3525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&quot;Назад&quot; или &quot;Предыдущий&quot; 5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A2A61AF-562B-4F50-ADFA-6F9E2FCF695B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&quot;В начало&quot; 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CCAE0588-F699-46BB-92CE-6E58A00C4FFB}"/>
              </a:ext>
            </a:extLst>
          </p:cNvPr>
          <p:cNvSpPr/>
          <p:nvPr/>
        </p:nvSpPr>
        <p:spPr>
          <a:xfrm>
            <a:off x="9499107" y="6369728"/>
            <a:ext cx="683581" cy="488272"/>
          </a:xfrm>
          <a:prstGeom prst="actionButtonBeginning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0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агнутая страница">
            <a:extLst>
              <a:ext uri="{FF2B5EF4-FFF2-40B4-BE49-F238E27FC236}">
                <a16:creationId xmlns:a16="http://schemas.microsoft.com/office/drawing/2014/main" id="{F54CE4C8-2431-43FB-87C3-391A3BFF8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527" y="549804"/>
            <a:ext cx="1157288" cy="115728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начало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A0452F-E4D7-4ED7-A292-A7A5A20AC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2556" y="3134308"/>
            <a:ext cx="3984130" cy="2958582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Человеческое общество по мере своего развития овладевало не только веществом и энергией, но и информацией.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975EA63-9EB4-4AEA-8F10-B00D5F79B6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684744" y="1566862"/>
            <a:ext cx="7124700" cy="3724275"/>
          </a:xfrm>
          <a:prstGeom prst="rect">
            <a:avLst/>
          </a:prstGeom>
        </p:spPr>
      </p:pic>
      <p:sp>
        <p:nvSpPr>
          <p:cNvPr id="3" name="Управляющая кнопка: &quot;Вперед&quot; или &quot;Следующий&quot;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5AEB844-8469-4A00-8DEF-83AB757EE2FA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&quot;Назад&quot; или &quot;Предыдущий&quot; 4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70FAA39A-8909-409F-9D93-48CB803E9B0C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6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C826E-72DB-45B4-B092-DA86DA68C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введение</a:t>
            </a:r>
          </a:p>
        </p:txBody>
      </p:sp>
      <p:pic>
        <p:nvPicPr>
          <p:cNvPr id="24" name="Рисунок 23" descr="Значок календаря">
            <a:extLst>
              <a:ext uri="{FF2B5EF4-FFF2-40B4-BE49-F238E27FC236}">
                <a16:creationId xmlns:a16="http://schemas.microsoft.com/office/drawing/2014/main" id="{B83E2AB1-C03F-4257-9171-5FD5FA272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960" y="870426"/>
            <a:ext cx="742950" cy="742950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1D935431-5E3F-4C1A-BED1-C5BC3D661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5353" y="1983361"/>
            <a:ext cx="8474096" cy="1456308"/>
          </a:xfrm>
        </p:spPr>
        <p:txBody>
          <a:bodyPr rtlCol="0"/>
          <a:lstStyle/>
          <a:p>
            <a:pPr rtl="0"/>
            <a:r>
              <a:rPr lang="ru-RU" dirty="0"/>
              <a:t>Этап развития компьютерной (вычислительной) техники делится на поколения на основании элементной базы, которая положена в основу создания вычислительной машины. По мере развития науки и техники менялась и элементная база, что приводило к корректировке архитектуры, увеличению быстродействия и объема памяти.</a:t>
            </a:r>
          </a:p>
        </p:txBody>
      </p:sp>
      <p:sp>
        <p:nvSpPr>
          <p:cNvPr id="32" name="Текст 31">
            <a:extLst>
              <a:ext uri="{FF2B5EF4-FFF2-40B4-BE49-F238E27FC236}">
                <a16:creationId xmlns:a16="http://schemas.microsoft.com/office/drawing/2014/main" id="{E9D7F99C-4A63-4AF2-8DFC-783C463444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3280" y="3837470"/>
            <a:ext cx="1682962" cy="959003"/>
          </a:xfrm>
        </p:spPr>
        <p:txBody>
          <a:bodyPr rtlCol="0"/>
          <a:lstStyle/>
          <a:p>
            <a:pPr rtl="0">
              <a:spcAft>
                <a:spcPts val="0"/>
              </a:spcAft>
            </a:pPr>
            <a:r>
              <a:rPr lang="ru-RU" sz="1800" dirty="0"/>
              <a:t>[1945 – 6</a:t>
            </a:r>
            <a:r>
              <a:rPr lang="en-US" sz="1800" dirty="0"/>
              <a:t>0</a:t>
            </a:r>
            <a:r>
              <a:rPr lang="ru-RU" sz="1800" dirty="0"/>
              <a:t>-е ]</a:t>
            </a:r>
          </a:p>
          <a:p>
            <a:pPr rtl="0">
              <a:spcAft>
                <a:spcPts val="0"/>
              </a:spcAft>
            </a:pPr>
            <a:r>
              <a:rPr lang="ru-RU" sz="1800" dirty="0"/>
              <a:t>Поколение </a:t>
            </a:r>
            <a:r>
              <a:rPr lang="en-US" sz="1800" dirty="0"/>
              <a:t>I</a:t>
            </a:r>
            <a:endParaRPr lang="ru-RU" sz="1800" dirty="0"/>
          </a:p>
        </p:txBody>
      </p:sp>
      <p:sp>
        <p:nvSpPr>
          <p:cNvPr id="11" name="Овал 9" descr="Декоративный элемент">
            <a:extLst>
              <a:ext uri="{FF2B5EF4-FFF2-40B4-BE49-F238E27FC236}">
                <a16:creationId xmlns:a16="http://schemas.microsoft.com/office/drawing/2014/main" id="{6A7147D9-5182-4F63-A1F6-2C7F380BC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580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 w="9525"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id="{11214B34-DA9D-4C1E-8508-23F492C539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10952" y="3816701"/>
            <a:ext cx="1559683" cy="959003"/>
          </a:xfrm>
        </p:spPr>
        <p:txBody>
          <a:bodyPr rtlCol="0"/>
          <a:lstStyle/>
          <a:p>
            <a:pPr rtl="0">
              <a:spcAft>
                <a:spcPts val="0"/>
              </a:spcAft>
            </a:pPr>
            <a:r>
              <a:rPr lang="ru-RU" sz="1800" dirty="0"/>
              <a:t>[</a:t>
            </a:r>
            <a:r>
              <a:rPr lang="en-US" sz="1800" dirty="0"/>
              <a:t>1955 – 70-e</a:t>
            </a:r>
            <a:r>
              <a:rPr lang="ru-RU" sz="1800" dirty="0"/>
              <a:t>]</a:t>
            </a:r>
          </a:p>
          <a:p>
            <a:pPr rtl="0">
              <a:spcAft>
                <a:spcPts val="0"/>
              </a:spcAft>
            </a:pPr>
            <a:r>
              <a:rPr lang="en-US" sz="1800" dirty="0"/>
              <a:t> </a:t>
            </a:r>
            <a:r>
              <a:rPr lang="ru-RU" sz="1800" dirty="0"/>
              <a:t>Поколение </a:t>
            </a:r>
            <a:r>
              <a:rPr lang="en-US" sz="1800" dirty="0"/>
              <a:t>II</a:t>
            </a:r>
            <a:endParaRPr lang="ru-RU" sz="1800" dirty="0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id="{3184FF17-95E1-488F-85D0-829B663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549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id="{181BCB65-05D6-4968-A705-E5461BD4B7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16597" y="3847630"/>
            <a:ext cx="1559683" cy="959003"/>
          </a:xfrm>
        </p:spPr>
        <p:txBody>
          <a:bodyPr rtlCol="0"/>
          <a:lstStyle/>
          <a:p>
            <a:pPr rtl="0">
              <a:spcAft>
                <a:spcPts val="0"/>
              </a:spcAft>
            </a:pPr>
            <a:r>
              <a:rPr lang="ru-RU" sz="1800" dirty="0"/>
              <a:t>[1965 – 70-е]</a:t>
            </a:r>
          </a:p>
          <a:p>
            <a:pPr rtl="0">
              <a:spcAft>
                <a:spcPts val="0"/>
              </a:spcAft>
            </a:pPr>
            <a:r>
              <a:rPr lang="ru-RU" sz="1800" dirty="0"/>
              <a:t>Поколение </a:t>
            </a:r>
            <a:r>
              <a:rPr lang="en-US" sz="1800" dirty="0"/>
              <a:t>III</a:t>
            </a:r>
            <a:endParaRPr lang="ru-RU" sz="1800" dirty="0"/>
          </a:p>
        </p:txBody>
      </p:sp>
      <p:sp>
        <p:nvSpPr>
          <p:cNvPr id="16" name="Овал 19" descr="Декоративный элемент">
            <a:extLst>
              <a:ext uri="{FF2B5EF4-FFF2-40B4-BE49-F238E27FC236}">
                <a16:creationId xmlns:a16="http://schemas.microsoft.com/office/drawing/2014/main" id="{E8029F86-BAEB-4FB6-9968-621202C1E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702" y="4788790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2EF458CD-7F65-4446-8840-6E8C9C6831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91347" y="3837470"/>
            <a:ext cx="1661822" cy="959003"/>
          </a:xfrm>
        </p:spPr>
        <p:txBody>
          <a:bodyPr rtlCol="0"/>
          <a:lstStyle/>
          <a:p>
            <a:pPr rtl="0">
              <a:spcAft>
                <a:spcPts val="0"/>
              </a:spcAft>
            </a:pPr>
            <a:r>
              <a:rPr lang="ru-RU" sz="1800" dirty="0"/>
              <a:t>[1975 – 2000-е]</a:t>
            </a:r>
          </a:p>
          <a:p>
            <a:pPr rtl="0">
              <a:spcAft>
                <a:spcPts val="0"/>
              </a:spcAft>
            </a:pPr>
            <a:r>
              <a:rPr lang="ru-RU" sz="1800" dirty="0"/>
              <a:t>Поколение </a:t>
            </a:r>
            <a:r>
              <a:rPr lang="en-US" sz="1800" dirty="0"/>
              <a:t>IV</a:t>
            </a:r>
            <a:endParaRPr lang="ru-RU" sz="1800" dirty="0"/>
          </a:p>
        </p:txBody>
      </p:sp>
      <p:sp>
        <p:nvSpPr>
          <p:cNvPr id="17" name="Овал 270" descr="Декоративный элемент">
            <a:extLst>
              <a:ext uri="{FF2B5EF4-FFF2-40B4-BE49-F238E27FC236}">
                <a16:creationId xmlns:a16="http://schemas.microsoft.com/office/drawing/2014/main" id="{A8F4EDB0-C386-4CCF-B742-D9788F7B7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741" y="4787996"/>
            <a:ext cx="252000" cy="25200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glow rad="63500">
              <a:schemeClr val="bg2">
                <a:lumMod val="75000"/>
                <a:lumOff val="25000"/>
                <a:alpha val="40000"/>
              </a:schemeClr>
            </a:glow>
          </a:effectLst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36" name="Текст 35">
            <a:extLst>
              <a:ext uri="{FF2B5EF4-FFF2-40B4-BE49-F238E27FC236}">
                <a16:creationId xmlns:a16="http://schemas.microsoft.com/office/drawing/2014/main" id="{E14C2379-D648-4FA4-892B-A031C8CF38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83757" y="3837470"/>
            <a:ext cx="2035533" cy="959003"/>
          </a:xfrm>
        </p:spPr>
        <p:txBody>
          <a:bodyPr rtlCol="0"/>
          <a:lstStyle/>
          <a:p>
            <a:pPr rtl="0">
              <a:spcAft>
                <a:spcPts val="0"/>
              </a:spcAft>
            </a:pPr>
            <a:r>
              <a:rPr lang="ru-RU" sz="1800" dirty="0"/>
              <a:t>Будущее</a:t>
            </a:r>
          </a:p>
          <a:p>
            <a:pPr rtl="0">
              <a:spcAft>
                <a:spcPts val="0"/>
              </a:spcAft>
            </a:pPr>
            <a:r>
              <a:rPr lang="ru-RU" sz="1800" dirty="0"/>
              <a:t>Поколение </a:t>
            </a:r>
            <a:r>
              <a:rPr lang="en-US" sz="1800" dirty="0"/>
              <a:t>V</a:t>
            </a:r>
            <a:endParaRPr lang="ru-RU" sz="1800" dirty="0"/>
          </a:p>
        </p:txBody>
      </p:sp>
      <p:sp>
        <p:nvSpPr>
          <p:cNvPr id="13" name="Овал 11" descr="Декоративный элемент">
            <a:extLst>
              <a:ext uri="{FF2B5EF4-FFF2-40B4-BE49-F238E27FC236}">
                <a16:creationId xmlns:a16="http://schemas.microsoft.com/office/drawing/2014/main" id="{D62D13F9-C589-486F-8D76-6D51992A2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49" y="4782234"/>
            <a:ext cx="288000" cy="2880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 w="15875">
            <a:solidFill>
              <a:schemeClr val="bg2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75000"/>
                <a:lumOff val="25000"/>
                <a:alpha val="60000"/>
              </a:schemeClr>
            </a:glow>
          </a:effectLst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0" name="Прямоугольник 7" descr="временная шкала">
            <a:extLst>
              <a:ext uri="{FF2B5EF4-FFF2-40B4-BE49-F238E27FC236}">
                <a16:creationId xmlns:a16="http://schemas.microsoft.com/office/drawing/2014/main" id="{2B8D0290-68FF-400B-B201-1F38FEE760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4000" y="4913996"/>
            <a:ext cx="8424000" cy="20638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j-lt"/>
            </a:endParaRPr>
          </a:p>
        </p:txBody>
      </p:sp>
      <p:sp>
        <p:nvSpPr>
          <p:cNvPr id="18" name="Текст 31">
            <a:extLst>
              <a:ext uri="{FF2B5EF4-FFF2-40B4-BE49-F238E27FC236}">
                <a16:creationId xmlns:a16="http://schemas.microsoft.com/office/drawing/2014/main" id="{8F4AB856-998C-436B-B7A0-E099EDDA1463}"/>
              </a:ext>
            </a:extLst>
          </p:cNvPr>
          <p:cNvSpPr txBox="1">
            <a:spLocks/>
          </p:cNvSpPr>
          <p:nvPr/>
        </p:nvSpPr>
        <p:spPr bwMode="white">
          <a:xfrm>
            <a:off x="870099" y="5289396"/>
            <a:ext cx="1682962" cy="959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1800" dirty="0"/>
              <a:t>Электронные лампы</a:t>
            </a:r>
          </a:p>
        </p:txBody>
      </p:sp>
      <p:sp>
        <p:nvSpPr>
          <p:cNvPr id="19" name="Текст 32">
            <a:extLst>
              <a:ext uri="{FF2B5EF4-FFF2-40B4-BE49-F238E27FC236}">
                <a16:creationId xmlns:a16="http://schemas.microsoft.com/office/drawing/2014/main" id="{0A2F3872-CF1C-40B9-B0D6-6ABE8AF19AF5}"/>
              </a:ext>
            </a:extLst>
          </p:cNvPr>
          <p:cNvSpPr txBox="1">
            <a:spLocks/>
          </p:cNvSpPr>
          <p:nvPr/>
        </p:nvSpPr>
        <p:spPr bwMode="white">
          <a:xfrm>
            <a:off x="3175707" y="5327026"/>
            <a:ext cx="1559683" cy="959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1800" dirty="0"/>
              <a:t>Транзисторы</a:t>
            </a:r>
          </a:p>
        </p:txBody>
      </p:sp>
      <p:sp>
        <p:nvSpPr>
          <p:cNvPr id="20" name="Текст 33">
            <a:extLst>
              <a:ext uri="{FF2B5EF4-FFF2-40B4-BE49-F238E27FC236}">
                <a16:creationId xmlns:a16="http://schemas.microsoft.com/office/drawing/2014/main" id="{789AFDB6-6C42-4988-8C67-34F492802C1A}"/>
              </a:ext>
            </a:extLst>
          </p:cNvPr>
          <p:cNvSpPr txBox="1">
            <a:spLocks/>
          </p:cNvSpPr>
          <p:nvPr/>
        </p:nvSpPr>
        <p:spPr bwMode="white">
          <a:xfrm>
            <a:off x="5131582" y="5332435"/>
            <a:ext cx="1682961" cy="959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1800" dirty="0"/>
              <a:t>Интегральные схемы (ИС)</a:t>
            </a:r>
          </a:p>
        </p:txBody>
      </p:sp>
      <p:sp>
        <p:nvSpPr>
          <p:cNvPr id="21" name="Текст 34">
            <a:extLst>
              <a:ext uri="{FF2B5EF4-FFF2-40B4-BE49-F238E27FC236}">
                <a16:creationId xmlns:a16="http://schemas.microsoft.com/office/drawing/2014/main" id="{BC0D54E8-4D2E-44CB-9C4F-C3D2493D9733}"/>
              </a:ext>
            </a:extLst>
          </p:cNvPr>
          <p:cNvSpPr txBox="1">
            <a:spLocks/>
          </p:cNvSpPr>
          <p:nvPr/>
        </p:nvSpPr>
        <p:spPr bwMode="white">
          <a:xfrm>
            <a:off x="6933460" y="5379164"/>
            <a:ext cx="2154881" cy="11351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1800" dirty="0"/>
              <a:t>Большие и сверх большие ИС </a:t>
            </a:r>
          </a:p>
          <a:p>
            <a:pPr>
              <a:spcAft>
                <a:spcPts val="0"/>
              </a:spcAft>
            </a:pPr>
            <a:r>
              <a:rPr lang="ru-RU" sz="1800" dirty="0"/>
              <a:t>(БИС, СБИС), микропроцессоры</a:t>
            </a:r>
          </a:p>
        </p:txBody>
      </p:sp>
      <p:sp>
        <p:nvSpPr>
          <p:cNvPr id="22" name="Текст 35">
            <a:extLst>
              <a:ext uri="{FF2B5EF4-FFF2-40B4-BE49-F238E27FC236}">
                <a16:creationId xmlns:a16="http://schemas.microsoft.com/office/drawing/2014/main" id="{72B1B07F-6BE4-4076-B4A6-48DA0E5C2F5A}"/>
              </a:ext>
            </a:extLst>
          </p:cNvPr>
          <p:cNvSpPr txBox="1">
            <a:spLocks/>
          </p:cNvSpPr>
          <p:nvPr/>
        </p:nvSpPr>
        <p:spPr bwMode="white">
          <a:xfrm>
            <a:off x="9185682" y="5289395"/>
            <a:ext cx="2035533" cy="959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ru-RU" sz="1800" dirty="0"/>
              <a:t>Оптоэлектроника, криоэлектроника</a:t>
            </a:r>
          </a:p>
        </p:txBody>
      </p:sp>
      <p:sp>
        <p:nvSpPr>
          <p:cNvPr id="23" name="Управляющая кнопка: &quot;Вперед&quot; или &quot;Следующий&quot;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4698A7C-84A2-4BF7-80AA-93EFF8F249F3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&quot;Назад&quot; или &quot;Предыдущий&quot; 24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FCD1E6D6-CCDB-4406-A8D5-B9D10647A14C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04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326" y="669964"/>
            <a:ext cx="6238874" cy="1260000"/>
          </a:xfrm>
        </p:spPr>
        <p:txBody>
          <a:bodyPr rtlCol="0"/>
          <a:lstStyle/>
          <a:p>
            <a:pPr rtl="0"/>
            <a:r>
              <a:rPr lang="ru-RU" dirty="0"/>
              <a:t>Начало эпохи </a:t>
            </a:r>
            <a:r>
              <a:rPr lang="ru-RU" dirty="0" err="1"/>
              <a:t>эвм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FA16B2-6A61-4B79-B91C-B41F21F14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5849" y="1842499"/>
            <a:ext cx="6610351" cy="3476618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ru-RU" dirty="0"/>
              <a:t>В середине тридцатых годов ХХ века в области вычислительной техники начались эксперименты с электричеством и сложной механической основой. Главным элементом вычислительных машин этого периода стали электромеханические реле, электромагнитный сигнал приводил в движение сразу много механических подвижных частей (колес), замыкая и размыкая цепи, ведущие к роторным схемам.</a:t>
            </a:r>
          </a:p>
          <a:p>
            <a:pPr rtl="0"/>
            <a:r>
              <a:rPr lang="ru-RU" dirty="0"/>
              <a:t>Основные идеи, по которым долгие годы развивалась вычислительная техника, были сформулированы в 1946 г. американским математиком Джоном фон Нейманом. Они получили название архитектуры фон Неймана.</a:t>
            </a:r>
          </a:p>
          <a:p>
            <a:pPr rtl="0"/>
            <a:r>
              <a:rPr lang="ru-RU" dirty="0"/>
              <a:t>В 1949 году была построена первая ЭВМ с архитектурой фон Неймана – английская машина EDSAC. Годом позже появилась американская ЭВМ EDVAC.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070514-28D5-4CFF-91AA-B7C114C4E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200" y="487886"/>
            <a:ext cx="4225220" cy="4884354"/>
          </a:xfrm>
          <a:prstGeom prst="rect">
            <a:avLst/>
          </a:prstGeom>
        </p:spPr>
      </p:pic>
      <p:sp>
        <p:nvSpPr>
          <p:cNvPr id="5" name="Управляющая кнопка: &quot;Вперед&quot; или &quot;Следующий&quot;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DE342415-0CB9-47A0-A0A7-AAC567DCADDE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&quot;Назад&quot; или &quot;Предыдущий&quot; 5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1A1D81D-258E-4E90-A56D-CDEC8FF1E82F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9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97" y="495415"/>
            <a:ext cx="4848225" cy="1260000"/>
          </a:xfrm>
        </p:spPr>
        <p:txBody>
          <a:bodyPr rtlCol="0"/>
          <a:lstStyle/>
          <a:p>
            <a:pPr rtl="0"/>
            <a:r>
              <a:rPr lang="ru-RU" spc="-30" dirty="0"/>
              <a:t>Первое поколение ЭВМ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6739" y="1501366"/>
            <a:ext cx="4848225" cy="3476617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Годы применения: 1940-е – 1950-е годы</a:t>
            </a:r>
          </a:p>
          <a:p>
            <a:pPr rtl="0"/>
            <a:r>
              <a:rPr lang="ru-RU" dirty="0"/>
              <a:t>Элементная база: электронные вакуумные лампы</a:t>
            </a:r>
          </a:p>
          <a:p>
            <a:pPr rtl="0"/>
            <a:r>
              <a:rPr lang="ru-RU" dirty="0"/>
              <a:t>Габариты: десятки квадратных метров, многотонный вес</a:t>
            </a:r>
          </a:p>
          <a:p>
            <a:pPr rtl="0"/>
            <a:r>
              <a:rPr lang="ru-RU" dirty="0"/>
              <a:t>Скорость: несколько тысяч операций в секунду</a:t>
            </a:r>
          </a:p>
          <a:p>
            <a:pPr rtl="0"/>
            <a:r>
              <a:rPr lang="ru-RU" dirty="0"/>
              <a:t>Особенности: требуется принудительное охлаждение, крайне высокое потребление электроэнергии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657C5A-74D2-4C22-8C8F-E42548D58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569" y="2102517"/>
            <a:ext cx="4067128" cy="2274314"/>
          </a:xfrm>
          <a:prstGeom prst="rect">
            <a:avLst/>
          </a:prstGeom>
        </p:spPr>
      </p:pic>
      <p:sp>
        <p:nvSpPr>
          <p:cNvPr id="5" name="Управляющая кнопка: &quot;Вперед&quot; или &quot;Следующий&quot;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6EC7339-FBDC-439A-9F51-B791F6F65536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&quot;Назад&quot; или &quot;Предыдущий&quot; 6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E86DE222-9EC1-4615-BCC7-07E1F91666B7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86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97" y="495415"/>
            <a:ext cx="4848225" cy="1260000"/>
          </a:xfrm>
        </p:spPr>
        <p:txBody>
          <a:bodyPr rtlCol="0"/>
          <a:lstStyle/>
          <a:p>
            <a:pPr rtl="0"/>
            <a:r>
              <a:rPr lang="ru-RU" spc="-30" dirty="0"/>
              <a:t>Второе поколение ЭВМ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6739" y="1501366"/>
            <a:ext cx="4848225" cy="3476617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Годы применения 1950-е – 1965-й год</a:t>
            </a:r>
          </a:p>
          <a:p>
            <a:pPr rtl="0"/>
            <a:r>
              <a:rPr lang="ru-RU" dirty="0"/>
              <a:t>Элементная база: транзисторы</a:t>
            </a:r>
          </a:p>
          <a:p>
            <a:pPr rtl="0"/>
            <a:r>
              <a:rPr lang="ru-RU" dirty="0"/>
              <a:t>Габариты: несколько кубических метров, вес - сотни килограммов</a:t>
            </a:r>
          </a:p>
          <a:p>
            <a:pPr rtl="0"/>
            <a:r>
              <a:rPr lang="ru-RU" dirty="0"/>
              <a:t>Скорость: десятки тысяч операций в секунду.</a:t>
            </a:r>
          </a:p>
          <a:p>
            <a:pPr rtl="0"/>
            <a:r>
              <a:rPr lang="ru-RU" dirty="0"/>
              <a:t>Особенности: упрощение программирования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DAA05C-B883-41CE-A694-98B69CA48ED5}"/>
              </a:ext>
            </a:extLst>
          </p:cNvPr>
          <p:cNvSpPr txBox="1"/>
          <p:nvPr/>
        </p:nvSpPr>
        <p:spPr>
          <a:xfrm>
            <a:off x="1804385" y="4116652"/>
            <a:ext cx="6094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 этот период стали развиваться языки программирования высокого уровня: ФОРТРАН, АЛГОЛ, КОБОЛ. Составление программы перестало зависеть от конкретной модели машины, сделалось проще, понятнее, доступнее.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E4B381-2625-4CBE-B333-4AC783328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334" y="1363832"/>
            <a:ext cx="3736725" cy="2347034"/>
          </a:xfrm>
          <a:prstGeom prst="rect">
            <a:avLst/>
          </a:prstGeom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89B5533-BDCD-45FD-AB96-6D9B655FC1ED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2F2A9FF4-81AA-443D-A31F-D60B459093F2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4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97" y="495415"/>
            <a:ext cx="4848225" cy="1260000"/>
          </a:xfrm>
        </p:spPr>
        <p:txBody>
          <a:bodyPr rtlCol="0"/>
          <a:lstStyle/>
          <a:p>
            <a:pPr rtl="0"/>
            <a:r>
              <a:rPr lang="ru-RU" spc="-30" dirty="0"/>
              <a:t>третье поколение ЭВМ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6739" y="1501366"/>
            <a:ext cx="4848225" cy="3476617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Годы применения: 1965 -1971 </a:t>
            </a:r>
            <a:r>
              <a:rPr lang="ru-RU" dirty="0" err="1"/>
              <a:t>гг</a:t>
            </a:r>
            <a:endParaRPr lang="ru-RU" dirty="0"/>
          </a:p>
          <a:p>
            <a:pPr rtl="0"/>
            <a:r>
              <a:rPr lang="ru-RU" dirty="0"/>
              <a:t>Элементная база: микросхемы, или чипы, магнитные накопители информации</a:t>
            </a:r>
          </a:p>
          <a:p>
            <a:pPr rtl="0"/>
            <a:r>
              <a:rPr lang="ru-RU" dirty="0"/>
              <a:t>Размеры: 1-2 кубических метра, вес - десятки килограммов</a:t>
            </a:r>
          </a:p>
          <a:p>
            <a:pPr rtl="0"/>
            <a:r>
              <a:rPr lang="ru-RU" dirty="0"/>
              <a:t>Скорость: до сотен тысяч операций в секунду</a:t>
            </a:r>
          </a:p>
          <a:p>
            <a:pPr rtl="0"/>
            <a:r>
              <a:rPr lang="ru-RU" dirty="0"/>
              <a:t>Особенности: совместимость, возможность создания сетей, стандартизованная периферия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DF89EC-A6FC-4A7F-BE4E-4BD365C2F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373" y="1201506"/>
            <a:ext cx="3738563" cy="2705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844B80-E110-40BB-808C-0AE8ECBE6F16}"/>
              </a:ext>
            </a:extLst>
          </p:cNvPr>
          <p:cNvSpPr txBox="1"/>
          <p:nvPr/>
        </p:nvSpPr>
        <p:spPr>
          <a:xfrm>
            <a:off x="1543373" y="4605546"/>
            <a:ext cx="60945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 этот период существенно расширились области применения ЭВМ. Стали создаваться базы данных, первые системы искусственного интеллекта, системы автоматизированного проектирования (САПР) и управления (АСУ). В 70-е годы получила мощное развитие линия малых (мини) ЭВМ. </a:t>
            </a:r>
          </a:p>
        </p:txBody>
      </p:sp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C04128E-93CF-481E-A1F7-2FD6CFB98B97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3BF4D95-B64A-4596-A0D4-9705136AF0C1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095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97" y="495415"/>
            <a:ext cx="5291369" cy="1260000"/>
          </a:xfrm>
        </p:spPr>
        <p:txBody>
          <a:bodyPr rtlCol="0"/>
          <a:lstStyle/>
          <a:p>
            <a:pPr rtl="0"/>
            <a:r>
              <a:rPr lang="ru-RU" spc="-30" dirty="0"/>
              <a:t>Четвертое поколение ЭВМ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6739" y="1501366"/>
            <a:ext cx="4848225" cy="3476617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ru-RU" dirty="0"/>
              <a:t>Годы применения: с 15 ноября 1971 года по наши дни</a:t>
            </a:r>
          </a:p>
          <a:p>
            <a:pPr rtl="0"/>
            <a:r>
              <a:rPr lang="ru-RU" dirty="0"/>
              <a:t>Элементная база: микропроцессоры и БИС (большие интегральные схемы) и СБИС (сверхбольшие интегральные схемы, в кристалле которых размещаются до 10 млн элементов)</a:t>
            </a:r>
          </a:p>
          <a:p>
            <a:pPr rtl="0"/>
            <a:r>
              <a:rPr lang="ru-RU" dirty="0"/>
              <a:t>Скорость: миллионы операций в секунду.</a:t>
            </a:r>
          </a:p>
          <a:p>
            <a:pPr rtl="0"/>
            <a:r>
              <a:rPr lang="ru-RU" dirty="0"/>
              <a:t>Особенности: компактность и миниатюризация, персонализация вычислительных устройств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C0B394-2474-44DB-842F-7FE234D22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063" y="1306653"/>
            <a:ext cx="4436655" cy="33219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FB6BE2-D27B-4DBE-A085-82E5E646571A}"/>
              </a:ext>
            </a:extLst>
          </p:cNvPr>
          <p:cNvSpPr txBox="1"/>
          <p:nvPr/>
        </p:nvSpPr>
        <p:spPr>
          <a:xfrm>
            <a:off x="1235897" y="4776639"/>
            <a:ext cx="105802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Компьютер вторгся практически во все сферы человеческой деятельности, от обычных расчетов до современнейших производств, систем генерации и распределения электроэнергии, контроля опасных технических объектов, сложнейших областей медицины.</a:t>
            </a:r>
          </a:p>
          <a:p>
            <a:r>
              <a:rPr lang="ru-RU" dirty="0"/>
              <a:t>Компьютер стал персональным.</a:t>
            </a:r>
          </a:p>
        </p:txBody>
      </p:sp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ED6CE56-C76E-470C-876B-FDA97CA20009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B254AEB9-D5B2-4AC8-9698-90E859BB02DC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70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97" y="495415"/>
            <a:ext cx="4848225" cy="1260000"/>
          </a:xfrm>
        </p:spPr>
        <p:txBody>
          <a:bodyPr rtlCol="0"/>
          <a:lstStyle/>
          <a:p>
            <a:pPr rtl="0"/>
            <a:r>
              <a:rPr lang="ru-RU" spc="-30" dirty="0"/>
              <a:t>пятое поколение ЭВМ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76739" y="1501366"/>
            <a:ext cx="6072605" cy="3186044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ЭВМ этого поколения будут основаны на принципиально новой элементной базе. Основным их качеством должен быть высокий интеллектуальный уровень, в частности, распознавание речи, образов. Это требует перехода от традиционной фон-неймановской архитектуры компьютера к архитектурам, учитывающим требования задач создания искусственного интеллекта. </a:t>
            </a:r>
          </a:p>
          <a:p>
            <a:pPr rtl="0"/>
            <a:r>
              <a:rPr lang="ru-RU" dirty="0"/>
              <a:t>Этот период происходит сейчас и связан он с попыткой создать самый первый персональный компьютер с искусственным интеллектом.</a:t>
            </a:r>
          </a:p>
          <a:p>
            <a:pPr rtl="0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E11F7-B3B8-422E-9D07-341471010FF6}"/>
              </a:ext>
            </a:extLst>
          </p:cNvPr>
          <p:cNvSpPr txBox="1"/>
          <p:nvPr/>
        </p:nvSpPr>
        <p:spPr>
          <a:xfrm>
            <a:off x="1723099" y="4885257"/>
            <a:ext cx="95426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Предполагается, что их элементной базой будут служить не СБИС, а созданные на их базе устройства с элементами искусственного интеллекта. Для увеличения памяти и быстродействия будут использоваться достижения оптоэлектроники и </a:t>
            </a:r>
            <a:r>
              <a:rPr lang="ru-RU" dirty="0" err="1"/>
              <a:t>биопроцессоры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C2DE4D-9C92-4264-ABE7-A6E4D090F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72" y="1592565"/>
            <a:ext cx="4848225" cy="2841766"/>
          </a:xfrm>
          <a:prstGeom prst="rect">
            <a:avLst/>
          </a:prstGeom>
        </p:spPr>
      </p:pic>
      <p:sp>
        <p:nvSpPr>
          <p:cNvPr id="7" name="Управляющая кнопка: &quot;Вперед&quot; или &quot;Следующий&quot; 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399A59C-A937-4E2C-9F79-9DCAA124A680}"/>
              </a:ext>
            </a:extLst>
          </p:cNvPr>
          <p:cNvSpPr/>
          <p:nvPr/>
        </p:nvSpPr>
        <p:spPr>
          <a:xfrm>
            <a:off x="11194741" y="6369729"/>
            <a:ext cx="683581" cy="488271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&quot;Назад&quot; или &quot;Предыдущий&quot;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01CBA3C8-40A8-4D36-A312-B7C8338E375F}"/>
              </a:ext>
            </a:extLst>
          </p:cNvPr>
          <p:cNvSpPr/>
          <p:nvPr/>
        </p:nvSpPr>
        <p:spPr>
          <a:xfrm>
            <a:off x="10329167" y="6369728"/>
            <a:ext cx="683582" cy="488271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38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fault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60957916_TF22736411_Win32" id="{907B29F2-C7A9-4D6E-9280-13BDA4C2379B}" vid="{F9140B98-99C4-487F-8E54-B29203BD39E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известного события истории</Template>
  <TotalTime>0</TotalTime>
  <Words>719</Words>
  <Application>Microsoft Office PowerPoint</Application>
  <PresentationFormat>Широкоэкранный</PresentationFormat>
  <Paragraphs>75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Небеса</vt:lpstr>
      <vt:lpstr>История развития Компьютерной техники</vt:lpstr>
      <vt:lpstr>начало</vt:lpstr>
      <vt:lpstr>введение</vt:lpstr>
      <vt:lpstr>Начало эпохи эвм</vt:lpstr>
      <vt:lpstr>Первое поколение ЭВМ</vt:lpstr>
      <vt:lpstr>Второе поколение ЭВМ</vt:lpstr>
      <vt:lpstr>третье поколение ЭВМ</vt:lpstr>
      <vt:lpstr>Четвертое поколение ЭВМ</vt:lpstr>
      <vt:lpstr>пятое поколение ЭВМ</vt:lpstr>
      <vt:lpstr>Список литературы и интернет-ресурсов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2024-01-05T08:37:20Z</dcterms:created>
  <dcterms:modified xsi:type="dcterms:W3CDTF">2024-01-07T03:56:53Z</dcterms:modified>
</cp:coreProperties>
</file>