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1" r:id="rId6"/>
    <p:sldId id="267" r:id="rId7"/>
    <p:sldId id="265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41" d="100"/>
          <a:sy n="41" d="100"/>
        </p:scale>
        <p:origin x="30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E9CC8-453E-4C67-B39E-0B8631A3846D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0F031-68FF-44D8-A578-7260A46658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02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E9CC8-453E-4C67-B39E-0B8631A3846D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0F031-68FF-44D8-A578-7260A46658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7225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E9CC8-453E-4C67-B39E-0B8631A3846D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0F031-68FF-44D8-A578-7260A46658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876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E9CC8-453E-4C67-B39E-0B8631A3846D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0F031-68FF-44D8-A578-7260A46658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349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E9CC8-453E-4C67-B39E-0B8631A3846D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0F031-68FF-44D8-A578-7260A46658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4861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E9CC8-453E-4C67-B39E-0B8631A3846D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0F031-68FF-44D8-A578-7260A46658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067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E9CC8-453E-4C67-B39E-0B8631A3846D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0F031-68FF-44D8-A578-7260A46658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9996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E9CC8-453E-4C67-B39E-0B8631A3846D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0F031-68FF-44D8-A578-7260A46658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122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E9CC8-453E-4C67-B39E-0B8631A3846D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0F031-68FF-44D8-A578-7260A46658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4904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E9CC8-453E-4C67-B39E-0B8631A3846D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0F031-68FF-44D8-A578-7260A46658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4563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E9CC8-453E-4C67-B39E-0B8631A3846D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0F031-68FF-44D8-A578-7260A46658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959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71000"/>
            <a:lum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artisticCrisscrossEtching trans="38000" pressure="19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FE9CC8-453E-4C67-B39E-0B8631A3846D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A0F031-68FF-44D8-A578-7260A46658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4834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Relationship Id="rId5" Type="http://schemas.microsoft.com/office/2007/relationships/hdphoto" Target="../media/hdphoto3.wdp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1987" y="922221"/>
            <a:ext cx="10628025" cy="3507698"/>
          </a:xfrm>
        </p:spPr>
        <p:txBody>
          <a:bodyPr>
            <a:normAutofit/>
          </a:bodyPr>
          <a:lstStyle/>
          <a:p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Влияние деятельности человека на экосистему Казани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i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anose="02030602050306030303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091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616" y="504967"/>
            <a:ext cx="6332560" cy="4872251"/>
          </a:xfrm>
        </p:spPr>
        <p:txBody>
          <a:bodyPr>
            <a:noAutofit/>
          </a:bodyPr>
          <a:lstStyle/>
          <a:p>
            <a:pPr marL="0" indent="35560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200" dirty="0"/>
              <a:t>Казань крупный промышленный и культурный центр, оказывает значительное воздействие на окружающую среду.</a:t>
            </a:r>
            <a:endParaRPr lang="ru-RU" sz="4000" dirty="0">
              <a:latin typeface="Constantia" panose="02030602050306030303" pitchFamily="18" charset="0"/>
            </a:endParaRP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2335" y="2808464"/>
            <a:ext cx="4802433" cy="35898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2716" y="637024"/>
            <a:ext cx="3216442" cy="2142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44642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24868" y="100430"/>
            <a:ext cx="6395113" cy="6757570"/>
          </a:xfrm>
        </p:spPr>
        <p:txBody>
          <a:bodyPr>
            <a:noAutofit/>
          </a:bodyPr>
          <a:lstStyle/>
          <a:p>
            <a:pPr marL="0" indent="45085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600" b="1" dirty="0"/>
              <a:t>Основные виды антропогенного воздействия</a:t>
            </a:r>
            <a:r>
              <a:rPr lang="ru-RU" sz="3600" b="1" dirty="0" smtClean="0"/>
              <a:t>:</a:t>
            </a:r>
          </a:p>
          <a:p>
            <a:pPr lvl="0"/>
            <a:r>
              <a:rPr lang="ru-RU" sz="3000" dirty="0"/>
              <a:t>Промышленные </a:t>
            </a:r>
            <a:r>
              <a:rPr lang="ru-RU" sz="3000" dirty="0" smtClean="0"/>
              <a:t>предприятия (</a:t>
            </a:r>
            <a:r>
              <a:rPr lang="ru-RU" sz="3000" dirty="0" smtClean="0">
                <a:solidFill>
                  <a:srgbClr val="000099"/>
                </a:solidFill>
                <a:latin typeface="Constantia" panose="02030602050306030303" pitchFamily="18" charset="0"/>
              </a:rPr>
              <a:t>КамАЗ, Татнефть, </a:t>
            </a:r>
            <a:r>
              <a:rPr lang="ru-RU" sz="3000" dirty="0" err="1">
                <a:solidFill>
                  <a:srgbClr val="000099"/>
                </a:solidFill>
                <a:latin typeface="Constantia" panose="02030602050306030303" pitchFamily="18" charset="0"/>
              </a:rPr>
              <a:t>Кукморская</a:t>
            </a:r>
            <a:r>
              <a:rPr lang="ru-RU" sz="3000" dirty="0">
                <a:solidFill>
                  <a:srgbClr val="000099"/>
                </a:solidFill>
                <a:latin typeface="Constantia" panose="02030602050306030303" pitchFamily="18" charset="0"/>
              </a:rPr>
              <a:t> </a:t>
            </a:r>
            <a:r>
              <a:rPr lang="ru-RU" sz="3000" dirty="0" smtClean="0">
                <a:solidFill>
                  <a:srgbClr val="000099"/>
                </a:solidFill>
                <a:latin typeface="Constantia" panose="02030602050306030303" pitchFamily="18" charset="0"/>
              </a:rPr>
              <a:t>посуда, </a:t>
            </a:r>
            <a:r>
              <a:rPr lang="ru-RU" sz="3000" dirty="0">
                <a:solidFill>
                  <a:srgbClr val="000099"/>
                </a:solidFill>
                <a:latin typeface="Constantia" panose="02030602050306030303" pitchFamily="18" charset="0"/>
              </a:rPr>
              <a:t>Химический завод имени Л. Я. Карпова</a:t>
            </a:r>
            <a:r>
              <a:rPr lang="ru-RU" sz="3000" dirty="0" smtClean="0"/>
              <a:t>). </a:t>
            </a:r>
            <a:endParaRPr lang="ru-RU" sz="3000" dirty="0"/>
          </a:p>
          <a:p>
            <a:pPr lvl="0"/>
            <a:r>
              <a:rPr lang="ru-RU" sz="3000" dirty="0" smtClean="0"/>
              <a:t>Автомобильный транспорт.</a:t>
            </a:r>
            <a:endParaRPr lang="ru-RU" sz="3000" dirty="0"/>
          </a:p>
          <a:p>
            <a:pPr lvl="0"/>
            <a:r>
              <a:rPr lang="ru-RU" sz="3000" dirty="0"/>
              <a:t>Бытовые сточные воды, </a:t>
            </a:r>
            <a:r>
              <a:rPr lang="ru-RU" sz="3000" dirty="0" smtClean="0"/>
              <a:t>мусор.</a:t>
            </a:r>
          </a:p>
          <a:p>
            <a:pPr lvl="0"/>
            <a:r>
              <a:rPr lang="ru-RU" sz="3000" dirty="0" smtClean="0"/>
              <a:t>Разрастание города.</a:t>
            </a:r>
            <a:endParaRPr lang="ru-RU" sz="3000" dirty="0"/>
          </a:p>
          <a:p>
            <a:pPr lvl="0"/>
            <a:r>
              <a:rPr lang="ru-RU" sz="3000" dirty="0"/>
              <a:t>Большое количество отдыхающих </a:t>
            </a:r>
            <a:r>
              <a:rPr lang="ru-RU" sz="3000" dirty="0" smtClean="0"/>
              <a:t>может </a:t>
            </a:r>
            <a:r>
              <a:rPr lang="ru-RU" sz="3000" dirty="0"/>
              <a:t>привести к </a:t>
            </a:r>
            <a:r>
              <a:rPr lang="ru-RU" sz="3000" dirty="0" err="1"/>
              <a:t>вытаптыванию</a:t>
            </a:r>
            <a:r>
              <a:rPr lang="ru-RU" sz="3000" dirty="0"/>
              <a:t> растительности, загрязнению </a:t>
            </a:r>
            <a:r>
              <a:rPr lang="ru-RU" sz="3000" dirty="0" smtClean="0"/>
              <a:t>водоемов.</a:t>
            </a:r>
            <a:endParaRPr lang="ru-RU" sz="3000" dirty="0"/>
          </a:p>
          <a:p>
            <a:pPr marL="0" indent="450850" algn="just">
              <a:lnSpc>
                <a:spcPct val="100000"/>
              </a:lnSpc>
              <a:spcBef>
                <a:spcPts val="0"/>
              </a:spcBef>
              <a:buNone/>
            </a:pPr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038" y="3972800"/>
            <a:ext cx="4799462" cy="25242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450" y="2982200"/>
            <a:ext cx="2952750" cy="647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Объект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019" y="265634"/>
            <a:ext cx="5143500" cy="1028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Объект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557" y="1425740"/>
            <a:ext cx="2743200" cy="1103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20791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59308"/>
            <a:ext cx="11839074" cy="105424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Последствия антропогенного воздействия:</a:t>
            </a:r>
            <a:r>
              <a:rPr lang="ru-RU" dirty="0"/>
              <a:t/>
            </a:r>
            <a:br>
              <a:rPr lang="ru-RU" dirty="0"/>
            </a:br>
            <a:endParaRPr lang="ru-RU" sz="6000" b="1" dirty="0">
              <a:solidFill>
                <a:srgbClr val="000099"/>
              </a:solidFill>
              <a:latin typeface="Constantia" panose="0203060205030603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0501" y="259308"/>
            <a:ext cx="5964072" cy="6196083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6000" dirty="0" smtClean="0">
                <a:latin typeface="Constantia" panose="02030602050306030303" pitchFamily="18" charset="0"/>
              </a:rPr>
              <a:t>	</a:t>
            </a:r>
            <a:endParaRPr lang="ru-RU" sz="3800" dirty="0">
              <a:latin typeface="Constantia" panose="02030602050306030303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0501" y="1082842"/>
            <a:ext cx="9313520" cy="3491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0000"/>
              </a:lnSpc>
              <a:spcBef>
                <a:spcPts val="8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ru-RU" sz="3200" dirty="0">
                <a:ea typeface="Times New Roman" panose="02020603050405020304" pitchFamily="18" charset="0"/>
                <a:cs typeface="Calibri" panose="020F0502020204030204" pitchFamily="34" charset="0"/>
              </a:rPr>
              <a:t>Загрязнение </a:t>
            </a:r>
            <a:r>
              <a:rPr lang="ru-RU" sz="3200" dirty="0" smtClean="0">
                <a:ea typeface="Times New Roman" panose="02020603050405020304" pitchFamily="18" charset="0"/>
                <a:cs typeface="Calibri" panose="020F0502020204030204" pitchFamily="34" charset="0"/>
              </a:rPr>
              <a:t>воздуха. </a:t>
            </a:r>
            <a:endParaRPr lang="ru-RU" sz="3200" dirty="0">
              <a:ea typeface="Calibri" panose="020F0502020204030204" pitchFamily="34" charset="0"/>
            </a:endParaRPr>
          </a:p>
          <a:p>
            <a:pPr marL="342900" lvl="0" indent="-342900">
              <a:lnSpc>
                <a:spcPct val="110000"/>
              </a:lnSpc>
              <a:spcBef>
                <a:spcPts val="8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ru-RU" sz="3200" dirty="0">
                <a:ea typeface="Times New Roman" panose="02020603050405020304" pitchFamily="18" charset="0"/>
                <a:cs typeface="Calibri" panose="020F0502020204030204" pitchFamily="34" charset="0"/>
              </a:rPr>
              <a:t>Загрязнение воды </a:t>
            </a:r>
            <a:endParaRPr lang="ru-RU" sz="3200" dirty="0" smtClean="0"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10000"/>
              </a:lnSpc>
              <a:spcBef>
                <a:spcPts val="8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ru-RU" sz="3200" dirty="0" smtClean="0">
                <a:ea typeface="Times New Roman" panose="02020603050405020304" pitchFamily="18" charset="0"/>
                <a:cs typeface="Calibri" panose="020F0502020204030204" pitchFamily="34" charset="0"/>
              </a:rPr>
              <a:t>Снижение </a:t>
            </a:r>
            <a:r>
              <a:rPr lang="ru-RU" sz="3200" dirty="0">
                <a:ea typeface="Times New Roman" panose="02020603050405020304" pitchFamily="18" charset="0"/>
                <a:cs typeface="Calibri" panose="020F0502020204030204" pitchFamily="34" charset="0"/>
              </a:rPr>
              <a:t>плодородие почв </a:t>
            </a:r>
            <a:endParaRPr lang="ru-RU" sz="3200" dirty="0" smtClean="0"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10000"/>
              </a:lnSpc>
              <a:spcBef>
                <a:spcPts val="8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ru-RU" sz="3200" dirty="0" smtClean="0">
                <a:ea typeface="Times New Roman" panose="02020603050405020304" pitchFamily="18" charset="0"/>
                <a:cs typeface="Calibri" panose="020F0502020204030204" pitchFamily="34" charset="0"/>
              </a:rPr>
              <a:t>Утрата биоразнообразия</a:t>
            </a:r>
          </a:p>
          <a:p>
            <a:pPr marL="342900" lvl="0" indent="-342900">
              <a:lnSpc>
                <a:spcPct val="110000"/>
              </a:lnSpc>
              <a:spcBef>
                <a:spcPts val="8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ru-RU" sz="3200" dirty="0" smtClean="0">
                <a:ea typeface="Times New Roman" panose="02020603050405020304" pitchFamily="18" charset="0"/>
              </a:rPr>
              <a:t>Выбросы </a:t>
            </a:r>
            <a:r>
              <a:rPr lang="ru-RU" sz="3200" dirty="0">
                <a:ea typeface="Times New Roman" panose="02020603050405020304" pitchFamily="18" charset="0"/>
              </a:rPr>
              <a:t>парниковых </a:t>
            </a:r>
            <a:r>
              <a:rPr lang="ru-RU" sz="3200" dirty="0" smtClean="0">
                <a:ea typeface="Times New Roman" panose="02020603050405020304" pitchFamily="18" charset="0"/>
              </a:rPr>
              <a:t>газов</a:t>
            </a:r>
            <a:endParaRPr lang="ru-RU" sz="3200" dirty="0"/>
          </a:p>
        </p:txBody>
      </p:sp>
      <p:pic>
        <p:nvPicPr>
          <p:cNvPr id="1028" name="Picture 4" descr="https://sun9-55.userapi.com/impf/c854128/v854128386/105fe5/2AYBlNl4Nbg.jpg?size=807x532&amp;quality=96&amp;sign=00ceb9edc5890242c5e7d6872448f5c1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0569" y="791615"/>
            <a:ext cx="4153431" cy="2738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sun9-52.userapi.com/impf/c854128/v854128386/105ff9/0DOHrtx5apA.jpg?size=807x538&amp;quality=96&amp;sign=f432e445fec22f98e5e98cdec888d723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771" y="4547135"/>
            <a:ext cx="4097684" cy="2731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sun9-78.userapi.com/impf/c854128/v854128386/105fef/-VWjKtYD0Po.jpg?size=807x456&amp;quality=96&amp;sign=e1ea8bb56b0fe12c0989b28ec0e069c3&amp;type=albu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9537" y="2583402"/>
            <a:ext cx="5104429" cy="2884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583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9267" y="-113558"/>
            <a:ext cx="8086298" cy="1770797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/>
              <a:t>Пути решения проблемы:</a:t>
            </a:r>
            <a:r>
              <a:rPr lang="ru-RU" sz="4000" dirty="0"/>
              <a:t/>
            </a:r>
            <a:br>
              <a:rPr lang="ru-RU" sz="4000" dirty="0"/>
            </a:br>
            <a:endParaRPr lang="ru-RU" sz="7200" b="1" dirty="0">
              <a:solidFill>
                <a:srgbClr val="000099"/>
              </a:solidFill>
              <a:latin typeface="Constantia" panose="0203060205030603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type="body" sz="half" idx="2"/>
          </p:nvPr>
        </p:nvSpPr>
        <p:spPr>
          <a:xfrm>
            <a:off x="260789" y="1770797"/>
            <a:ext cx="5538027" cy="4354087"/>
          </a:xfrm>
        </p:spPr>
        <p:txBody>
          <a:bodyPr>
            <a:noAutofit/>
          </a:bodyPr>
          <a:lstStyle/>
          <a:p>
            <a:pPr indent="45085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000" b="0" i="0" dirty="0" smtClean="0">
                <a:solidFill>
                  <a:srgbClr val="000000"/>
                </a:solidFill>
                <a:effectLst/>
                <a:latin typeface="Constantia" panose="02030602050306030303" pitchFamily="18" charset="0"/>
              </a:rPr>
              <a:t> </a:t>
            </a:r>
            <a:r>
              <a:rPr lang="ru-RU" sz="2000" dirty="0" smtClean="0">
                <a:latin typeface="Constantia" panose="02030602050306030303" pitchFamily="18" charset="0"/>
              </a:rPr>
              <a:t/>
            </a:r>
            <a:br>
              <a:rPr lang="ru-RU" sz="2000" dirty="0" smtClean="0">
                <a:latin typeface="Constantia" panose="02030602050306030303" pitchFamily="18" charset="0"/>
              </a:rPr>
            </a:br>
            <a:r>
              <a:rPr lang="ru-RU" sz="2000" dirty="0" smtClean="0">
                <a:latin typeface="Constantia" panose="02030602050306030303" pitchFamily="18" charset="0"/>
              </a:rPr>
              <a:t>	</a:t>
            </a:r>
            <a:endParaRPr lang="ru-RU" sz="2000" dirty="0">
              <a:latin typeface="Constantia" panose="02030602050306030303" pitchFamily="18" charset="0"/>
            </a:endParaRPr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>
          <a:xfrm>
            <a:off x="10226842" y="2286000"/>
            <a:ext cx="2764840" cy="4021525"/>
          </a:xfrm>
        </p:spPr>
      </p:sp>
      <p:sp>
        <p:nvSpPr>
          <p:cNvPr id="6" name="Прямоугольник 5"/>
          <p:cNvSpPr/>
          <p:nvPr/>
        </p:nvSpPr>
        <p:spPr>
          <a:xfrm>
            <a:off x="260789" y="1137435"/>
            <a:ext cx="8543498" cy="2167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0000"/>
              </a:lnSpc>
              <a:spcBef>
                <a:spcPts val="800"/>
              </a:spcBef>
              <a:spcAft>
                <a:spcPts val="600"/>
              </a:spcAft>
              <a:buFont typeface="Wingdings" panose="05000000000000000000" pitchFamily="2" charset="2"/>
              <a:buChar char=""/>
            </a:pPr>
            <a:r>
              <a:rPr lang="ru-RU" sz="2800" dirty="0">
                <a:ea typeface="Times New Roman" panose="02020603050405020304" pitchFamily="18" charset="0"/>
                <a:cs typeface="Calibri" panose="020F0502020204030204" pitchFamily="34" charset="0"/>
              </a:rPr>
              <a:t>Внедрение безотходных производств, использование возобновляемых источников энергии, экологически чистого транспорта</a:t>
            </a:r>
            <a:r>
              <a:rPr lang="ru-RU" sz="2800" dirty="0" smtClean="0"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</a:p>
          <a:p>
            <a:pPr marL="342900" lvl="0" indent="-342900" algn="just">
              <a:lnSpc>
                <a:spcPct val="110000"/>
              </a:lnSpc>
              <a:spcBef>
                <a:spcPts val="800"/>
              </a:spcBef>
              <a:spcAft>
                <a:spcPts val="600"/>
              </a:spcAft>
              <a:buFont typeface="Wingdings" panose="05000000000000000000" pitchFamily="2" charset="2"/>
              <a:buChar char=""/>
            </a:pPr>
            <a:r>
              <a:rPr lang="ru-RU" sz="2800" dirty="0" smtClean="0">
                <a:ea typeface="Calibri" panose="020F0502020204030204" pitchFamily="34" charset="0"/>
                <a:cs typeface="Calibri" panose="020F0502020204030204" pitchFamily="34" charset="0"/>
              </a:rPr>
              <a:t>Сдавать </a:t>
            </a:r>
            <a:r>
              <a:rPr lang="ru-RU" sz="2800" dirty="0" smtClean="0"/>
              <a:t>вторсырье на переработку.</a:t>
            </a:r>
            <a:endParaRPr lang="ru-RU" sz="2800" dirty="0">
              <a:ea typeface="Calibri" panose="020F050202020403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538893" y="3589571"/>
            <a:ext cx="5887851" cy="318665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260000" y="3305208"/>
            <a:ext cx="6932000" cy="3612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814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4842" y="1962195"/>
            <a:ext cx="62506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	</a:t>
            </a:r>
            <a:endParaRPr lang="ru-RU" sz="2000" dirty="0">
              <a:latin typeface="Constantia" panose="02030602050306030303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5633" y="-750628"/>
            <a:ext cx="10780331" cy="1501255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/>
              <a:t>Пути решения </a:t>
            </a:r>
            <a:r>
              <a:rPr lang="ru-RU" sz="4400" b="1" dirty="0" smtClean="0"/>
              <a:t>проблемы</a:t>
            </a:r>
            <a:r>
              <a:rPr lang="ru-RU" sz="4400" b="1" dirty="0"/>
              <a:t>:</a:t>
            </a:r>
            <a:endParaRPr lang="ru-RU" sz="4400" b="1" dirty="0">
              <a:solidFill>
                <a:srgbClr val="000099"/>
              </a:solidFill>
              <a:latin typeface="Constantia" panose="02030602050306030303" pitchFamily="18" charset="0"/>
            </a:endParaRPr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>
          <a:xfrm>
            <a:off x="13459681" y="1091820"/>
            <a:ext cx="6172200" cy="4873625"/>
          </a:xfrm>
        </p:spPr>
      </p:sp>
      <p:sp>
        <p:nvSpPr>
          <p:cNvPr id="5" name="Прямоугольник 4"/>
          <p:cNvSpPr/>
          <p:nvPr/>
        </p:nvSpPr>
        <p:spPr>
          <a:xfrm>
            <a:off x="432179" y="1496793"/>
            <a:ext cx="6096000" cy="4982711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just">
              <a:lnSpc>
                <a:spcPct val="110000"/>
              </a:lnSpc>
              <a:spcBef>
                <a:spcPts val="800"/>
              </a:spcBef>
              <a:spcAft>
                <a:spcPts val="600"/>
              </a:spcAft>
              <a:buFont typeface="Wingdings" panose="05000000000000000000" pitchFamily="2" charset="2"/>
              <a:buChar char=""/>
            </a:pPr>
            <a:r>
              <a:rPr lang="ru-RU" sz="2800" dirty="0">
                <a:ea typeface="Times New Roman" panose="02020603050405020304" pitchFamily="18" charset="0"/>
                <a:cs typeface="Calibri" panose="020F0502020204030204" pitchFamily="34" charset="0"/>
              </a:rPr>
              <a:t>Повышение уровня экологической культуры </a:t>
            </a:r>
            <a:r>
              <a:rPr lang="ru-RU" sz="2800" dirty="0" smtClean="0">
                <a:ea typeface="Times New Roman" panose="02020603050405020304" pitchFamily="18" charset="0"/>
                <a:cs typeface="Calibri" panose="020F0502020204030204" pitchFamily="34" charset="0"/>
              </a:rPr>
              <a:t>населения (</a:t>
            </a:r>
            <a:r>
              <a:rPr lang="ru-RU" sz="2800" dirty="0" smtClean="0">
                <a:solidFill>
                  <a:srgbClr val="000000"/>
                </a:solidFill>
              </a:rPr>
              <a:t>акция </a:t>
            </a:r>
            <a:r>
              <a:rPr lang="ru-RU" sz="2800" dirty="0">
                <a:solidFill>
                  <a:srgbClr val="000000"/>
                </a:solidFill>
              </a:rPr>
              <a:t>"Волшебные крышечки" в Казани! для помощи приюту "Кот и пёс</a:t>
            </a:r>
            <a:r>
              <a:rPr lang="ru-RU" sz="2800" dirty="0" smtClean="0">
                <a:solidFill>
                  <a:srgbClr val="000000"/>
                </a:solidFill>
              </a:rPr>
              <a:t>"</a:t>
            </a:r>
            <a:r>
              <a:rPr lang="ru-RU" sz="2800" dirty="0" smtClean="0">
                <a:ea typeface="Times New Roman" panose="02020603050405020304" pitchFamily="18" charset="0"/>
                <a:cs typeface="Calibri" panose="020F0502020204030204" pitchFamily="34" charset="0"/>
              </a:rPr>
              <a:t>).</a:t>
            </a:r>
            <a:endParaRPr lang="ru-RU" sz="2800" dirty="0">
              <a:ea typeface="Calibri" panose="020F0502020204030204" pitchFamily="34" charset="0"/>
            </a:endParaRPr>
          </a:p>
          <a:p>
            <a:pPr marL="342900" lvl="0" indent="-342900" algn="just">
              <a:lnSpc>
                <a:spcPct val="110000"/>
              </a:lnSpc>
              <a:spcBef>
                <a:spcPts val="800"/>
              </a:spcBef>
              <a:spcAft>
                <a:spcPts val="600"/>
              </a:spcAft>
              <a:buFont typeface="Wingdings" panose="05000000000000000000" pitchFamily="2" charset="2"/>
              <a:buChar char=""/>
            </a:pPr>
            <a:r>
              <a:rPr lang="ru-RU" sz="2800" dirty="0">
                <a:ea typeface="Times New Roman" panose="02020603050405020304" pitchFamily="18" charset="0"/>
                <a:cs typeface="Calibri" panose="020F0502020204030204" pitchFamily="34" charset="0"/>
              </a:rPr>
              <a:t>Наблюдение за состоянием окружающей среды и принятие мер по предотвращению и устранению экологических проблем.</a:t>
            </a:r>
            <a:endParaRPr lang="ru-RU" sz="2800" dirty="0">
              <a:ea typeface="Calibri" panose="020F0502020204030204" pitchFamily="34" charset="0"/>
            </a:endParaRPr>
          </a:p>
        </p:txBody>
      </p:sp>
      <p:pic>
        <p:nvPicPr>
          <p:cNvPr id="3076" name="Picture 4" descr="https://sun9-53.userapi.com/impg/B0m_tmsV8D-yOzWX6V0VdaXIHIrAsocMsaLN9w/GMfou4zBdlM.jpg?size=947x932&amp;quality=96&amp;sign=c3625544ce533b9cd30f07115e8b2cc6&amp;c_uniq_tag=ku_YnfAEFu6hpVo44IYGMQMo9Pt4NnClGR2Bav4BDZE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7155" y="1091820"/>
            <a:ext cx="4160163" cy="4094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9682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7277" y="1074250"/>
            <a:ext cx="9080312" cy="1325563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ПАСИБО ЗА ВНИМАНИЕ!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17910" y="1419367"/>
            <a:ext cx="6946711" cy="5438633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Constantia" panose="02030602050306030303" pitchFamily="18" charset="0"/>
              </a:rPr>
              <a:t>	</a:t>
            </a:r>
            <a:endParaRPr lang="ru-RU" sz="3000" dirty="0">
              <a:latin typeface="Constantia" panose="02030602050306030303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532" y="3071446"/>
            <a:ext cx="11611336" cy="3786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9047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Другая 1">
      <a:majorFont>
        <a:latin typeface="Footlight MT Light"/>
        <a:ea typeface=""/>
        <a:cs typeface=""/>
      </a:majorFont>
      <a:minorFont>
        <a:latin typeface="Footlight MT Ligh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152</Words>
  <Application>Microsoft Office PowerPoint</Application>
  <PresentationFormat>Широкоэкранный</PresentationFormat>
  <Paragraphs>25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5" baseType="lpstr">
      <vt:lpstr>Arial</vt:lpstr>
      <vt:lpstr>Calibri</vt:lpstr>
      <vt:lpstr>Constantia</vt:lpstr>
      <vt:lpstr>Courier New</vt:lpstr>
      <vt:lpstr>Footlight MT Light</vt:lpstr>
      <vt:lpstr>Times New Roman</vt:lpstr>
      <vt:lpstr>Wingdings</vt:lpstr>
      <vt:lpstr>Тема Office</vt:lpstr>
      <vt:lpstr>Влияние деятельности человека на экосистему Казани </vt:lpstr>
      <vt:lpstr>Презентация PowerPoint</vt:lpstr>
      <vt:lpstr>Презентация PowerPoint</vt:lpstr>
      <vt:lpstr>Последствия антропогенного воздействия: </vt:lpstr>
      <vt:lpstr>Пути решения проблемы: </vt:lpstr>
      <vt:lpstr>Пути решения проблемы: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Лиилия</dc:creator>
  <cp:lastModifiedBy>STUFF</cp:lastModifiedBy>
  <cp:revision>39</cp:revision>
  <dcterms:created xsi:type="dcterms:W3CDTF">2018-03-06T17:29:53Z</dcterms:created>
  <dcterms:modified xsi:type="dcterms:W3CDTF">2024-05-08T17:42:07Z</dcterms:modified>
</cp:coreProperties>
</file>