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embeddedFontLst>
    <p:embeddedFont>
      <p:font typeface="Montserrat" panose="020B0604020202020204" charset="-52"/>
      <p:regular r:id="rId14"/>
      <p:bold r:id="rId15"/>
      <p:italic r:id="rId16"/>
      <p:boldItalic r:id="rId17"/>
    </p:embeddedFont>
    <p:embeddedFont>
      <p:font typeface="Lato" panose="020B0604020202020204" charset="0"/>
      <p:regular r:id="rId18"/>
      <p:bold r:id="rId19"/>
      <p:italic r:id="rId20"/>
      <p:boldItalic r:id="rId21"/>
    </p:embeddedFont>
    <p:embeddedFont>
      <p:font typeface="Lora" panose="020B0604020202020204" charset="-52"/>
      <p:regular r:id="rId22"/>
      <p:bold r:id="rId23"/>
      <p:italic r:id="rId24"/>
      <p:boldItalic r:id="rId25"/>
    </p:embeddedFont>
    <p:embeddedFont>
      <p:font typeface="Georgia" panose="02040502050405020303" pitchFamily="18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2" d="100"/>
          <a:sy n="62" d="100"/>
        </p:scale>
        <p:origin x="42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6404885608_1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6404885608_1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6404885608_1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6404885608_1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6404885608_0_6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6404885608_0_6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6404885608_0_6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6404885608_0_6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6404885608_0_6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6404885608_0_6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6404885608_0_6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6404885608_0_6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6404885608_0_6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6404885608_0_6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6404885608_0_6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6404885608_0_6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6404885608_1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6404885608_1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6404885608_1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6404885608_1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name="adj" fmla="val 0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name="adj" fmla="val 58774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6" name="Google Shape;46;p4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5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3" name="Google Shape;53;p5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5"/>
          <p:cNvSpPr txBox="1">
            <a:spLocks noGrp="1"/>
          </p:cNvSpPr>
          <p:nvPr>
            <p:ph type="body" idx="2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" name="Google Shape;60;p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1" name="Google Shape;61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7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7" name="Google Shape;67;p7"/>
          <p:cNvSpPr txBox="1">
            <a:spLocks noGrp="1"/>
          </p:cNvSpPr>
          <p:nvPr>
            <p:ph type="body" idx="1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8" name="Google Shape;6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9" name="Google Shape;89;p8"/>
          <p:cNvSpPr txBox="1">
            <a:spLocks noGrp="1"/>
          </p:cNvSpPr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9"/>
          <p:cNvSpPr txBox="1">
            <a:spLocks noGrp="1"/>
          </p:cNvSpPr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6" name="Google Shape;96;p9"/>
          <p:cNvSpPr txBox="1">
            <a:spLocks noGrp="1"/>
          </p:cNvSpPr>
          <p:nvPr>
            <p:ph type="subTitle" idx="1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97" name="Google Shape;97;p9"/>
          <p:cNvSpPr txBox="1">
            <a:spLocks noGrp="1"/>
          </p:cNvSpPr>
          <p:nvPr>
            <p:ph type="body" idx="2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10"/>
          <p:cNvSpPr txBox="1">
            <a:spLocks noGrp="1"/>
          </p:cNvSpPr>
          <p:nvPr>
            <p:ph type="body" idx="1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04" name="Google Shape;104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" name="Google Shape;125;p11"/>
          <p:cNvSpPr txBox="1">
            <a:spLocks noGrp="1"/>
          </p:cNvSpPr>
          <p:nvPr>
            <p:ph type="title" hasCustomPrompt="1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>
            <a:spLocks noGrp="1"/>
          </p:cNvSpPr>
          <p:nvPr>
            <p:ph type="body" idx="1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7" name="Google Shape;12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focus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>
            <a:spLocks noGrp="1"/>
          </p:cNvSpPr>
          <p:nvPr>
            <p:ph type="ctrTitle"/>
          </p:nvPr>
        </p:nvSpPr>
        <p:spPr>
          <a:xfrm>
            <a:off x="2783452" y="1230798"/>
            <a:ext cx="6141092" cy="15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130000"/>
              </a:lnSpc>
            </a:pPr>
            <a:r>
              <a:rPr lang="ru-RU" sz="5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ra"/>
                <a:ea typeface="Lora"/>
                <a:cs typeface="Lora"/>
                <a:sym typeface="Lora"/>
              </a:rPr>
              <a:t>Экономика Красноярского края</a:t>
            </a:r>
            <a:endParaRPr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2"/>
          <p:cNvSpPr txBox="1">
            <a:spLocks noGrp="1"/>
          </p:cNvSpPr>
          <p:nvPr>
            <p:ph type="title"/>
          </p:nvPr>
        </p:nvSpPr>
        <p:spPr>
          <a:xfrm>
            <a:off x="1297500" y="0"/>
            <a:ext cx="7038900" cy="99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3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ra"/>
                <a:ea typeface="Lora"/>
                <a:cs typeface="Lora"/>
                <a:sym typeface="Lora"/>
              </a:rPr>
              <a:t>Перспективы </a:t>
            </a:r>
            <a:r>
              <a:rPr lang="ru-RU" sz="23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ra"/>
                <a:ea typeface="Lora"/>
                <a:cs typeface="Lora"/>
                <a:sym typeface="Lora"/>
              </a:rPr>
              <a:t>развития</a:t>
            </a:r>
            <a:br>
              <a:rPr lang="ru-RU" sz="23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/>
            </a:r>
            <a:b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- Внедрение инновационных технологий.</a:t>
            </a:r>
            <a:b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- Развитие туризма.</a:t>
            </a:r>
            <a:b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- Образование и привлечение кадров.</a:t>
            </a:r>
            <a:endParaRPr sz="2300" b="1" dirty="0">
              <a:solidFill>
                <a:srgbClr val="FFFFFF"/>
              </a:solidFill>
              <a:latin typeface="Lora"/>
              <a:ea typeface="Lora"/>
              <a:cs typeface="Lora"/>
              <a:sym typeface="Lora"/>
            </a:endParaRPr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547" y="1955921"/>
            <a:ext cx="5666806" cy="318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38;p33"/>
          <p:cNvSpPr txBox="1">
            <a:spLocks/>
          </p:cNvSpPr>
          <p:nvPr/>
        </p:nvSpPr>
        <p:spPr>
          <a:xfrm>
            <a:off x="0" y="0"/>
            <a:ext cx="9144000" cy="14697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ra"/>
                <a:ea typeface="Lora"/>
                <a:cs typeface="Lora"/>
                <a:sym typeface="Lora"/>
              </a:rPr>
              <a:t>Красноярский край — ключевой регион России, с потенциалом для будущего роста и развития!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ra"/>
              <a:ea typeface="Lora"/>
              <a:cs typeface="Lora"/>
              <a:sym typeface="Lor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4"/>
          <p:cNvSpPr txBox="1">
            <a:spLocks noGrp="1"/>
          </p:cNvSpPr>
          <p:nvPr>
            <p:ph type="body" idx="1"/>
          </p:nvPr>
        </p:nvSpPr>
        <p:spPr>
          <a:xfrm>
            <a:off x="0" y="192282"/>
            <a:ext cx="8993037" cy="164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ctr">
              <a:spcAft>
                <a:spcPts val="1600"/>
              </a:spcAft>
              <a:buNone/>
            </a:pPr>
            <a:r>
              <a:rPr lang="ru-RU" sz="2400" dirty="0"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Красноярский край — один из крупнейших регионов </a:t>
            </a:r>
            <a:r>
              <a:rPr lang="ru-RU" sz="2400" dirty="0" smtClean="0"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России.</a:t>
            </a:r>
          </a:p>
          <a:p>
            <a:pPr marL="0" lvl="0" indent="457200" algn="ctr">
              <a:spcAft>
                <a:spcPts val="1600"/>
              </a:spcAft>
              <a:buNone/>
            </a:pPr>
            <a:r>
              <a:rPr lang="ru-RU" sz="2400" dirty="0" smtClean="0"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Богат </a:t>
            </a:r>
            <a:r>
              <a:rPr lang="ru-RU" sz="2400" dirty="0"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природными ресурсами и промышленным </a:t>
            </a:r>
            <a:r>
              <a:rPr lang="ru-RU" sz="2400" dirty="0" smtClean="0"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потенциалом.</a:t>
            </a:r>
          </a:p>
          <a:p>
            <a:pPr marL="0" lvl="0" indent="457200" algn="ctr">
              <a:spcAft>
                <a:spcPts val="1600"/>
              </a:spcAft>
              <a:buNone/>
            </a:pPr>
            <a:r>
              <a:rPr lang="ru-RU" sz="2400" dirty="0" smtClean="0"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Разнообразная </a:t>
            </a:r>
            <a:r>
              <a:rPr lang="ru-RU" sz="2400" dirty="0"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экономика: промышленность, сельское хозяйство и торговля</a:t>
            </a:r>
            <a:endParaRPr sz="2400" dirty="0">
              <a:highlight>
                <a:schemeClr val="dk1"/>
              </a:highlight>
              <a:latin typeface="Georgia" panose="02040502050405020303" pitchFamily="18" charset="0"/>
            </a:endParaRPr>
          </a:p>
        </p:txBody>
      </p:sp>
      <p:pic>
        <p:nvPicPr>
          <p:cNvPr id="143" name="Google Shape;14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1343" y="3161654"/>
            <a:ext cx="6034304" cy="19818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5"/>
          <p:cNvSpPr txBox="1">
            <a:spLocks noGrp="1"/>
          </p:cNvSpPr>
          <p:nvPr>
            <p:ph type="body" idx="1"/>
          </p:nvPr>
        </p:nvSpPr>
        <p:spPr>
          <a:xfrm>
            <a:off x="2927748" y="154812"/>
            <a:ext cx="6008562" cy="28983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ru-RU" sz="1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Промышленность</a:t>
            </a:r>
          </a:p>
          <a:p>
            <a:pPr marL="0" lvl="0" indent="0">
              <a:spcAft>
                <a:spcPts val="1600"/>
              </a:spcAft>
              <a:buNone/>
            </a:pPr>
            <a:r>
              <a:rPr lang="ru-RU" sz="1800" dirty="0" smtClean="0">
                <a:solidFill>
                  <a:srgbClr val="FFFFFF"/>
                </a:solidFill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Ведущие </a:t>
            </a:r>
            <a:r>
              <a:rPr lang="ru-RU" sz="1800" dirty="0">
                <a:solidFill>
                  <a:srgbClr val="FFFFFF"/>
                </a:solidFill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предприятия:</a:t>
            </a:r>
          </a:p>
          <a:p>
            <a:pPr marL="0" lvl="0" indent="0">
              <a:spcAft>
                <a:spcPts val="1600"/>
              </a:spcAft>
              <a:buNone/>
            </a:pPr>
            <a:r>
              <a:rPr lang="ru-RU" sz="1800" dirty="0" smtClean="0">
                <a:solidFill>
                  <a:srgbClr val="FFFFFF"/>
                </a:solidFill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"</a:t>
            </a:r>
            <a:r>
              <a:rPr lang="ru-RU" sz="1800" dirty="0">
                <a:solidFill>
                  <a:srgbClr val="FFFFFF"/>
                </a:solidFill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РУСАЛ" — производитель алюминия.</a:t>
            </a:r>
          </a:p>
          <a:p>
            <a:pPr marL="0" lvl="0" indent="0">
              <a:spcAft>
                <a:spcPts val="1600"/>
              </a:spcAft>
              <a:buNone/>
            </a:pPr>
            <a:r>
              <a:rPr lang="ru-RU" sz="1800" dirty="0" smtClean="0">
                <a:solidFill>
                  <a:srgbClr val="FFFFFF"/>
                </a:solidFill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"</a:t>
            </a:r>
            <a:r>
              <a:rPr lang="ru-RU" sz="1800" dirty="0">
                <a:solidFill>
                  <a:srgbClr val="FFFFFF"/>
                </a:solidFill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Норильский никель" — добыча цветных металлов.</a:t>
            </a:r>
          </a:p>
          <a:p>
            <a:pPr marL="0" lvl="0" indent="0">
              <a:spcAft>
                <a:spcPts val="1600"/>
              </a:spcAft>
              <a:buNone/>
            </a:pPr>
            <a:r>
              <a:rPr lang="ru-RU" sz="1800" dirty="0" smtClean="0">
                <a:solidFill>
                  <a:srgbClr val="FFFFFF"/>
                </a:solidFill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"</a:t>
            </a:r>
            <a:r>
              <a:rPr lang="ru-RU" sz="1800" dirty="0">
                <a:solidFill>
                  <a:srgbClr val="FFFFFF"/>
                </a:solidFill>
                <a:highlight>
                  <a:schemeClr val="dk1"/>
                </a:highlight>
                <a:latin typeface="Georgia" panose="02040502050405020303" pitchFamily="18" charset="0"/>
                <a:ea typeface="Arial"/>
                <a:cs typeface="Arial"/>
                <a:sym typeface="Arial"/>
              </a:rPr>
              <a:t>Сибирская угольная энергетическая компания" — поставщик угля.</a:t>
            </a:r>
            <a:endParaRPr sz="1800" dirty="0">
              <a:solidFill>
                <a:srgbClr val="FFFFFF"/>
              </a:solidFill>
              <a:highlight>
                <a:schemeClr val="dk1"/>
              </a:highlight>
              <a:latin typeface="Georgia" panose="02040502050405020303" pitchFamily="18" charset="0"/>
            </a:endParaRPr>
          </a:p>
        </p:txBody>
      </p:sp>
      <p:pic>
        <p:nvPicPr>
          <p:cNvPr id="150" name="Google Shape;15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12963" y="2727702"/>
            <a:ext cx="4231037" cy="2387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927749" cy="195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oogle Shape;143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3207978"/>
            <a:ext cx="3719593" cy="19355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6"/>
          <p:cNvSpPr txBox="1">
            <a:spLocks noGrp="1"/>
          </p:cNvSpPr>
          <p:nvPr>
            <p:ph type="title"/>
          </p:nvPr>
        </p:nvSpPr>
        <p:spPr>
          <a:xfrm>
            <a:off x="898903" y="139482"/>
            <a:ext cx="3730702" cy="514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b="1" dirty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> Энергетика</a:t>
            </a:r>
            <a:r>
              <a:rPr lang="ru-RU" b="1" dirty="0" smtClean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/>
            </a:r>
            <a:br>
              <a:rPr lang="ru-RU" b="1" dirty="0" smtClean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</a:br>
            <a:r>
              <a:rPr lang="ru-RU" b="1" dirty="0" smtClean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/>
            </a:r>
            <a:br>
              <a:rPr lang="ru-RU" b="1" dirty="0" smtClean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</a:br>
            <a:r>
              <a:rPr lang="ru-RU" b="1" dirty="0" smtClean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>"</a:t>
            </a:r>
            <a:r>
              <a:rPr lang="ru-RU" b="1" dirty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>Красноярская ГЭС" </a:t>
            </a:r>
            <a:r>
              <a:rPr lang="ru-RU" b="1" dirty="0" smtClean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/>
            </a:r>
            <a:br>
              <a:rPr lang="ru-RU" b="1" dirty="0" smtClean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</a:br>
            <a:r>
              <a:rPr lang="ru-RU" b="1" dirty="0" smtClean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>— </a:t>
            </a:r>
            <a:r>
              <a:rPr lang="ru-RU" b="1" dirty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>крупнейшая гидроэлектростанция в России.</a:t>
            </a:r>
            <a:br>
              <a:rPr lang="ru-RU" b="1" dirty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</a:br>
            <a:r>
              <a:rPr lang="ru-RU" b="1" dirty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/>
            </a:r>
            <a:br>
              <a:rPr lang="ru-RU" b="1" dirty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</a:br>
            <a:r>
              <a:rPr lang="ru-RU" b="1" dirty="0" smtClean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>"</a:t>
            </a:r>
            <a:r>
              <a:rPr lang="ru-RU" b="1" dirty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>Красноярская ТЭЦ-1" </a:t>
            </a:r>
            <a:r>
              <a:rPr lang="ru-RU" b="1" dirty="0" smtClean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/>
            </a:r>
            <a:br>
              <a:rPr lang="ru-RU" b="1" dirty="0" smtClean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</a:br>
            <a:r>
              <a:rPr lang="ru-RU" b="1" dirty="0" smtClean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>— </a:t>
            </a:r>
            <a:r>
              <a:rPr lang="ru-RU" b="1" dirty="0">
                <a:highlight>
                  <a:schemeClr val="dk1"/>
                </a:highlight>
                <a:latin typeface="Lora"/>
                <a:ea typeface="Lora"/>
                <a:cs typeface="Lora"/>
                <a:sym typeface="Lora"/>
              </a:rPr>
              <a:t>обеспечивает тепло и электричество для Красноярска.</a:t>
            </a:r>
            <a:endParaRPr b="1" dirty="0">
              <a:highlight>
                <a:schemeClr val="dk1"/>
              </a:highlight>
              <a:latin typeface="Lora"/>
              <a:ea typeface="Lora"/>
              <a:cs typeface="Lora"/>
              <a:sym typeface="Lora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604" y="971530"/>
            <a:ext cx="4514396" cy="300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7"/>
          <p:cNvSpPr txBox="1">
            <a:spLocks noGrp="1"/>
          </p:cNvSpPr>
          <p:nvPr>
            <p:ph type="title"/>
          </p:nvPr>
        </p:nvSpPr>
        <p:spPr>
          <a:xfrm>
            <a:off x="1053886" y="393750"/>
            <a:ext cx="4507252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46050" algn="ctr"/>
            <a:r>
              <a:rPr lang="ru-RU" dirty="0"/>
              <a:t>Лесопромышленный и машинный комплексы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0" y="1663816"/>
            <a:ext cx="5723993" cy="2911200"/>
          </a:xfrm>
        </p:spPr>
        <p:txBody>
          <a:bodyPr/>
          <a:lstStyle/>
          <a:p>
            <a:pPr marL="146050" indent="0" algn="ctr">
              <a:buNone/>
            </a:pPr>
            <a:r>
              <a:rPr lang="ru-RU" sz="2000" dirty="0" smtClean="0">
                <a:latin typeface="Georgia" panose="02040502050405020303" pitchFamily="18" charset="0"/>
              </a:rPr>
              <a:t>Лесопромышленный </a:t>
            </a:r>
            <a:r>
              <a:rPr lang="ru-RU" sz="2000" dirty="0">
                <a:latin typeface="Georgia" panose="02040502050405020303" pitchFamily="18" charset="0"/>
              </a:rPr>
              <a:t>комплекс: обработка древесины, производство бумаги и мебели.</a:t>
            </a:r>
          </a:p>
          <a:p>
            <a:pPr marL="146050" indent="0" algn="ctr">
              <a:buNone/>
            </a:pPr>
            <a:r>
              <a:rPr lang="ru-RU" sz="2000" dirty="0" smtClean="0">
                <a:latin typeface="Georgia" panose="02040502050405020303" pitchFamily="18" charset="0"/>
              </a:rPr>
              <a:t>Машиностроение</a:t>
            </a:r>
            <a:r>
              <a:rPr lang="ru-RU" sz="2000" dirty="0">
                <a:latin typeface="Georgia" panose="02040502050405020303" pitchFamily="18" charset="0"/>
              </a:rPr>
              <a:t>: производство машин и оборудования.</a:t>
            </a:r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667" y="3194587"/>
            <a:ext cx="2934658" cy="195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137" y="0"/>
            <a:ext cx="3582864" cy="238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138" y="2755693"/>
            <a:ext cx="3582864" cy="238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8"/>
          <p:cNvSpPr txBox="1">
            <a:spLocks noGrp="1"/>
          </p:cNvSpPr>
          <p:nvPr>
            <p:ph type="title"/>
          </p:nvPr>
        </p:nvSpPr>
        <p:spPr>
          <a:xfrm>
            <a:off x="1193299" y="-186698"/>
            <a:ext cx="7750500" cy="221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115000"/>
              </a:lnSpc>
              <a:spcBef>
                <a:spcPts val="500"/>
              </a:spcBef>
            </a:pPr>
            <a:r>
              <a:rPr lang="ru-RU" b="1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Сельское хозяйство</a:t>
            </a:r>
            <a:br>
              <a:rPr lang="ru-RU" b="1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ru-RU" b="1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Разведение крупного рогатого скота, свиней, птицы.</a:t>
            </a:r>
            <a:br>
              <a:rPr lang="ru-RU" b="1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ru-RU" b="1" dirty="0" smtClean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Выращивание </a:t>
            </a:r>
            <a:r>
              <a:rPr lang="ru-RU" b="1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зерновых, овощей и фруктов.</a:t>
            </a:r>
            <a:endParaRPr sz="3200" dirty="0"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58" y="1704815"/>
            <a:ext cx="5176145" cy="343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9"/>
          <p:cNvSpPr txBox="1">
            <a:spLocks noGrp="1"/>
          </p:cNvSpPr>
          <p:nvPr>
            <p:ph type="body" idx="1"/>
          </p:nvPr>
        </p:nvSpPr>
        <p:spPr>
          <a:xfrm>
            <a:off x="3673098" y="425006"/>
            <a:ext cx="5207431" cy="37302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50800" lvl="0" indent="0" algn="ctr">
              <a:lnSpc>
                <a:spcPct val="150000"/>
              </a:lnSpc>
              <a:buNone/>
            </a:pPr>
            <a:r>
              <a:rPr lang="ru-RU" sz="2400" b="1" dirty="0" smtClean="0">
                <a:latin typeface="Lora"/>
                <a:ea typeface="Lora"/>
                <a:cs typeface="Lora"/>
                <a:sym typeface="Lora"/>
              </a:rPr>
              <a:t>Торговля</a:t>
            </a:r>
          </a:p>
          <a:p>
            <a:pPr marL="0" marR="50800" lvl="0" indent="0" algn="ctr">
              <a:lnSpc>
                <a:spcPct val="150000"/>
              </a:lnSpc>
              <a:buNone/>
            </a:pPr>
            <a:endParaRPr lang="ru-RU" sz="2400" b="1" dirty="0">
              <a:latin typeface="Lora"/>
              <a:ea typeface="Lora"/>
              <a:cs typeface="Lora"/>
              <a:sym typeface="Lora"/>
            </a:endParaRPr>
          </a:p>
          <a:p>
            <a:pPr marL="0" marR="50800" lvl="0" indent="0" algn="ctr">
              <a:lnSpc>
                <a:spcPct val="150000"/>
              </a:lnSpc>
              <a:buNone/>
            </a:pPr>
            <a:r>
              <a:rPr lang="ru-RU" sz="2400" b="1" dirty="0" smtClean="0">
                <a:latin typeface="Lora"/>
                <a:ea typeface="Lora"/>
                <a:cs typeface="Lora"/>
                <a:sym typeface="Lora"/>
              </a:rPr>
              <a:t>Красноярск </a:t>
            </a:r>
            <a:r>
              <a:rPr lang="ru-RU" sz="2400" b="1" dirty="0">
                <a:latin typeface="Lora"/>
                <a:ea typeface="Lora"/>
                <a:cs typeface="Lora"/>
                <a:sym typeface="Lora"/>
              </a:rPr>
              <a:t>— крупный торговый центр Сибири.</a:t>
            </a:r>
          </a:p>
          <a:p>
            <a:pPr marL="0" marR="50800" lvl="0" indent="0" algn="ctr">
              <a:lnSpc>
                <a:spcPct val="150000"/>
              </a:lnSpc>
              <a:buNone/>
            </a:pPr>
            <a:endParaRPr lang="ru-RU" sz="2400" b="1" dirty="0" smtClean="0">
              <a:latin typeface="Lora"/>
              <a:ea typeface="Lora"/>
              <a:cs typeface="Lora"/>
              <a:sym typeface="Lora"/>
            </a:endParaRPr>
          </a:p>
          <a:p>
            <a:pPr marL="0" marR="50800" lvl="0" indent="0" algn="ctr">
              <a:lnSpc>
                <a:spcPct val="150000"/>
              </a:lnSpc>
              <a:buNone/>
            </a:pPr>
            <a:r>
              <a:rPr lang="ru-RU" sz="2400" b="1" dirty="0" smtClean="0">
                <a:latin typeface="Lora"/>
                <a:ea typeface="Lora"/>
                <a:cs typeface="Lora"/>
                <a:sym typeface="Lora"/>
              </a:rPr>
              <a:t>Основные </a:t>
            </a:r>
            <a:r>
              <a:rPr lang="ru-RU" sz="2400" b="1" dirty="0">
                <a:latin typeface="Lora"/>
                <a:ea typeface="Lora"/>
                <a:cs typeface="Lora"/>
                <a:sym typeface="Lora"/>
              </a:rPr>
              <a:t>комплексы: "Планета", "МЕГА", "</a:t>
            </a:r>
            <a:r>
              <a:rPr lang="ru-RU" sz="2400" b="1" dirty="0" err="1">
                <a:latin typeface="Lora"/>
                <a:ea typeface="Lora"/>
                <a:cs typeface="Lora"/>
                <a:sym typeface="Lora"/>
              </a:rPr>
              <a:t>Комсомолл</a:t>
            </a:r>
            <a:r>
              <a:rPr lang="ru-RU" sz="2400" b="1" dirty="0">
                <a:latin typeface="Lora"/>
                <a:ea typeface="Lora"/>
                <a:cs typeface="Lora"/>
                <a:sym typeface="Lora"/>
              </a:rPr>
              <a:t>".</a:t>
            </a:r>
            <a:endParaRPr sz="1600" dirty="0"/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05192"/>
            <a:ext cx="3417149" cy="233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3417149" cy="2558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0"/>
          <p:cNvSpPr txBox="1">
            <a:spLocks noGrp="1"/>
          </p:cNvSpPr>
          <p:nvPr>
            <p:ph type="title"/>
          </p:nvPr>
        </p:nvSpPr>
        <p:spPr>
          <a:xfrm>
            <a:off x="480447" y="191436"/>
            <a:ext cx="4045059" cy="44311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Банковская </a:t>
            </a:r>
            <a:r>
              <a:rPr lang="ru-RU" sz="2300" b="1" dirty="0" smtClean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система</a:t>
            </a:r>
            <a:br>
              <a:rPr lang="ru-RU" sz="2300" b="1" dirty="0" smtClean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 smtClean="0">
                <a:solidFill>
                  <a:schemeClr val="tx2">
                    <a:lumMod val="50000"/>
                  </a:schemeClr>
                </a:solidFill>
                <a:latin typeface="Lora"/>
                <a:ea typeface="Lora"/>
                <a:cs typeface="Lora"/>
                <a:sym typeface="Lora"/>
              </a:rPr>
              <a:t>Крупнейшие </a:t>
            </a:r>
            <a:r>
              <a:rPr lang="ru-RU" sz="2300" b="1" dirty="0">
                <a:solidFill>
                  <a:schemeClr val="tx2">
                    <a:lumMod val="50000"/>
                  </a:schemeClr>
                </a:solidFill>
                <a:latin typeface="Lora"/>
                <a:ea typeface="Lora"/>
                <a:cs typeface="Lora"/>
                <a:sym typeface="Lora"/>
              </a:rPr>
              <a:t>банки</a:t>
            </a: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:</a:t>
            </a:r>
            <a:b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    </a:t>
            </a:r>
            <a:r>
              <a:rPr lang="ru-RU" sz="2300" b="1" dirty="0" smtClean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"</a:t>
            </a: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Сбербанк" — широкая сеть.</a:t>
            </a:r>
            <a:b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    </a:t>
            </a:r>
            <a:r>
              <a:rPr lang="ru-RU" sz="2300" b="1" dirty="0" smtClean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/>
            </a:r>
            <a:br>
              <a:rPr lang="ru-RU" sz="2300" b="1" dirty="0" smtClean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 smtClean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"</a:t>
            </a: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ВТБ" — активно работает в крае.</a:t>
            </a:r>
            <a:b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 smtClean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/>
            </a:r>
            <a:br>
              <a:rPr lang="ru-RU" sz="2300" b="1" dirty="0" smtClean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 smtClean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"</a:t>
            </a:r>
            <a:r>
              <a:rPr lang="ru-RU" sz="2300" b="1" dirty="0" err="1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Россельхозбанк</a:t>
            </a: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" — финансирование сельского хозяйства</a:t>
            </a:r>
            <a:r>
              <a:rPr lang="ru-RU" sz="20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.</a:t>
            </a:r>
            <a:endParaRPr sz="2000" b="1" dirty="0">
              <a:solidFill>
                <a:srgbClr val="FFFFFF"/>
              </a:solidFill>
              <a:latin typeface="Lora"/>
              <a:ea typeface="Lora"/>
              <a:cs typeface="Lora"/>
              <a:sym typeface="Lora"/>
            </a:endParaRPr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-139914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1"/>
          <p:cNvSpPr txBox="1">
            <a:spLocks noGrp="1"/>
          </p:cNvSpPr>
          <p:nvPr>
            <p:ph type="title"/>
          </p:nvPr>
        </p:nvSpPr>
        <p:spPr>
          <a:xfrm>
            <a:off x="1069383" y="-1"/>
            <a:ext cx="7563173" cy="22535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3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ra"/>
                <a:ea typeface="Lora"/>
                <a:cs typeface="Lora"/>
                <a:sym typeface="Lora"/>
              </a:rPr>
              <a:t>Экономические связи и </a:t>
            </a:r>
            <a:r>
              <a:rPr lang="ru-RU" sz="23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ra"/>
                <a:ea typeface="Lora"/>
                <a:cs typeface="Lora"/>
                <a:sym typeface="Lora"/>
              </a:rPr>
              <a:t>взаимодействие</a:t>
            </a:r>
            <a:br>
              <a:rPr lang="ru-RU" sz="23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ra"/>
                <a:ea typeface="Lora"/>
                <a:cs typeface="Lora"/>
                <a:sym typeface="Lora"/>
              </a:rPr>
              <a:t/>
            </a:r>
            <a:br>
              <a:rPr lang="ru-RU" sz="23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- Экспорт природных ресурсов в другие регионы.</a:t>
            </a:r>
            <a:b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- Импорт товаров и привлечение инвестиций.</a:t>
            </a:r>
            <a:b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ru-RU" sz="2300" b="1" dirty="0">
                <a:solidFill>
                  <a:srgbClr val="FFFFFF"/>
                </a:solidFill>
                <a:latin typeface="Lora"/>
                <a:ea typeface="Lora"/>
                <a:cs typeface="Lora"/>
                <a:sym typeface="Lora"/>
              </a:rPr>
              <a:t>- Развита транспортная инфраструктура.</a:t>
            </a:r>
            <a:endParaRPr sz="2300" dirty="0"/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643" y="1937085"/>
            <a:ext cx="4801593" cy="320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127</Words>
  <Application>Microsoft Office PowerPoint</Application>
  <PresentationFormat>Экран (16:9)</PresentationFormat>
  <Paragraphs>23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Montserrat</vt:lpstr>
      <vt:lpstr>Lato</vt:lpstr>
      <vt:lpstr>Lora</vt:lpstr>
      <vt:lpstr>Georgia</vt:lpstr>
      <vt:lpstr>Focus</vt:lpstr>
      <vt:lpstr>Экономика Красноярского края</vt:lpstr>
      <vt:lpstr>Презентация PowerPoint</vt:lpstr>
      <vt:lpstr>Презентация PowerPoint</vt:lpstr>
      <vt:lpstr> Энергетика  "Красноярская ГЭС"  — крупнейшая гидроэлектростанция в России.  "Красноярская ТЭЦ-1"  — обеспечивает тепло и электричество для Красноярска.</vt:lpstr>
      <vt:lpstr>Лесопромышленный и машинный комплексы</vt:lpstr>
      <vt:lpstr>Сельское хозяйство Разведение крупного рогатого скота, свиней, птицы. Выращивание зерновых, овощей и фруктов.</vt:lpstr>
      <vt:lpstr>Презентация PowerPoint</vt:lpstr>
      <vt:lpstr>Банковская система Крупнейшие банки:     "Сбербанк" — широкая сеть.      "ВТБ" — активно работает в крае.  "Россельхозбанк" — финансирование сельского хозяйства.</vt:lpstr>
      <vt:lpstr>Экономические связи и взаимодействие  - Экспорт природных ресурсов в другие регионы. - Импорт товаров и привлечение инвестиций. - Развита транспортная инфраструктура.</vt:lpstr>
      <vt:lpstr>Перспективы развития  - Внедрение инновационных технологий. - Развитие туризма. - Образование и привлечение кадров.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Экономика Красноярского края</dc:title>
  <dc:creator>STUFF</dc:creator>
  <cp:lastModifiedBy>STUFF</cp:lastModifiedBy>
  <cp:revision>4</cp:revision>
  <dcterms:modified xsi:type="dcterms:W3CDTF">2024-11-14T21:00:03Z</dcterms:modified>
</cp:coreProperties>
</file>