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314" r:id="rId2"/>
    <p:sldId id="316" r:id="rId3"/>
    <p:sldId id="317" r:id="rId4"/>
    <p:sldId id="260" r:id="rId5"/>
    <p:sldId id="297" r:id="rId6"/>
    <p:sldId id="298" r:id="rId7"/>
    <p:sldId id="299" r:id="rId8"/>
    <p:sldId id="300" r:id="rId9"/>
    <p:sldId id="263" r:id="rId10"/>
    <p:sldId id="285" r:id="rId11"/>
    <p:sldId id="264" r:id="rId12"/>
    <p:sldId id="286" r:id="rId13"/>
    <p:sldId id="287" r:id="rId14"/>
    <p:sldId id="302" r:id="rId15"/>
    <p:sldId id="303" r:id="rId16"/>
    <p:sldId id="304" r:id="rId17"/>
    <p:sldId id="283" r:id="rId18"/>
    <p:sldId id="309" r:id="rId19"/>
    <p:sldId id="311" r:id="rId20"/>
    <p:sldId id="31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08" y="7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E518F-8E82-4EA0-8FD4-016258044232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95D13-319A-467C-AD9D-3227BD2049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E518F-8E82-4EA0-8FD4-016258044232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95D13-319A-467C-AD9D-3227BD2049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E518F-8E82-4EA0-8FD4-016258044232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95D13-319A-467C-AD9D-3227BD2049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E518F-8E82-4EA0-8FD4-016258044232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95D13-319A-467C-AD9D-3227BD2049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E518F-8E82-4EA0-8FD4-016258044232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95D13-319A-467C-AD9D-3227BD2049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E518F-8E82-4EA0-8FD4-016258044232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95D13-319A-467C-AD9D-3227BD2049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E518F-8E82-4EA0-8FD4-016258044232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95D13-319A-467C-AD9D-3227BD2049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E518F-8E82-4EA0-8FD4-016258044232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95D13-319A-467C-AD9D-3227BD2049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E518F-8E82-4EA0-8FD4-016258044232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95D13-319A-467C-AD9D-3227BD2049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E518F-8E82-4EA0-8FD4-016258044232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95D13-319A-467C-AD9D-3227BD2049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E518F-8E82-4EA0-8FD4-016258044232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95D13-319A-467C-AD9D-3227BD20496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Вставка рисунка</a:t>
            </a:r>
            <a:endParaRPr lang="en-US"/>
          </a:p>
        </p:txBody>
      </p:sp>
    </p:spTree>
  </p:cSld>
  <p:clrMapOvr>
    <a:masterClrMapping/>
  </p:clrMapOvr>
  <p:transition spd="slow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8E6E518F-8E82-4EA0-8FD4-016258044232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81695D13-319A-467C-AD9D-3227BD2049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wheel spokes="8"/>
  </p:transition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cor.edu.27.ru/dlrstore/d/d77a30c0-8cff-11db-b606-0800200c9a66/02.JPG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ru.wikipedia.org/wiki/%D0%A1%D1%82%D0%B0%D0%BB%D1%8C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4.jpeg"/><Relationship Id="rId2" Type="http://schemas.openxmlformats.org/officeDocument/2006/relationships/hyperlink" Target="http://www.interros.ru/content/publications/images/image_340.gi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033.radikal.ru/0806/ab/2290f38fdc5d.jpg" TargetMode="External"/><Relationship Id="rId5" Type="http://schemas.openxmlformats.org/officeDocument/2006/relationships/image" Target="../media/image23.jpeg"/><Relationship Id="rId4" Type="http://schemas.openxmlformats.org/officeDocument/2006/relationships/hyperlink" Target="http://www.scm.com.ua/img/photogallery/20857?photoId=20857&amp;imageType=0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ubr.ua/files/video/preview_full/3272.jpg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upload.wikimedia.org/wikipedia/commons/0/07/Portugal_pipeline.jpg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upload.wikimedia.org/wikipedia/commons/3/36/Tanker_offshore_terminal.jp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492896"/>
            <a:ext cx="9144000" cy="1470025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Полезные ископаемые: сокровища Земли</a:t>
            </a:r>
          </a:p>
        </p:txBody>
      </p:sp>
    </p:spTree>
  </p:cSld>
  <p:clrMapOvr>
    <a:masterClrMapping/>
  </p:clrMapOvr>
  <p:transition spd="slow"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кам.уг.выпл.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025140" y="4641142"/>
            <a:ext cx="3050916" cy="2216858"/>
          </a:xfrm>
          <a:prstGeom prst="rect">
            <a:avLst/>
          </a:prstGeom>
        </p:spPr>
      </p:pic>
      <p:pic>
        <p:nvPicPr>
          <p:cNvPr id="3" name="Рисунок 6" descr="кам.уг.доб.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356803"/>
            <a:ext cx="4155236" cy="2787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9512" y="836712"/>
            <a:ext cx="4680520" cy="1440160"/>
          </a:xfrm>
          <a:prstGeom prst="rect">
            <a:avLst/>
          </a:prstGeom>
        </p:spPr>
        <p:txBody>
          <a:bodyPr lIns="0" rIns="0" bIns="0" anchor="b">
            <a:noAutofit/>
          </a:bodyPr>
          <a:lstStyle/>
          <a:p>
            <a:pPr indent="-914400" algn="ctr" fontAlgn="auto">
              <a:spcAft>
                <a:spcPts val="0"/>
              </a:spcAft>
              <a:defRPr/>
            </a:pPr>
            <a:r>
              <a:rPr lang="ru-RU" sz="2400" b="1" dirty="0">
                <a:latin typeface="+mj-lt"/>
                <a:ea typeface="+mj-ea"/>
                <a:cs typeface="+mj-cs"/>
              </a:rPr>
              <a:t>1. Твёрдый, но хрупкий</a:t>
            </a:r>
          </a:p>
          <a:p>
            <a:pPr indent="-914400" algn="ctr" fontAlgn="auto">
              <a:spcAft>
                <a:spcPts val="0"/>
              </a:spcAft>
              <a:defRPr/>
            </a:pPr>
            <a:r>
              <a:rPr lang="ru-RU" sz="2400" b="1" dirty="0">
                <a:latin typeface="+mj-lt"/>
                <a:ea typeface="+mj-ea"/>
                <a:cs typeface="+mj-cs"/>
              </a:rPr>
              <a:t>2. Черного цвета, блестит</a:t>
            </a:r>
          </a:p>
          <a:p>
            <a:pPr indent="-914400" algn="ctr" fontAlgn="auto">
              <a:spcAft>
                <a:spcPts val="0"/>
              </a:spcAft>
              <a:defRPr/>
            </a:pPr>
            <a:r>
              <a:rPr lang="ru-RU" sz="2400" b="1" dirty="0">
                <a:latin typeface="+mj-lt"/>
                <a:ea typeface="+mj-ea"/>
                <a:cs typeface="+mj-cs"/>
              </a:rPr>
              <a:t>3. Хорошо и ярко горит</a:t>
            </a:r>
          </a:p>
          <a:p>
            <a:pPr indent="-914400" algn="ctr" fontAlgn="auto">
              <a:spcAft>
                <a:spcPts val="0"/>
              </a:spcAft>
              <a:defRPr/>
            </a:pPr>
            <a:r>
              <a:rPr lang="ru-RU" sz="2400" b="1" dirty="0">
                <a:latin typeface="+mj-lt"/>
                <a:ea typeface="+mj-ea"/>
                <a:cs typeface="+mj-cs"/>
              </a:rPr>
              <a:t>4. В воде не растворяется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929563" y="285750"/>
            <a:ext cx="714375" cy="714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11"/>
          <p:cNvSpPr>
            <a:spLocks noChangeArrowheads="1"/>
          </p:cNvSpPr>
          <p:nvPr/>
        </p:nvSpPr>
        <p:spPr bwMode="auto">
          <a:xfrm>
            <a:off x="2357438" y="214313"/>
            <a:ext cx="5191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C00000"/>
                </a:solidFill>
                <a:latin typeface="Arial Black" pitchFamily="34" charset="0"/>
              </a:rPr>
              <a:t>КАМЕННЫЙ УГОЛЬ</a:t>
            </a:r>
            <a:endParaRPr lang="ru-RU" sz="3600"/>
          </a:p>
        </p:txBody>
      </p:sp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144764"/>
            <a:ext cx="4155236" cy="281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344316"/>
            <a:ext cx="3635896" cy="2726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4411699"/>
      </p:ext>
    </p:extLst>
  </p:cSld>
  <p:clrMapOvr>
    <a:masterClrMapping/>
  </p:clrMapOvr>
  <p:transition spd="slow"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3528392"/>
          </a:xfrm>
        </p:spPr>
        <p:txBody>
          <a:bodyPr/>
          <a:lstStyle/>
          <a:p>
            <a:pPr algn="ctr"/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/>
              <a:t> </a:t>
            </a: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Уголь — вид ископаемого топлива, образовавшийся из частей древних растений под землей без доступа кислорода. Уголь был первым из используемых человеком видов ископаемого топлива. </a:t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723200"/>
            <a:ext cx="4660627" cy="313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07072026"/>
      </p:ext>
    </p:extLst>
  </p:cSld>
  <p:clrMapOvr>
    <a:masterClrMapping/>
  </p:clrMapOvr>
  <p:transition spd="slow">
    <p:wheel spokes="8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704856" cy="2376264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Способ добычи угля зависит от глубины его залегания. Разработка ведется открытым способом в угольных разрезах, если глубина залегания угольного пласта не превышает 100 метров. </a:t>
            </a:r>
          </a:p>
        </p:txBody>
      </p:sp>
      <p:pic>
        <p:nvPicPr>
          <p:cNvPr id="40962" name="Picture 2" descr="C:\Users\1\Desktop\5436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780928"/>
            <a:ext cx="5774388" cy="39067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92820266"/>
      </p:ext>
    </p:extLst>
  </p:cSld>
  <p:clrMapOvr>
    <a:masterClrMapping/>
  </p:clrMapOvr>
  <p:transition spd="slow">
    <p:wheel spokes="8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75724"/>
            <a:ext cx="7234963" cy="1961188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Для извлечения угля с больших глубин используются шахты. Самые глубокие шахты на территории Российской Федерации добывают уголь с уровня чуть более 1200 метров.</a:t>
            </a:r>
            <a:br>
              <a:rPr lang="ru-RU" dirty="0"/>
            </a:br>
            <a:endParaRPr lang="ru-RU" dirty="0"/>
          </a:p>
        </p:txBody>
      </p:sp>
      <p:pic>
        <p:nvPicPr>
          <p:cNvPr id="41986" name="Picture 2" descr="C:\Users\1\Desktop\china-miner-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356992"/>
            <a:ext cx="4283968" cy="2817034"/>
          </a:xfrm>
          <a:prstGeom prst="rect">
            <a:avLst/>
          </a:prstGeom>
          <a:noFill/>
        </p:spPr>
      </p:pic>
      <p:pic>
        <p:nvPicPr>
          <p:cNvPr id="41987" name="Picture 3" descr="C:\Users\1\Desktop\ecw0060_02601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3362" y="3068960"/>
            <a:ext cx="4356484" cy="31683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53684106"/>
      </p:ext>
    </p:extLst>
  </p:cSld>
  <p:clrMapOvr>
    <a:masterClrMapping/>
  </p:clrMapOvr>
  <p:transition spd="slow">
    <p:wheel spokes="8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301625" y="228600"/>
            <a:ext cx="854075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Железная руда</a:t>
            </a:r>
          </a:p>
        </p:txBody>
      </p:sp>
      <p:sp>
        <p:nvSpPr>
          <p:cNvPr id="3" name="Rectangle 3"/>
          <p:cNvSpPr txBox="1">
            <a:spLocks noRot="1" noChangeArrowheads="1"/>
          </p:cNvSpPr>
          <p:nvPr/>
        </p:nvSpPr>
        <p:spPr>
          <a:xfrm>
            <a:off x="395536" y="1124744"/>
            <a:ext cx="4176713" cy="449897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Твёрдое, плотное, непрозрачное полезное ископаемое.</a:t>
            </a:r>
          </a:p>
          <a:p>
            <a:pPr marL="342900" marR="0" lvl="0" indent="-34290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2.Цвет  темно-серый, ярко- желтый, пурпурный, ржавый красный. </a:t>
            </a:r>
          </a:p>
          <a:p>
            <a:pPr marL="342900" marR="0" lvl="0" indent="-34290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3.Железную руду используют для изготовления чугуна, который является одним из основных сырьевых ресурсов для изготовления  стали. 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</a:b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4" name="Picture 5" descr="Картинка 11 из 129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1989138"/>
            <a:ext cx="4175125" cy="356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35742552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>
          <a:xfrm>
            <a:off x="179512" y="332656"/>
            <a:ext cx="3248025" cy="3922713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SzTx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Эта гора железной руды будет использована в производстве </a:t>
            </a:r>
            <a:r>
              <a:rPr kumimoji="0" lang="ru-RU" sz="3200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" tooltip="Сталь"/>
              </a:rPr>
              <a:t>стали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3" name="Picture 5" descr="LightningVolt_Iron_Ore_Pellet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9500" y="620688"/>
            <a:ext cx="552450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99931059"/>
      </p:ext>
    </p:extLst>
  </p:cSld>
  <p:clrMapOvr>
    <a:masterClrMapping/>
  </p:clrMapOvr>
  <p:transition spd="slow">
    <p:wheel spokes="8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301625" y="228600"/>
            <a:ext cx="854075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Trebuchet MS"/>
              </a:rPr>
              <a:t>Доменная печь используется для получения железа</a:t>
            </a:r>
          </a:p>
        </p:txBody>
      </p:sp>
      <p:pic>
        <p:nvPicPr>
          <p:cNvPr id="3" name="Picture 5" descr="Картинка 18 из 86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1700213"/>
            <a:ext cx="32099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Картинка 27 из 86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4149725"/>
            <a:ext cx="3816350" cy="254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Картинка 35 из 866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850" y="1844675"/>
            <a:ext cx="3889375" cy="291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862447-5074-429F-0411-439B3926948B}"/>
              </a:ext>
            </a:extLst>
          </p:cNvPr>
          <p:cNvSpPr txBox="1"/>
          <p:nvPr/>
        </p:nvSpPr>
        <p:spPr>
          <a:xfrm>
            <a:off x="142748" y="5805264"/>
            <a:ext cx="46451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i="0" dirty="0">
                <a:solidFill>
                  <a:srgbClr val="404040"/>
                </a:solidFill>
                <a:effectLst/>
                <a:latin typeface="DeepSeek-CJK-patch"/>
              </a:rPr>
              <a:t>Чтобы получить 1 тонну железа, нужно переработать 3 тонны руды.</a:t>
            </a:r>
            <a:endParaRPr lang="ru-BY" sz="2000" b="1" dirty="0"/>
          </a:p>
        </p:txBody>
      </p:sp>
    </p:spTree>
    <p:extLst>
      <p:ext uri="{BB962C8B-B14F-4D97-AF65-F5344CB8AC3E}">
        <p14:creationId xmlns:p14="http://schemas.microsoft.com/office/powerpoint/2010/main" val="3227956324"/>
      </p:ext>
    </p:extLst>
  </p:cSld>
  <p:clrMapOvr>
    <a:masterClrMapping/>
  </p:clrMapOvr>
  <p:transition spd="slow">
    <p:wheel spokes="8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1\Desktop\274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3313" y="711860"/>
            <a:ext cx="3430687" cy="2429108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D5D9F2D-2D5C-90F9-F9CA-94A65B27A38E}"/>
              </a:ext>
            </a:extLst>
          </p:cNvPr>
          <p:cNvSpPr txBox="1"/>
          <p:nvPr/>
        </p:nvSpPr>
        <p:spPr>
          <a:xfrm>
            <a:off x="267176" y="-7061"/>
            <a:ext cx="8892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i="1" dirty="0"/>
              <a:t> Как добывают полезные ископаемые?</a:t>
            </a:r>
            <a:endParaRPr lang="ru-BY" sz="2800" i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CD55F7-829D-7F1A-45FA-4B81A899FCA5}"/>
              </a:ext>
            </a:extLst>
          </p:cNvPr>
          <p:cNvSpPr txBox="1"/>
          <p:nvPr/>
        </p:nvSpPr>
        <p:spPr>
          <a:xfrm>
            <a:off x="1" y="843677"/>
            <a:ext cx="571331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Карьеры</a:t>
            </a:r>
            <a:r>
              <a:rPr lang="ru-RU" dirty="0"/>
              <a:t> — гигантские ямы, где копают экскаваторы.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/>
              <a:t>Здесь добывают песок, глину, известняк.</a:t>
            </a:r>
          </a:p>
          <a:p>
            <a:pPr algn="ctr"/>
            <a:endParaRPr lang="ru-RU" dirty="0"/>
          </a:p>
          <a:p>
            <a:pPr algn="ctr"/>
            <a:r>
              <a:rPr lang="ru-RU" b="1" dirty="0"/>
              <a:t>Шахты</a:t>
            </a:r>
            <a:r>
              <a:rPr lang="ru-RU" dirty="0"/>
              <a:t> — подземные лабиринты.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/>
              <a:t>Уголь и руду добывают на глубине 1 км!</a:t>
            </a:r>
          </a:p>
          <a:p>
            <a:pPr algn="ctr"/>
            <a:endParaRPr lang="ru-RU" dirty="0"/>
          </a:p>
          <a:p>
            <a:pPr algn="ctr"/>
            <a:r>
              <a:rPr lang="ru-RU" b="1" dirty="0"/>
              <a:t>Буровые установки </a:t>
            </a:r>
            <a:r>
              <a:rPr lang="ru-RU" dirty="0"/>
              <a:t>— «иглы» для Земли.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/>
              <a:t>Нефть и газ добывают даже со дна океана!</a:t>
            </a:r>
            <a:endParaRPr lang="ru-BY" dirty="0"/>
          </a:p>
        </p:txBody>
      </p:sp>
      <p:pic>
        <p:nvPicPr>
          <p:cNvPr id="7" name="Picture 2" descr="C:\Users\1\Desktop\karier_antik_0015.jpg">
            <a:extLst>
              <a:ext uri="{FF2B5EF4-FFF2-40B4-BE49-F238E27FC236}">
                <a16:creationId xmlns:a16="http://schemas.microsoft.com/office/drawing/2014/main" id="{05D0D898-1E5C-6B78-F49D-4942166A71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52" y="4951480"/>
            <a:ext cx="2496278" cy="1872208"/>
          </a:xfrm>
          <a:prstGeom prst="rect">
            <a:avLst/>
          </a:prstGeom>
          <a:noFill/>
        </p:spPr>
      </p:pic>
      <p:pic>
        <p:nvPicPr>
          <p:cNvPr id="8" name="Picture 2" descr="C:\Users\1\Desktop\1263385821.jpg">
            <a:extLst>
              <a:ext uri="{FF2B5EF4-FFF2-40B4-BE49-F238E27FC236}">
                <a16:creationId xmlns:a16="http://schemas.microsoft.com/office/drawing/2014/main" id="{5B9072DF-EB54-10E8-C591-DCF0F6712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3350" y="4591302"/>
            <a:ext cx="3430687" cy="2253338"/>
          </a:xfrm>
          <a:prstGeom prst="rect">
            <a:avLst/>
          </a:prstGeom>
          <a:noFill/>
        </p:spPr>
      </p:pic>
      <p:pic>
        <p:nvPicPr>
          <p:cNvPr id="9" name="Picture 1" descr="C:\Users\1\Desktop\d3d3LmZyZXNoZXIucnUvaW1hZ2VzMTAva2FrLWRvYnl2YXl1dC1hbG1henkvMy5qcGc_X19pZD0xNDcyMw==.jpg">
            <a:extLst>
              <a:ext uri="{FF2B5EF4-FFF2-40B4-BE49-F238E27FC236}">
                <a16:creationId xmlns:a16="http://schemas.microsoft.com/office/drawing/2014/main" id="{6F312C06-DFF8-42BF-2BFB-F5F19837E3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464" y="4365104"/>
            <a:ext cx="2949006" cy="1966004"/>
          </a:xfrm>
          <a:prstGeom prst="rect">
            <a:avLst/>
          </a:prstGeom>
          <a:noFill/>
        </p:spPr>
      </p:pic>
      <p:pic>
        <p:nvPicPr>
          <p:cNvPr id="10" name="Picture 18">
            <a:extLst>
              <a:ext uri="{FF2B5EF4-FFF2-40B4-BE49-F238E27FC236}">
                <a16:creationId xmlns:a16="http://schemas.microsoft.com/office/drawing/2014/main" id="{073D6427-D7A8-AC7B-9023-7AEC182A3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6172" y="3421045"/>
            <a:ext cx="2388139" cy="1530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2174416-7790-8329-12D1-14BFC15C4D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89501" y="2589482"/>
            <a:ext cx="2028327" cy="1966004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685800" y="228600"/>
            <a:ext cx="77746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solidFill>
                  <a:srgbClr val="404040"/>
                </a:solidFill>
                <a:effectLst/>
                <a:latin typeface="DeepSeek-CJK-patch"/>
              </a:rPr>
              <a:t>Геологи — искатели сокровищ</a:t>
            </a:r>
          </a:p>
        </p:txBody>
      </p:sp>
      <p:pic>
        <p:nvPicPr>
          <p:cNvPr id="18435" name="Picture 3" descr="ENDLOA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36" y="4519613"/>
            <a:ext cx="4410075" cy="23383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D97CDDB-F39A-C901-F428-7EB8FDAECFA7}"/>
              </a:ext>
            </a:extLst>
          </p:cNvPr>
          <p:cNvSpPr txBox="1"/>
          <p:nvPr/>
        </p:nvSpPr>
        <p:spPr>
          <a:xfrm>
            <a:off x="359532" y="1320920"/>
            <a:ext cx="842493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учёные, которые ищут новые месторождения.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800" b="1" i="1" dirty="0"/>
              <a:t>Инструменты</a:t>
            </a:r>
            <a:r>
              <a:rPr lang="ru-RU" sz="2800" dirty="0"/>
              <a:t>: Карты, спутники, вертолёты, специальные приборы.</a:t>
            </a:r>
          </a:p>
          <a:p>
            <a:pPr algn="ctr"/>
            <a:r>
              <a:rPr lang="ru-RU" sz="2800" b="1" i="1" dirty="0"/>
              <a:t>Факт: </a:t>
            </a:r>
            <a:r>
              <a:rPr lang="ru-RU" sz="2800" dirty="0"/>
              <a:t>Геологи могут месяцами жить в палатках в тайге или пустыне!</a:t>
            </a:r>
            <a:endParaRPr lang="ru-BY" sz="2800" dirty="0"/>
          </a:p>
        </p:txBody>
      </p:sp>
    </p:spTree>
  </p:cSld>
  <p:clrMapOvr>
    <a:masterClrMapping/>
  </p:clrMapOvr>
  <p:transition spd="slow">
    <p:wheel spokes="8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79512" y="2636912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Trebuchet MS"/>
              </a:rPr>
              <a:t>Проблема</a:t>
            </a:r>
            <a:r>
              <a:rPr kumimoji="0" lang="ru-RU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Trebuchet MS"/>
              </a:rPr>
              <a:t>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Trebuchet MS"/>
              </a:rPr>
              <a:t>Полезные ископаемые не восстанавливаются. Если уголь закончится, его не будет миллионы лет!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Trebuchet M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Trebuchet MS"/>
              </a:rPr>
              <a:t>Что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Trebuchet MS"/>
              </a:rPr>
              <a:t> </a:t>
            </a:r>
            <a:r>
              <a:rPr kumimoji="0" lang="ru-RU" sz="28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Trebuchet MS"/>
              </a:rPr>
              <a:t>делать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Trebuchet MS"/>
              </a:rPr>
              <a:t>?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Trebuchet MS"/>
            </a:endParaRPr>
          </a:p>
          <a:p>
            <a:pPr marL="457200" marR="0" lvl="0" indent="-45720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Trebuchet MS"/>
              </a:rPr>
              <a:t>Перерабатывать отходы (например, старые телефоны).</a:t>
            </a:r>
          </a:p>
          <a:p>
            <a:pPr marL="457200" marR="0" lvl="0" indent="-45720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Trebuchet MS"/>
              </a:rPr>
              <a:t>Использовать альтернативную энергию (солнце, ветер).</a:t>
            </a:r>
          </a:p>
          <a:p>
            <a:pPr marL="457200" marR="0" lvl="0" indent="-45720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Trebuchet MS"/>
              </a:rPr>
              <a:t>Экономить воду и электричество.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2C80E9-EDDE-DEDB-CFC8-004A7CB539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3" y="5715000"/>
            <a:ext cx="1696196" cy="1143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C23E79E-13B3-02BA-44CC-165F9F664F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312" y="1"/>
            <a:ext cx="1763688" cy="118848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19531"/>
            <a:ext cx="9144000" cy="792088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вы думаете, что общего у вашего телефона, школьного автобуса и дома, где вы живете?</a:t>
            </a:r>
            <a:br>
              <a:rPr lang="ru-RU" sz="24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 Все они созданы с помощью полезных ископаемых!</a:t>
            </a:r>
            <a:endParaRPr lang="ru-RU" sz="2400" b="1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268760"/>
            <a:ext cx="7632848" cy="5112567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4437111"/>
            <a:ext cx="745819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/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24744" y="2276872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u="sng" dirty="0">
                <a:latin typeface="Times New Roman" pitchFamily="18" charset="0"/>
              </a:rPr>
              <a:t>Полезные ископаемые </a:t>
            </a:r>
            <a:r>
              <a:rPr lang="ru-RU" sz="4000" b="1" dirty="0">
                <a:latin typeface="Times New Roman" pitchFamily="18" charset="0"/>
              </a:rPr>
              <a:t>- это природные «сокровища», которые люди добывают из недр Земли. Без них не было бы ни электричества, ни машин, ни даже ложки, которой вы едите суп!</a:t>
            </a:r>
            <a:endParaRPr lang="ru-RU" sz="40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710400"/>
      </p:ext>
    </p:extLst>
  </p:cSld>
  <p:clrMapOvr>
    <a:masterClrMapping/>
  </p:clrMapOvr>
  <p:transition spd="slow">
    <p:wheel spokes="8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4" descr="C:\Users\1\Desktop\as42.jpg"/>
          <p:cNvPicPr>
            <a:picLocks noChangeAspect="1" noChangeArrowheads="1"/>
          </p:cNvPicPr>
          <p:nvPr/>
        </p:nvPicPr>
        <p:blipFill>
          <a:blip r:embed="rId2" cstate="print"/>
          <a:srcRect r="2253" b="7854"/>
          <a:stretch>
            <a:fillRect/>
          </a:stretch>
        </p:blipFill>
        <p:spPr bwMode="auto">
          <a:xfrm>
            <a:off x="0" y="278960"/>
            <a:ext cx="3287549" cy="234069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683568" y="2601338"/>
            <a:ext cx="777686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Полезные ископаемые нужно использовать разумно, чтобы хватило и нам, и будущим поколениям!</a:t>
            </a:r>
          </a:p>
        </p:txBody>
      </p:sp>
      <p:pic>
        <p:nvPicPr>
          <p:cNvPr id="4" name="Рисунок 5" descr="Безимени-9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160439"/>
            <a:ext cx="2537620" cy="2537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185A31-397B-B1EE-1939-523ACFF8A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DF6C8B-CF27-07FD-7EB9-0589F2F738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520" y="-207403"/>
            <a:ext cx="9144000" cy="792088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Какие бывают полезные ископаемые?</a:t>
            </a:r>
            <a:endParaRPr lang="ru-RU" sz="3200" b="1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52F7E4C-F0B7-26C1-7A91-68148972CF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7584" y="1268760"/>
            <a:ext cx="7632848" cy="5112567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16D4EC7-32DD-DDB6-D61F-1F64047E7B7F}"/>
              </a:ext>
            </a:extLst>
          </p:cNvPr>
          <p:cNvSpPr/>
          <p:nvPr/>
        </p:nvSpPr>
        <p:spPr>
          <a:xfrm>
            <a:off x="539552" y="4437111"/>
            <a:ext cx="745819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/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D1F1CD2-99D2-1EA7-65DE-6DD59A6B4148}"/>
              </a:ext>
            </a:extLst>
          </p:cNvPr>
          <p:cNvSpPr/>
          <p:nvPr/>
        </p:nvSpPr>
        <p:spPr>
          <a:xfrm>
            <a:off x="0" y="764704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>
                <a:latin typeface="Times New Roman" pitchFamily="18" charset="0"/>
              </a:rPr>
              <a:t>Горючие</a:t>
            </a:r>
            <a:r>
              <a:rPr lang="ru-RU" sz="2800" b="1" dirty="0">
                <a:latin typeface="Times New Roman" pitchFamily="18" charset="0"/>
              </a:rPr>
              <a:t> (их можно сжечь):</a:t>
            </a:r>
          </a:p>
          <a:p>
            <a:pPr algn="ctr"/>
            <a:r>
              <a:rPr lang="ru-RU" sz="2800" b="1" dirty="0">
                <a:latin typeface="Times New Roman" pitchFamily="18" charset="0"/>
              </a:rPr>
              <a:t>— Нефть, уголь, природный газ.</a:t>
            </a:r>
          </a:p>
          <a:p>
            <a:pPr algn="ctr"/>
            <a:r>
              <a:rPr lang="ru-RU" sz="2800" b="1" dirty="0">
                <a:latin typeface="Times New Roman" pitchFamily="18" charset="0"/>
              </a:rPr>
              <a:t>— Пример: Бензин для машин делают из нефти.</a:t>
            </a:r>
          </a:p>
          <a:p>
            <a:pPr algn="ctr"/>
            <a:endParaRPr lang="ru-RU" sz="2800" b="1" dirty="0">
              <a:latin typeface="Times New Roman" pitchFamily="18" charset="0"/>
            </a:endParaRPr>
          </a:p>
          <a:p>
            <a:pPr algn="ctr"/>
            <a:r>
              <a:rPr lang="ru-RU" sz="2800" b="1" u="sng" dirty="0">
                <a:latin typeface="Times New Roman" pitchFamily="18" charset="0"/>
              </a:rPr>
              <a:t>Рудные</a:t>
            </a:r>
            <a:r>
              <a:rPr lang="ru-RU" sz="2800" b="1" dirty="0">
                <a:latin typeface="Times New Roman" pitchFamily="18" charset="0"/>
              </a:rPr>
              <a:t> (из них получают металлы):</a:t>
            </a:r>
          </a:p>
          <a:p>
            <a:pPr algn="ctr"/>
            <a:r>
              <a:rPr lang="ru-RU" sz="2800" b="1" dirty="0">
                <a:latin typeface="Times New Roman" pitchFamily="18" charset="0"/>
              </a:rPr>
              <a:t>— Железная руда, медная руда, золото.</a:t>
            </a:r>
          </a:p>
          <a:p>
            <a:pPr algn="ctr"/>
            <a:r>
              <a:rPr lang="ru-RU" sz="2800" b="1" dirty="0">
                <a:latin typeface="Times New Roman" pitchFamily="18" charset="0"/>
              </a:rPr>
              <a:t>— Пример: Из железной руды делают сталь для мостов и поездов.</a:t>
            </a:r>
          </a:p>
          <a:p>
            <a:pPr algn="ctr"/>
            <a:endParaRPr lang="ru-RU" sz="2800" b="1" dirty="0">
              <a:latin typeface="Times New Roman" pitchFamily="18" charset="0"/>
            </a:endParaRPr>
          </a:p>
          <a:p>
            <a:pPr algn="ctr"/>
            <a:r>
              <a:rPr lang="ru-RU" sz="2800" b="1" u="sng" dirty="0">
                <a:latin typeface="Times New Roman" pitchFamily="18" charset="0"/>
              </a:rPr>
              <a:t>Строительные</a:t>
            </a:r>
            <a:r>
              <a:rPr lang="ru-RU" sz="2800" b="1" dirty="0">
                <a:latin typeface="Times New Roman" pitchFamily="18" charset="0"/>
              </a:rPr>
              <a:t> (используют в стройке):</a:t>
            </a:r>
          </a:p>
          <a:p>
            <a:pPr algn="ctr"/>
            <a:r>
              <a:rPr lang="ru-RU" sz="2800" b="1" dirty="0">
                <a:latin typeface="Times New Roman" pitchFamily="18" charset="0"/>
              </a:rPr>
              <a:t>— Песок, глина, известняк, гранит.</a:t>
            </a:r>
          </a:p>
          <a:p>
            <a:pPr algn="ctr"/>
            <a:r>
              <a:rPr lang="ru-RU" sz="2800" b="1" dirty="0">
                <a:latin typeface="Times New Roman" pitchFamily="18" charset="0"/>
              </a:rPr>
              <a:t>— Пример: Из песка делают стекло, а из глины — кирпичи.</a:t>
            </a:r>
          </a:p>
          <a:p>
            <a:pPr algn="ctr"/>
            <a:endParaRPr lang="ru-RU" sz="28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712693"/>
      </p:ext>
    </p:extLst>
  </p:cSld>
  <p:clrMapOvr>
    <a:masterClrMapping/>
  </p:clrMapOvr>
  <p:transition spd="slow"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3096344"/>
          </a:xfrm>
          <a:effectLst/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Торф  -  горючее полезное ископаемое, образующееся  в  процессе  естественного отмирания  и  неполного  распада  болотных   растений  в  условиях избыточного увлажнения  и затруднённого  доступа  воздуха.</a:t>
            </a:r>
            <a:br>
              <a:rPr lang="ru-RU" sz="1000" dirty="0"/>
            </a:br>
            <a:br>
              <a:rPr lang="ru-RU" sz="1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sz="1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 descr="C:\Users\1\Desktop\6a00d8341bf67c53ef0154342ab3ad970c-800w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3787" y="2852936"/>
            <a:ext cx="5150213" cy="3862660"/>
          </a:xfrm>
          <a:prstGeom prst="rect">
            <a:avLst/>
          </a:prstGeom>
          <a:noFill/>
        </p:spPr>
      </p:pic>
      <p:pic>
        <p:nvPicPr>
          <p:cNvPr id="1027" name="Picture 3" descr="C:\Users\1\Desktop\4RIA-726867-Preview.jpg"/>
          <p:cNvPicPr>
            <a:picLocks noChangeAspect="1" noChangeArrowheads="1"/>
          </p:cNvPicPr>
          <p:nvPr/>
        </p:nvPicPr>
        <p:blipFill>
          <a:blip r:embed="rId3" cstate="print"/>
          <a:srcRect r="14919" b="5263"/>
          <a:stretch>
            <a:fillRect/>
          </a:stretch>
        </p:blipFill>
        <p:spPr bwMode="auto">
          <a:xfrm>
            <a:off x="0" y="3573016"/>
            <a:ext cx="3995936" cy="2592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8351101"/>
      </p:ext>
    </p:extLst>
  </p:cSld>
  <p:clrMapOvr>
    <a:masterClrMapping/>
  </p:clrMapOvr>
  <p:transition spd="slow"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301625" y="2418"/>
            <a:ext cx="854075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Нефть</a:t>
            </a:r>
          </a:p>
        </p:txBody>
      </p:sp>
      <p:sp>
        <p:nvSpPr>
          <p:cNvPr id="3" name="Rectangle 3"/>
          <p:cNvSpPr txBox="1">
            <a:spLocks noRot="1" noChangeArrowheads="1"/>
          </p:cNvSpPr>
          <p:nvPr/>
        </p:nvSpPr>
        <p:spPr>
          <a:xfrm>
            <a:off x="323528" y="1268760"/>
            <a:ext cx="3888110" cy="483041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Arial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5" descr="327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9950" y="980728"/>
            <a:ext cx="4464050" cy="379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136926" y="837034"/>
            <a:ext cx="454302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Нефть — горючая маслянистая жидкость, красно-коричневого, иногда почти чёрного цвета, имеет специфический запах, распространена в осадочной оболочке Земли;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«чёрное золото»! Из неё делают не только бензин, но и пластик, краски, лекарства.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DDB50E-6928-2375-93C8-F08A0B9491DF}"/>
              </a:ext>
            </a:extLst>
          </p:cNvPr>
          <p:cNvSpPr txBox="1"/>
          <p:nvPr/>
        </p:nvSpPr>
        <p:spPr>
          <a:xfrm>
            <a:off x="4589399" y="5792611"/>
            <a:ext cx="464515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Чтобы добыть 1 литр бензина, нужно переработать 10 литров нефти!</a:t>
            </a:r>
            <a:endParaRPr lang="ru-BY" dirty="0"/>
          </a:p>
        </p:txBody>
      </p:sp>
    </p:spTree>
  </p:cSld>
  <p:clrMapOvr>
    <a:masterClrMapping/>
  </p:clrMapOvr>
  <p:transition spd="slow"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72063" y="1488703"/>
            <a:ext cx="3786187" cy="857250"/>
          </a:xfrm>
          <a:prstGeom prst="rect">
            <a:avLst/>
          </a:prstGeom>
        </p:spPr>
        <p:txBody>
          <a:bodyPr lIns="0" rIns="0" bIns="0" anchor="b"/>
          <a:lstStyle/>
          <a:p>
            <a:pPr marL="914400" indent="-914400" fontAlgn="auto">
              <a:spcAft>
                <a:spcPts val="0"/>
              </a:spcAft>
              <a:defRPr/>
            </a:pPr>
            <a:endParaRPr lang="ru-RU" b="1" dirty="0">
              <a:solidFill>
                <a:srgbClr val="6633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Трапеция 2"/>
          <p:cNvSpPr/>
          <p:nvPr/>
        </p:nvSpPr>
        <p:spPr>
          <a:xfrm>
            <a:off x="7643813" y="417141"/>
            <a:ext cx="642937" cy="1000125"/>
          </a:xfrm>
          <a:prstGeom prst="trapezoi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12"/>
          <p:cNvSpPr>
            <a:spLocks noChangeArrowheads="1"/>
          </p:cNvSpPr>
          <p:nvPr/>
        </p:nvSpPr>
        <p:spPr bwMode="auto">
          <a:xfrm>
            <a:off x="3779912" y="188640"/>
            <a:ext cx="20208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>
                <a:latin typeface="Arial Black" pitchFamily="34" charset="0"/>
              </a:rPr>
              <a:t>НЕФТЬ</a:t>
            </a:r>
            <a:endParaRPr lang="ru-RU" sz="3600" dirty="0"/>
          </a:p>
        </p:txBody>
      </p:sp>
      <p:sp>
        <p:nvSpPr>
          <p:cNvPr id="5" name="Прямоугольник 15"/>
          <p:cNvSpPr>
            <a:spLocks noChangeArrowheads="1"/>
          </p:cNvSpPr>
          <p:nvPr/>
        </p:nvSpPr>
        <p:spPr bwMode="auto">
          <a:xfrm>
            <a:off x="3347864" y="988640"/>
            <a:ext cx="5081761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14400" indent="-91440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1. Жидкое</a:t>
            </a:r>
          </a:p>
          <a:p>
            <a:pPr marL="914400" indent="-91440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2. Черного цвета</a:t>
            </a:r>
          </a:p>
          <a:p>
            <a:pPr marL="914400" indent="-91440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3. С резким запахом (бензина)</a:t>
            </a:r>
          </a:p>
          <a:p>
            <a:pPr marL="914400" indent="-91440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4. Легче воды</a:t>
            </a:r>
          </a:p>
          <a:p>
            <a:pPr marL="914400" indent="-91440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5. Хорошо горит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221088"/>
            <a:ext cx="2551113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81378">
            <a:off x="6237288" y="4154116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60648"/>
            <a:ext cx="26289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3717032"/>
            <a:ext cx="240982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51701100"/>
      </p:ext>
    </p:extLst>
  </p:cSld>
  <p:clrMapOvr>
    <a:masterClrMapping/>
  </p:clrMapOvr>
  <p:transition spd="slow"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Файл:Portugal pipelin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95536" y="692696"/>
            <a:ext cx="8316913" cy="548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39495"/>
      </p:ext>
    </p:extLst>
  </p:cSld>
  <p:clrMapOvr>
    <a:masterClrMapping/>
  </p:clrMapOvr>
  <p:transition spd="slow"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Файл:Tanker offshore terminal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7544" y="476672"/>
            <a:ext cx="8443074" cy="5842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402100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018939" cy="1411559"/>
          </a:xfrm>
        </p:spPr>
        <p:txBody>
          <a:bodyPr/>
          <a:lstStyle/>
          <a:p>
            <a:r>
              <a:rPr lang="ru-RU" sz="5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Каменный</a:t>
            </a:r>
            <a:r>
              <a:rPr lang="ru-RU" sz="5400" b="1" cap="all" dirty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уголь</a:t>
            </a:r>
            <a:br>
              <a:rPr lang="ru-RU" b="1" cap="all" dirty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29" name="Picture 1" descr="C:\Users\1\Desktop\Ugol_Antracit_po_Ukraine_i_na_ekspor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066" y="2680319"/>
            <a:ext cx="3384376" cy="3862288"/>
          </a:xfrm>
          <a:prstGeom prst="rect">
            <a:avLst/>
          </a:prstGeom>
          <a:noFill/>
        </p:spPr>
      </p:pic>
      <p:pic>
        <p:nvPicPr>
          <p:cNvPr id="22530" name="Picture 2" descr="C:\Users\1\Desktop\kamen-ugo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268760"/>
            <a:ext cx="5238750" cy="3933825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2078ADE-621A-548F-C344-8E9F5A06F712}"/>
              </a:ext>
            </a:extLst>
          </p:cNvPr>
          <p:cNvSpPr txBox="1"/>
          <p:nvPr/>
        </p:nvSpPr>
        <p:spPr>
          <a:xfrm>
            <a:off x="3669386" y="5589240"/>
            <a:ext cx="464515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Уголь образовался из древних растений, которые росли на Земле 300 млн лет назад!</a:t>
            </a:r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3645877659"/>
      </p:ext>
    </p:extLst>
  </p:cSld>
  <p:clrMapOvr>
    <a:masterClrMapping/>
  </p:clrMapOvr>
  <p:transition spd="slow">
    <p:wheel spokes="8"/>
  </p:transition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Весна</Template>
  <TotalTime>499</TotalTime>
  <Words>625</Words>
  <Application>Microsoft Office PowerPoint</Application>
  <PresentationFormat>Экран (4:3)</PresentationFormat>
  <Paragraphs>83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Arial</vt:lpstr>
      <vt:lpstr>Arial Black</vt:lpstr>
      <vt:lpstr>Calibri</vt:lpstr>
      <vt:lpstr>Courier New</vt:lpstr>
      <vt:lpstr>DeepSeek-CJK-patch</vt:lpstr>
      <vt:lpstr>Times New Roman</vt:lpstr>
      <vt:lpstr>Verdana</vt:lpstr>
      <vt:lpstr>Wingdings</vt:lpstr>
      <vt:lpstr>Wingdings 2</vt:lpstr>
      <vt:lpstr>Spring</vt:lpstr>
      <vt:lpstr>Полезные ископаемые: сокровища Земли</vt:lpstr>
      <vt:lpstr>Как вы думаете, что общего у вашего телефона, школьного автобуса и дома, где вы живете? Ответ: Все они созданы с помощью полезных ископаемых!</vt:lpstr>
      <vt:lpstr>Какие бывают полезные ископаемые?</vt:lpstr>
      <vt:lpstr>Торф  -  горючее полезное ископаемое, образующееся  в  процессе  естественного отмирания  и  неполного  распада  болотных   растений  в  условиях избыточного увлажнения  и затруднённого  доступа  воздуха.  </vt:lpstr>
      <vt:lpstr>Презентация PowerPoint</vt:lpstr>
      <vt:lpstr>Презентация PowerPoint</vt:lpstr>
      <vt:lpstr>Презентация PowerPoint</vt:lpstr>
      <vt:lpstr>Презентация PowerPoint</vt:lpstr>
      <vt:lpstr>Каменный уголь </vt:lpstr>
      <vt:lpstr>Презентация PowerPoint</vt:lpstr>
      <vt:lpstr>       Уголь — вид ископаемого топлива, образовавшийся из частей древних растений под землей без доступа кислорода. Уголь был первым из используемых человеком видов ископаемого топлива.        </vt:lpstr>
      <vt:lpstr>Способ добычи угля зависит от глубины его залегания. Разработка ведется открытым способом в угольных разрезах, если глубина залегания угольного пласта не превышает 100 метров. </vt:lpstr>
      <vt:lpstr>Для извлечения угля с больших глубин используются шахты. Самые глубокие шахты на территории Российской Федерации добывают уголь с уровня чуть более 1200 метров.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Гульфия</dc:creator>
  <cp:lastModifiedBy>someone</cp:lastModifiedBy>
  <cp:revision>40</cp:revision>
  <dcterms:created xsi:type="dcterms:W3CDTF">2014-04-10T05:32:03Z</dcterms:created>
  <dcterms:modified xsi:type="dcterms:W3CDTF">2025-05-16T09:51:18Z</dcterms:modified>
</cp:coreProperties>
</file>