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6" r:id="rId11"/>
    <p:sldId id="269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1234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17.05.2025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11" Type="http://schemas.openxmlformats.org/officeDocument/2006/relationships/image" Target="../media/image23.gif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avatars.mds.yandex.net/get-zen_doc/118017/pub_5d8e65490ce57b00ada19fca_5d8e6a27aad43600adecd6c7/scale_120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8582" y="116632"/>
            <a:ext cx="9561164" cy="53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2924944"/>
            <a:ext cx="4896544" cy="1152128"/>
          </a:xfrm>
        </p:spPr>
        <p:txBody>
          <a:bodyPr>
            <a:normAutofit fontScale="90000"/>
          </a:bodyPr>
          <a:lstStyle/>
          <a:p>
            <a:r>
              <a:rPr lang="ru-RU" b="1" i="1" dirty="0">
                <a:solidFill>
                  <a:srgbClr val="002060"/>
                </a:solidFill>
              </a:rPr>
              <a:t>Тайны российских монет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917D72C8-75B5-B175-E639-D2B0BA819BB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3745E59-A72A-5BED-6963-CABD1A156248}"/>
              </a:ext>
            </a:extLst>
          </p:cNvPr>
          <p:cNvSpPr txBox="1"/>
          <p:nvPr/>
        </p:nvSpPr>
        <p:spPr>
          <a:xfrm>
            <a:off x="0" y="5698122"/>
            <a:ext cx="91440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Познакомимся с историей и особенностями современных российских монет, научимся «читать» их как артефакты культуры.</a:t>
            </a:r>
          </a:p>
        </p:txBody>
      </p:sp>
    </p:spTree>
    <p:extLst>
      <p:ext uri="{BB962C8B-B14F-4D97-AF65-F5344CB8AC3E}">
        <p14:creationId xmlns:p14="http://schemas.microsoft.com/office/powerpoint/2010/main" val="156351549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794528"/>
          </a:xfrm>
        </p:spPr>
        <p:txBody>
          <a:bodyPr>
            <a:noAutofit/>
          </a:bodyPr>
          <a:lstStyle/>
          <a:p>
            <a:r>
              <a:rPr lang="ru-RU" sz="2400" b="1" dirty="0"/>
              <a:t>Клеймо</a:t>
            </a:r>
            <a:r>
              <a:rPr lang="ru-RU" sz="2400" dirty="0"/>
              <a:t> – эмблема монетного двора. </a:t>
            </a:r>
            <a:br>
              <a:rPr lang="ru-RU" sz="2400" dirty="0"/>
            </a:br>
            <a:r>
              <a:rPr lang="ru-RU" sz="2400" dirty="0"/>
              <a:t>Эмблема «ММД» означает, что монета сделана Московским монетным двором. «СПМД«– эмблема Санкт-Петербургского монетного двора</a:t>
            </a:r>
            <a:r>
              <a:rPr lang="ru-RU" sz="2000" dirty="0"/>
              <a:t>.</a:t>
            </a:r>
            <a:br>
              <a:rPr lang="ru-RU" sz="2000" dirty="0"/>
            </a:br>
            <a:endParaRPr lang="ru-RU" sz="2000" dirty="0"/>
          </a:p>
        </p:txBody>
      </p:sp>
      <p:pic>
        <p:nvPicPr>
          <p:cNvPr id="10242" name="Picture 2" descr="https://cennyemonety.ru/images/5-rubley-1998-goda-1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04864"/>
            <a:ext cx="7620000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1966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17CE6-83FE-E535-84BF-206EF6E84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>
            <a:extLst>
              <a:ext uri="{FF2B5EF4-FFF2-40B4-BE49-F238E27FC236}">
                <a16:creationId xmlns:a16="http://schemas.microsoft.com/office/drawing/2014/main" id="{E08862CA-24DE-2AAA-D918-15A4FF659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>
            <a:extLst>
              <a:ext uri="{FF2B5EF4-FFF2-40B4-BE49-F238E27FC236}">
                <a16:creationId xmlns:a16="http://schemas.microsoft.com/office/drawing/2014/main" id="{6E893A2C-106C-0295-ED2A-FDA7E62DA3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853" y="2276872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Почему это важно?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Монеты - </a:t>
            </a:r>
            <a:r>
              <a:rPr lang="ru-RU" sz="5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часть истории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. 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Они рассказывают, как менялась страна.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Это искусство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.</a:t>
            </a:r>
            <a:b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</a:br>
            <a:r>
              <a:rPr lang="ru-RU" sz="5400" b="1" u="sng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Практическая польза</a:t>
            </a:r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2">
                    <a:lumMod val="50000"/>
                  </a:schemeClr>
                </a:solidFill>
              </a:rPr>
              <a:t>. </a:t>
            </a:r>
            <a:endParaRPr lang="ru-RU" sz="5400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1266" name="Picture 2" descr="https://anekdott.ru/wp-content/uploads/2016/04/%D0%B0%D0%BD%D0%B5%D0%BA%D0%B4%D0%BE%D1%82%D1%8B-1.jpg">
            <a:extLst>
              <a:ext uri="{FF2B5EF4-FFF2-40B4-BE49-F238E27FC236}">
                <a16:creationId xmlns:a16="http://schemas.microsoft.com/office/drawing/2014/main" id="{8E2CD9D5-D00E-EA67-B8F7-9ED4C3AC4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24544" y="4870203"/>
            <a:ext cx="1987797" cy="19877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67797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229" y="4509120"/>
            <a:ext cx="8229600" cy="1252728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Монеты - это мини-галереи! Художники Банка России прячут в них секреты</a:t>
            </a:r>
            <a:endParaRPr lang="ru-RU" sz="5400" dirty="0"/>
          </a:p>
        </p:txBody>
      </p:sp>
      <p:pic>
        <p:nvPicPr>
          <p:cNvPr id="11266" name="Picture 2" descr="https://anekdott.ru/wp-content/uploads/2016/04/%D0%B0%D0%BD%D0%B5%D0%BA%D0%B4%D0%BE%D1%82%D1%8B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7706"/>
            <a:ext cx="2560576" cy="256057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0203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35897" y="1374237"/>
            <a:ext cx="5508103" cy="514543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можно найти в каждом кармане, но не купить на него слона?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Это не ключ, но оно открывает дверь в мир экономики. </a:t>
            </a:r>
            <a:r>
              <a:rPr lang="ru-RU" sz="3200" b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Да, это монеты!</a:t>
            </a:r>
          </a:p>
          <a:p>
            <a:pPr marL="0" indent="0" algn="ctr">
              <a:buNone/>
            </a:pP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Сегодня мы станем </a:t>
            </a:r>
            <a:r>
              <a:rPr lang="ru-RU" sz="3200" b="1" i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нумизматами-детективами</a:t>
            </a:r>
            <a:r>
              <a:rPr lang="ru-RU" sz="3200" b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исследуем 1, 5 и 10 рублей!</a:t>
            </a:r>
          </a:p>
          <a:p>
            <a:pPr marL="0" indent="0" algn="just">
              <a:buNone/>
            </a:pPr>
            <a:endParaRPr lang="ru-RU" sz="3200" b="1" dirty="0">
              <a:solidFill>
                <a:schemeClr val="tx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282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pic>
        <p:nvPicPr>
          <p:cNvPr id="2050" name="Picture 2" descr="https://thumbs.dreamstime.com/b/%D0%BC%D0%BE%D0%BD%D0%B5%D1%82%D0%BA%D0%B0-203208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060848"/>
            <a:ext cx="3295164" cy="373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91771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264" y="1772816"/>
            <a:ext cx="9129192" cy="4857403"/>
          </a:xfrm>
        </p:spPr>
        <p:txBody>
          <a:bodyPr>
            <a:normAutofit fontScale="77500" lnSpcReduction="20000"/>
          </a:bodyPr>
          <a:lstStyle/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Что видим?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Надпись «БАНК РОССИИ» — как подпись создателя.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Номинал (1, 5, 10) — «цена» монеты.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Год выпуска — год «рождения» (например, 2023).</a:t>
            </a:r>
          </a:p>
          <a:p>
            <a:endParaRPr lang="ru-RU" sz="34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Интересный факт:</a:t>
            </a:r>
          </a:p>
          <a:p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Раньше на монетах писали «СССР», а теперь — «БАНК РОССИИ». Это как историческая метка!</a:t>
            </a:r>
          </a:p>
          <a:p>
            <a:endParaRPr lang="ru-RU" sz="3400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ru-RU" sz="3400" b="1" dirty="0">
                <a:solidFill>
                  <a:schemeClr val="tx2">
                    <a:lumMod val="50000"/>
                  </a:schemeClr>
                </a:solidFill>
              </a:rPr>
              <a:t>«Как вы думаете, почему год выпуска важен?»</a:t>
            </a:r>
          </a:p>
          <a:p>
            <a:pPr marL="0" indent="0" algn="ctr">
              <a:buNone/>
            </a:pPr>
            <a:r>
              <a:rPr lang="ru-RU" sz="2600" b="1" i="0" u="sng" dirty="0">
                <a:solidFill>
                  <a:schemeClr val="tx2">
                    <a:lumMod val="50000"/>
                  </a:schemeClr>
                </a:solidFill>
                <a:effectLst/>
                <a:latin typeface="DeepSeek-CJK-patch"/>
              </a:rPr>
              <a:t>Помогает отслеживать, сколько лет монете в обращении!</a:t>
            </a:r>
            <a:endParaRPr lang="ru-RU" sz="2600" b="1" u="sng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sz="3400" b="1" u="sng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Лицевая сторона — паспорт монеты</a:t>
            </a:r>
          </a:p>
        </p:txBody>
      </p:sp>
    </p:spTree>
    <p:extLst>
      <p:ext uri="{BB962C8B-B14F-4D97-AF65-F5344CB8AC3E}">
        <p14:creationId xmlns:p14="http://schemas.microsoft.com/office/powerpoint/2010/main" val="34006739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340" y="1206093"/>
            <a:ext cx="8855061" cy="54726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i="1" u="sng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Главный элемент:</a:t>
            </a:r>
          </a:p>
          <a:p>
            <a:pPr marL="0" indent="0" algn="just">
              <a:buNone/>
            </a:pPr>
            <a:endParaRPr lang="ru-RU" sz="2000" b="1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 algn="just">
              <a:buNone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Герб России - двуглавый орёл.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Одна голова смотрит на Запад, другая - на Восток. Символ единства!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Надпись «РОССИЙСКАЯ ФЕДЕРАЦИЯ» - официальное название страны.</a:t>
            </a:r>
          </a:p>
          <a:p>
            <a:pPr marL="0" indent="0" algn="ctr">
              <a:buNone/>
            </a:pP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Секрет 5 рублей</a:t>
            </a:r>
          </a:p>
          <a:p>
            <a:pPr marL="0" indent="0" algn="just">
              <a:buNone/>
            </a:pPr>
            <a:r>
              <a:rPr lang="ru-RU" sz="2000" i="1" dirty="0">
                <a:solidFill>
                  <a:schemeClr val="tx2">
                    <a:lumMod val="50000"/>
                  </a:schemeClr>
                </a:solidFill>
              </a:rPr>
              <a:t>Присмотритесь!</a:t>
            </a:r>
            <a:r>
              <a:rPr lang="ru-RU" sz="2000" b="1" i="1" dirty="0">
                <a:solidFill>
                  <a:schemeClr val="tx2">
                    <a:lumMod val="50000"/>
                  </a:schemeClr>
                </a:solidFill>
              </a:rPr>
              <a:t> На некоторых монетах под орлом - стилизованное изображение храма. Это отсылка к древнерусской архитектуре.</a:t>
            </a:r>
            <a:endParaRPr lang="ru-RU" sz="20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340" y="692696"/>
            <a:ext cx="8795320" cy="75117"/>
          </a:xfrm>
        </p:spPr>
        <p:txBody>
          <a:bodyPr>
            <a:normAutofit fontScale="90000"/>
          </a:bodyPr>
          <a:lstStyle/>
          <a:p>
            <a:r>
              <a:rPr lang="ru-RU" dirty="0"/>
              <a:t>Оборотная сторона - символ страны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DC2EDEA-FF27-E000-7E93-4938B7B29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8135" y="4260450"/>
            <a:ext cx="5627729" cy="2385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8172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700808"/>
            <a:ext cx="9143999" cy="4065315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Чем отличаются рёбра?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10 рублей: Рубчатое (рифлёное) - как гребешок.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1 и 5 рублей: Гладкое - как зеркало.</a:t>
            </a:r>
          </a:p>
          <a:p>
            <a:pPr algn="just"/>
            <a:endParaRPr lang="ru-RU" sz="28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Почему так сделано?</a:t>
            </a:r>
          </a:p>
          <a:p>
            <a:pPr marL="0" indent="0" algn="just">
              <a:buNone/>
            </a:pPr>
            <a:r>
              <a:rPr lang="ru-RU" sz="2800" b="1" dirty="0">
                <a:solidFill>
                  <a:schemeClr val="tx2">
                    <a:lumMod val="50000"/>
                  </a:schemeClr>
                </a:solidFill>
              </a:rPr>
              <a:t>Раньше насечки на ребре помогали обнаружить подделку: если монету спиливали, чтобы украсть металл, ребро становилось гладким.</a:t>
            </a:r>
            <a:endParaRPr lang="ru-RU" sz="28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38328"/>
            <a:ext cx="9001000" cy="1252728"/>
          </a:xfrm>
        </p:spPr>
        <p:txBody>
          <a:bodyPr>
            <a:normAutofit fontScale="90000"/>
          </a:bodyPr>
          <a:lstStyle/>
          <a:p>
            <a:r>
              <a:rPr lang="ru-RU" dirty="0"/>
              <a:t>Ребро монеты - защита от фальшивомонетчиков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E3B4DE6-CBD7-3DFC-CB0B-F9E1F964A9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766123"/>
            <a:ext cx="2160240" cy="106856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392FC19-ABAF-F1AA-E005-E42B8E7B52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5249" y="5897738"/>
            <a:ext cx="3746549" cy="9076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7064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063" y="2060848"/>
            <a:ext cx="9061937" cy="3131364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10 рублей: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Вокруг номинала — мелкие звёздочки. Их ровно 10! Это символ десятилетия выпуска серии.</a:t>
            </a:r>
          </a:p>
          <a:p>
            <a:pPr algn="ctr"/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5 рублей: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Под гербом — тонкие линии, напоминающие лучи солнца. Это элемент дизайна для красоты и защиты.</a:t>
            </a:r>
          </a:p>
          <a:p>
            <a:pPr algn="ctr"/>
            <a:endParaRPr lang="ru-RU" sz="1800" b="1" dirty="0">
              <a:solidFill>
                <a:schemeClr val="tx2">
                  <a:lumMod val="50000"/>
                </a:schemeClr>
              </a:solidFill>
            </a:endParaRPr>
          </a:p>
          <a:p>
            <a:pPr algn="ctr"/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1 рубль:</a:t>
            </a:r>
          </a:p>
          <a:p>
            <a:pPr marL="0" indent="0" algn="ctr"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Самая скромная, но на ней тоже есть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микробуквы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«ЦБ РФ» (можно увидеть под микроскопом!).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Наблюдения через лупу — монеты как арт-объекты</a:t>
            </a:r>
          </a:p>
        </p:txBody>
      </p:sp>
      <p:pic>
        <p:nvPicPr>
          <p:cNvPr id="5122" name="Picture 2" descr="https://cdn.monetnik.ru/storage/blog/4atte7nytn/avers-revers-021.80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7" y="5926504"/>
            <a:ext cx="1944216" cy="89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1E58E8B-718A-6D48-327C-B711F695F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355082"/>
            <a:ext cx="2627784" cy="147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51133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338328"/>
            <a:ext cx="8363272" cy="1252728"/>
          </a:xfrm>
        </p:spPr>
        <p:txBody>
          <a:bodyPr>
            <a:normAutofit/>
          </a:bodyPr>
          <a:lstStyle/>
          <a:p>
            <a:r>
              <a:rPr lang="ru-RU" sz="3200" b="1" dirty="0"/>
              <a:t>Аверс</a:t>
            </a:r>
            <a:r>
              <a:rPr lang="ru-RU" sz="3200" dirty="0"/>
              <a:t> – лицевая сторона монеты.</a:t>
            </a:r>
            <a:br>
              <a:rPr lang="ru-RU" sz="3200" dirty="0"/>
            </a:br>
            <a:r>
              <a:rPr lang="ru-RU" sz="3200" b="1" dirty="0"/>
              <a:t>Реверс</a:t>
            </a:r>
            <a:r>
              <a:rPr lang="ru-RU" sz="3200" dirty="0"/>
              <a:t> – оборотная сторона монеты.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66" y="2388402"/>
            <a:ext cx="3902194" cy="2392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4566365"/>
            <a:ext cx="866775" cy="25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83863"/>
            <a:ext cx="4568179" cy="2804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823" y="6469017"/>
            <a:ext cx="752475" cy="219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64192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338328"/>
            <a:ext cx="8363272" cy="1252728"/>
          </a:xfrm>
        </p:spPr>
        <p:txBody>
          <a:bodyPr>
            <a:normAutofit/>
          </a:bodyPr>
          <a:lstStyle/>
          <a:p>
            <a:r>
              <a:rPr lang="ru-RU" sz="4000" b="1" dirty="0"/>
              <a:t>Легенда — надписи на монете.</a:t>
            </a:r>
            <a:r>
              <a:rPr lang="ru-RU" dirty="0"/>
              <a:t> 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88151"/>
            <a:ext cx="8574534" cy="3225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07198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31903866"/>
              </p:ext>
            </p:extLst>
          </p:nvPr>
        </p:nvGraphicFramePr>
        <p:xfrm>
          <a:off x="2328860" y="1250697"/>
          <a:ext cx="938585" cy="365760"/>
        </p:xfrm>
        <a:graphic>
          <a:graphicData uri="http://schemas.openxmlformats.org/drawingml/2006/table">
            <a:tbl>
              <a:tblPr/>
              <a:tblGrid>
                <a:gridCol w="9385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0040">
                <a:tc>
                  <a:txBody>
                    <a:bodyPr/>
                    <a:lstStyle/>
                    <a:p>
                      <a:pPr fontAlgn="t"/>
                      <a:r>
                        <a:rPr lang="ru-RU" b="0" dirty="0">
                          <a:solidFill>
                            <a:srgbClr val="111214"/>
                          </a:solidFill>
                          <a:effectLst/>
                        </a:rPr>
                        <a:t>2 рубля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/>
          <a:lstStyle/>
          <a:p>
            <a:r>
              <a:rPr lang="ru-RU" dirty="0"/>
              <a:t>Гурт – ребро монеты.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089" y="3000472"/>
            <a:ext cx="400050" cy="2524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4218" y="2569949"/>
            <a:ext cx="1047750" cy="28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8204" y="5568559"/>
            <a:ext cx="3179778" cy="10278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68" y="3837780"/>
            <a:ext cx="323850" cy="1809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68" y="3295768"/>
            <a:ext cx="857250" cy="27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233" y="5815787"/>
            <a:ext cx="2482031" cy="6049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4044" y="1757427"/>
            <a:ext cx="552450" cy="2295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0673" y="1271652"/>
            <a:ext cx="1162050" cy="323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1744" y="4052952"/>
            <a:ext cx="2699908" cy="106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1" name="Picture 13" descr="https://cbr.ru/StaticHtml/File/95693/97_2R_gurt.gif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891" y="1757427"/>
            <a:ext cx="390525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1922424" y="4041724"/>
            <a:ext cx="214198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Боковая поверхность (гурт): 84 рифления, разделенные на 12 равных участков, чередующихся с 12 гладкими участками</a:t>
            </a:r>
          </a:p>
        </p:txBody>
      </p:sp>
    </p:spTree>
    <p:extLst>
      <p:ext uri="{BB962C8B-B14F-4D97-AF65-F5344CB8AC3E}">
        <p14:creationId xmlns:p14="http://schemas.microsoft.com/office/powerpoint/2010/main" val="67089381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116</TotalTime>
  <Words>445</Words>
  <Application>Microsoft Office PowerPoint</Application>
  <PresentationFormat>Экран (4:3)</PresentationFormat>
  <Paragraphs>52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Candara</vt:lpstr>
      <vt:lpstr>DeepSeek-CJK-patch</vt:lpstr>
      <vt:lpstr>Symbol</vt:lpstr>
      <vt:lpstr>Wingdings</vt:lpstr>
      <vt:lpstr>Волна</vt:lpstr>
      <vt:lpstr>Тайны российских монет</vt:lpstr>
      <vt:lpstr>Презентация PowerPoint</vt:lpstr>
      <vt:lpstr>Лицевая сторона — паспорт монеты</vt:lpstr>
      <vt:lpstr>Оборотная сторона - символ страны</vt:lpstr>
      <vt:lpstr>Ребро монеты - защита от фальшивомонетчиков</vt:lpstr>
      <vt:lpstr>Наблюдения через лупу — монеты как арт-объекты</vt:lpstr>
      <vt:lpstr>Аверс – лицевая сторона монеты. Реверс – оборотная сторона монеты.</vt:lpstr>
      <vt:lpstr>Легенда — надписи на монете. </vt:lpstr>
      <vt:lpstr>Гурт – ребро монеты.</vt:lpstr>
      <vt:lpstr>Клеймо – эмблема монетного двора.  Эмблема «ММД» означает, что монета сделана Московским монетным двором. «СПМД«– эмблема Санкт-Петербургского монетного двора. </vt:lpstr>
      <vt:lpstr>Почему это важно? Монеты - часть истории.  Они рассказывают, как менялась страна. Это искусство. Практическая польза. </vt:lpstr>
      <vt:lpstr>Монеты - это мини-галереи! Художники Банка России прячут в них секреты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«Монеты РФ» (части монет)</dc:title>
  <dc:creator>Asus</dc:creator>
  <cp:lastModifiedBy>Пользователь</cp:lastModifiedBy>
  <cp:revision>17</cp:revision>
  <dcterms:created xsi:type="dcterms:W3CDTF">2022-02-08T11:16:31Z</dcterms:created>
  <dcterms:modified xsi:type="dcterms:W3CDTF">2025-05-17T13:25:25Z</dcterms:modified>
</cp:coreProperties>
</file>