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9" r:id="rId4"/>
    <p:sldId id="260" r:id="rId5"/>
    <p:sldId id="261" r:id="rId6"/>
    <p:sldId id="267" r:id="rId7"/>
  </p:sldIdLst>
  <p:sldSz cx="14630400" cy="8229600"/>
  <p:notesSz cx="8229600" cy="14630400"/>
  <p:embeddedFontLst>
    <p:embeddedFont>
      <p:font typeface="Open Sans" panose="020B0606030504020204" pitchFamily="34" charset="0"/>
      <p:regular r:id="rId9"/>
      <p:bold r:id="rId10"/>
      <p:italic r:id="rId11"/>
      <p:boldItalic r:id="rId1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>
        <p:scale>
          <a:sx n="42" d="100"/>
          <a:sy n="42" d="100"/>
        </p:scale>
        <p:origin x="2874" y="1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5097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3" y="834628"/>
            <a:ext cx="7468553" cy="1408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500"/>
              </a:lnSpc>
              <a:buNone/>
            </a:pPr>
            <a:r>
              <a:rPr lang="ru-RU" sz="4800" b="1" i="1" u="sng" dirty="0">
                <a:solidFill>
                  <a:srgbClr val="0000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Исследуем нашу кожу</a:t>
            </a:r>
            <a:endParaRPr lang="en-US" sz="4800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1"/>
          <p:cNvSpPr/>
          <p:nvPr/>
        </p:nvSpPr>
        <p:spPr>
          <a:xfrm>
            <a:off x="837724" y="2652951"/>
            <a:ext cx="7468553" cy="33504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750"/>
              </a:lnSpc>
              <a:buNone/>
            </a:pPr>
            <a:r>
              <a:rPr lang="en-US" sz="2350" dirty="0">
                <a:solidFill>
                  <a:srgbClr val="00002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Кожа – самый большой орган нашего тела. Её площадь составляет примерно от 1,7 до 2,0 квадратных метров, что сопоставимо с размерами среднего ковра. Вес кожи около 3 кг. Толщина кожи различная: на веках очень тонкая, примерно 0,5 мм, а на подошвах ног самая толстая – около 5 мм.</a:t>
            </a:r>
            <a:endParaRPr lang="en-US" sz="23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0"/>
          <p:cNvSpPr/>
          <p:nvPr/>
        </p:nvSpPr>
        <p:spPr>
          <a:xfrm>
            <a:off x="261580" y="0"/>
            <a:ext cx="14368820" cy="12720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000"/>
              </a:lnSpc>
              <a:buNone/>
            </a:pPr>
            <a:r>
              <a:rPr lang="ru-RU" sz="40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Рассмотри кожу на своей руке. Потрогай её, потяни.</a:t>
            </a:r>
            <a:endParaRPr lang="en-US" sz="4000" dirty="0"/>
          </a:p>
        </p:txBody>
      </p:sp>
      <p:sp>
        <p:nvSpPr>
          <p:cNvPr id="6" name="Text 2"/>
          <p:cNvSpPr/>
          <p:nvPr/>
        </p:nvSpPr>
        <p:spPr>
          <a:xfrm>
            <a:off x="514945" y="1272064"/>
            <a:ext cx="6413540" cy="66014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ru-RU" sz="3200" b="1" u="sng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Наблюдения</a:t>
            </a: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:</a:t>
            </a:r>
          </a:p>
          <a:p>
            <a:pPr marL="0" indent="0" algn="ctr">
              <a:lnSpc>
                <a:spcPts val="2500"/>
              </a:lnSpc>
              <a:buNone/>
            </a:pPr>
            <a:endParaRPr lang="ru-RU" sz="3200" b="1" dirty="0">
              <a:solidFill>
                <a:srgbClr val="00002E"/>
              </a:solidFill>
              <a:latin typeface="Open Sans Bold" pitchFamily="34" charset="0"/>
              <a:ea typeface="Open Sans Bold" pitchFamily="34" charset="-122"/>
              <a:cs typeface="Open Sans Bold" pitchFamily="34" charset="-120"/>
            </a:endParaRPr>
          </a:p>
          <a:p>
            <a:pPr marL="0" indent="0" algn="ctr">
              <a:lnSpc>
                <a:spcPts val="2500"/>
              </a:lnSpc>
              <a:buNone/>
            </a:pP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Кожа мягкая на ощупь, но при </a:t>
            </a:r>
            <a:b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</a:b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этом упругая.</a:t>
            </a:r>
          </a:p>
          <a:p>
            <a:pPr marL="0" indent="0" algn="ctr">
              <a:lnSpc>
                <a:spcPts val="2500"/>
              </a:lnSpc>
              <a:buNone/>
            </a:pPr>
            <a:endParaRPr lang="ru-RU" sz="3200" b="1" dirty="0">
              <a:solidFill>
                <a:srgbClr val="00002E"/>
              </a:solidFill>
              <a:latin typeface="Open Sans Bold" pitchFamily="34" charset="0"/>
              <a:ea typeface="Open Sans Bold" pitchFamily="34" charset="-122"/>
              <a:cs typeface="Open Sans Bold" pitchFamily="34" charset="-120"/>
            </a:endParaRPr>
          </a:p>
          <a:p>
            <a:pPr marL="0" indent="0" algn="ctr">
              <a:lnSpc>
                <a:spcPts val="2500"/>
              </a:lnSpc>
              <a:buNone/>
            </a:pP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Если слегка потянуть кожу, </a:t>
            </a:r>
            <a:b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</a:b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она эластично возвращается в</a:t>
            </a:r>
            <a:b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</a:b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 исходное положение.</a:t>
            </a:r>
          </a:p>
          <a:p>
            <a:pPr marL="0" indent="0" algn="ctr">
              <a:lnSpc>
                <a:spcPts val="2500"/>
              </a:lnSpc>
              <a:buNone/>
            </a:pPr>
            <a:endParaRPr lang="ru-RU" sz="3200" b="1" dirty="0">
              <a:solidFill>
                <a:srgbClr val="00002E"/>
              </a:solidFill>
              <a:latin typeface="Open Sans Bold" pitchFamily="34" charset="0"/>
              <a:ea typeface="Open Sans Bold" pitchFamily="34" charset="-122"/>
              <a:cs typeface="Open Sans Bold" pitchFamily="34" charset="-120"/>
            </a:endParaRPr>
          </a:p>
          <a:p>
            <a:pPr marL="0" indent="0" algn="ctr">
              <a:lnSpc>
                <a:spcPts val="2500"/>
              </a:lnSpc>
              <a:buNone/>
            </a:pPr>
            <a:r>
              <a:rPr lang="ru-RU" sz="3200" b="1" u="sng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Вывод</a:t>
            </a: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:</a:t>
            </a:r>
          </a:p>
          <a:p>
            <a:pPr marL="0" indent="0" algn="ctr">
              <a:lnSpc>
                <a:spcPts val="2500"/>
              </a:lnSpc>
              <a:buNone/>
            </a:pPr>
            <a:endParaRPr lang="ru-RU" sz="3200" b="1" dirty="0">
              <a:solidFill>
                <a:srgbClr val="00002E"/>
              </a:solidFill>
              <a:latin typeface="Open Sans Bold" pitchFamily="34" charset="0"/>
              <a:ea typeface="Open Sans Bold" pitchFamily="34" charset="-122"/>
              <a:cs typeface="Open Sans Bold" pitchFamily="34" charset="-120"/>
            </a:endParaRPr>
          </a:p>
          <a:p>
            <a:pPr marL="0" indent="0" algn="ctr">
              <a:lnSpc>
                <a:spcPts val="2500"/>
              </a:lnSpc>
              <a:buNone/>
            </a:pP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Кожа человека гибкая и прочная. </a:t>
            </a:r>
            <a:b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</a:b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Она защищает тело от внешних </a:t>
            </a:r>
            <a:b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</a:b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воздействий, но при этом </a:t>
            </a:r>
            <a:b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</a:b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позволяет свободно двигаться.</a:t>
            </a:r>
            <a:endParaRPr lang="en-US" sz="3200" dirty="0"/>
          </a:p>
        </p:txBody>
      </p:sp>
      <p:pic>
        <p:nvPicPr>
          <p:cNvPr id="14" name="Image 0" descr="preencoded.png">
            <a:extLst>
              <a:ext uri="{FF2B5EF4-FFF2-40B4-BE49-F238E27FC236}">
                <a16:creationId xmlns:a16="http://schemas.microsoft.com/office/drawing/2014/main" id="{21DFA58D-A217-4B06-77FE-64A5D1A0D1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3582" y="586264"/>
            <a:ext cx="3116817" cy="467522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8384EBF-042B-5323-7C10-6ADA01BDF7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7711" y="4827150"/>
            <a:ext cx="5126182" cy="33832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706529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835354" y="0"/>
            <a:ext cx="8472249" cy="6367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000"/>
              </a:lnSpc>
              <a:buNone/>
            </a:pPr>
            <a:r>
              <a:rPr lang="ru-RU" sz="40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Эксперимент с пальцем и стеклом</a:t>
            </a:r>
            <a:endParaRPr lang="en-US" sz="40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575" y="2827735"/>
            <a:ext cx="541258" cy="541258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4583013" y="2884408"/>
            <a:ext cx="5464373" cy="318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Проведи пальцем по лбу, затем приложи палец к стеклу.</a:t>
            </a:r>
          </a:p>
          <a:p>
            <a:pPr marL="0" indent="0" algn="ctr">
              <a:lnSpc>
                <a:spcPts val="2500"/>
              </a:lnSpc>
              <a:buNone/>
            </a:pPr>
            <a:endParaRPr lang="ru-RU" sz="3200" b="1" dirty="0">
              <a:solidFill>
                <a:srgbClr val="00002E"/>
              </a:solidFill>
              <a:latin typeface="Open Sans Bold" pitchFamily="34" charset="0"/>
              <a:ea typeface="Open Sans Bold" pitchFamily="34" charset="-122"/>
              <a:cs typeface="Open Sans Bold" pitchFamily="34" charset="-120"/>
            </a:endParaRPr>
          </a:p>
          <a:p>
            <a:pPr marL="0" indent="0" algn="ctr">
              <a:lnSpc>
                <a:spcPts val="2500"/>
              </a:lnSpc>
              <a:buNone/>
            </a:pPr>
            <a:r>
              <a:rPr lang="ru-RU" sz="3200" b="1" u="sng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Наблюдения</a:t>
            </a: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:</a:t>
            </a:r>
          </a:p>
          <a:p>
            <a:pPr marL="0" indent="0" algn="ctr">
              <a:lnSpc>
                <a:spcPts val="2500"/>
              </a:lnSpc>
              <a:buNone/>
            </a:pPr>
            <a:endParaRPr lang="ru-RU" sz="3200" b="1" dirty="0">
              <a:solidFill>
                <a:srgbClr val="00002E"/>
              </a:solidFill>
              <a:latin typeface="Open Sans Bold" pitchFamily="34" charset="0"/>
              <a:ea typeface="Open Sans Bold" pitchFamily="34" charset="-122"/>
              <a:cs typeface="Open Sans Bold" pitchFamily="34" charset="-120"/>
            </a:endParaRPr>
          </a:p>
          <a:p>
            <a:pPr marL="0" indent="0" algn="ctr">
              <a:lnSpc>
                <a:spcPts val="2500"/>
              </a:lnSpc>
              <a:buNone/>
            </a:pP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На стекле осталось жирное пятно.</a:t>
            </a:r>
          </a:p>
          <a:p>
            <a:pPr marL="0" indent="0" algn="ctr">
              <a:lnSpc>
                <a:spcPts val="2500"/>
              </a:lnSpc>
              <a:buNone/>
            </a:pPr>
            <a:endParaRPr lang="ru-RU" sz="3200" b="1" dirty="0">
              <a:solidFill>
                <a:srgbClr val="00002E"/>
              </a:solidFill>
              <a:latin typeface="Open Sans Bold" pitchFamily="34" charset="0"/>
              <a:ea typeface="Open Sans Bold" pitchFamily="34" charset="-122"/>
              <a:cs typeface="Open Sans Bold" pitchFamily="34" charset="-120"/>
            </a:endParaRPr>
          </a:p>
          <a:p>
            <a:pPr marL="0" indent="0" algn="ctr">
              <a:lnSpc>
                <a:spcPts val="2500"/>
              </a:lnSpc>
              <a:buNone/>
            </a:pPr>
            <a:r>
              <a:rPr lang="ru-RU" sz="3200" b="1" u="sng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Объяснение</a:t>
            </a: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:</a:t>
            </a:r>
          </a:p>
          <a:p>
            <a:pPr marL="0" indent="0" algn="ctr">
              <a:lnSpc>
                <a:spcPts val="2500"/>
              </a:lnSpc>
              <a:buNone/>
            </a:pPr>
            <a:endParaRPr lang="ru-RU" sz="3200" b="1" dirty="0">
              <a:solidFill>
                <a:srgbClr val="00002E"/>
              </a:solidFill>
              <a:latin typeface="Open Sans Bold" pitchFamily="34" charset="0"/>
              <a:ea typeface="Open Sans Bold" pitchFamily="34" charset="-122"/>
              <a:cs typeface="Open Sans Bold" pitchFamily="34" charset="-120"/>
            </a:endParaRPr>
          </a:p>
          <a:p>
            <a:pPr marL="0" indent="0" algn="ctr">
              <a:lnSpc>
                <a:spcPts val="2500"/>
              </a:lnSpc>
              <a:buNone/>
            </a:pP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Кожа выделяет жир через сальные железы. </a:t>
            </a:r>
          </a:p>
          <a:p>
            <a:pPr marL="0" indent="0" algn="ctr">
              <a:lnSpc>
                <a:spcPts val="2500"/>
              </a:lnSpc>
              <a:buNone/>
            </a:pPr>
            <a:endParaRPr lang="ru-RU" sz="3200" b="1" dirty="0">
              <a:solidFill>
                <a:srgbClr val="00002E"/>
              </a:solidFill>
              <a:latin typeface="Open Sans Bold" pitchFamily="34" charset="0"/>
              <a:ea typeface="Open Sans Bold" pitchFamily="34" charset="-122"/>
              <a:cs typeface="Open Sans Bold" pitchFamily="34" charset="-120"/>
            </a:endParaRPr>
          </a:p>
          <a:p>
            <a:pPr marL="0" indent="0" algn="ctr">
              <a:lnSpc>
                <a:spcPts val="2500"/>
              </a:lnSpc>
              <a:buNone/>
            </a:pPr>
            <a:r>
              <a:rPr lang="ru-RU" sz="3200" b="1" i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Этот жир</a:t>
            </a:r>
          </a:p>
          <a:p>
            <a:pPr marL="0" indent="0" algn="ctr">
              <a:lnSpc>
                <a:spcPts val="2500"/>
              </a:lnSpc>
              <a:buNone/>
            </a:pPr>
            <a:endParaRPr lang="ru-RU" sz="3200" b="1" dirty="0">
              <a:solidFill>
                <a:srgbClr val="00002E"/>
              </a:solidFill>
              <a:latin typeface="Open Sans Bold" pitchFamily="34" charset="0"/>
              <a:ea typeface="Open Sans Bold" pitchFamily="34" charset="-122"/>
              <a:cs typeface="Open Sans Bold" pitchFamily="34" charset="-120"/>
            </a:endParaRPr>
          </a:p>
          <a:p>
            <a:pPr marL="457200" indent="-457200" algn="ctr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Увлажняет кожу, делая её мягкой.</a:t>
            </a:r>
          </a:p>
          <a:p>
            <a:pPr marL="457200" indent="-457200" algn="ctr">
              <a:lnSpc>
                <a:spcPts val="2500"/>
              </a:lnSpc>
              <a:buFont typeface="Arial" panose="020B0604020202020204" pitchFamily="34" charset="0"/>
              <a:buChar char="•"/>
            </a:pPr>
            <a:endParaRPr lang="ru-RU" sz="3200" b="1" dirty="0">
              <a:solidFill>
                <a:srgbClr val="00002E"/>
              </a:solidFill>
              <a:latin typeface="Open Sans Bold" pitchFamily="34" charset="0"/>
              <a:ea typeface="Open Sans Bold" pitchFamily="34" charset="-122"/>
              <a:cs typeface="Open Sans Bold" pitchFamily="34" charset="-120"/>
            </a:endParaRPr>
          </a:p>
          <a:p>
            <a:pPr marL="457200" indent="-457200" algn="ctr">
              <a:lnSpc>
                <a:spcPts val="2500"/>
              </a:lnSpc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Защищает от пересыхания и бактерий.</a:t>
            </a:r>
            <a:endParaRPr lang="en-US" sz="32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72567" y="2661642"/>
            <a:ext cx="541258" cy="541258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3882" y="614303"/>
            <a:ext cx="541258" cy="54125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173510" y="12950"/>
            <a:ext cx="6812280" cy="5774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500"/>
              </a:lnSpc>
              <a:buNone/>
            </a:pPr>
            <a:r>
              <a:rPr lang="ru-RU" sz="36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Исследование кожи через лупу</a:t>
            </a:r>
            <a:endParaRPr lang="en-US" sz="3600" dirty="0"/>
          </a:p>
        </p:txBody>
      </p:sp>
      <p:sp>
        <p:nvSpPr>
          <p:cNvPr id="7" name="Text 4"/>
          <p:cNvSpPr/>
          <p:nvPr/>
        </p:nvSpPr>
        <p:spPr>
          <a:xfrm>
            <a:off x="6388656" y="1889046"/>
            <a:ext cx="158472" cy="2771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150"/>
              </a:lnSpc>
              <a:buNone/>
            </a:pPr>
            <a:endParaRPr lang="en-US" sz="2150" dirty="0"/>
          </a:p>
        </p:txBody>
      </p:sp>
      <p:sp>
        <p:nvSpPr>
          <p:cNvPr id="8" name="Text 5"/>
          <p:cNvSpPr/>
          <p:nvPr/>
        </p:nvSpPr>
        <p:spPr>
          <a:xfrm>
            <a:off x="8857833" y="1249473"/>
            <a:ext cx="2309693" cy="2887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Рассмотри кожу через лупу.</a:t>
            </a:r>
          </a:p>
          <a:p>
            <a:pPr marL="0" indent="0" algn="ctr">
              <a:lnSpc>
                <a:spcPts val="2250"/>
              </a:lnSpc>
              <a:buNone/>
            </a:pPr>
            <a:endParaRPr lang="ru-RU" sz="3200" b="1" dirty="0">
              <a:solidFill>
                <a:srgbClr val="00002E"/>
              </a:solidFill>
              <a:latin typeface="Open Sans Bold" pitchFamily="34" charset="0"/>
              <a:ea typeface="Open Sans Bold" pitchFamily="34" charset="-122"/>
              <a:cs typeface="Open Sans Bold" pitchFamily="34" charset="-120"/>
            </a:endParaRPr>
          </a:p>
          <a:p>
            <a:pPr marL="0" indent="0" algn="ctr">
              <a:lnSpc>
                <a:spcPts val="2250"/>
              </a:lnSpc>
              <a:buNone/>
            </a:pP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Набл</a:t>
            </a:r>
            <a:r>
              <a:rPr lang="ru-RU" sz="3200" b="1" u="sng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ю</a:t>
            </a: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дения:</a:t>
            </a:r>
          </a:p>
          <a:p>
            <a:pPr marL="0" indent="0" algn="ctr">
              <a:lnSpc>
                <a:spcPts val="2250"/>
              </a:lnSpc>
              <a:buNone/>
            </a:pPr>
            <a:endParaRPr lang="ru-RU" sz="3200" b="1" dirty="0">
              <a:solidFill>
                <a:srgbClr val="00002E"/>
              </a:solidFill>
              <a:latin typeface="Open Sans Bold" pitchFamily="34" charset="0"/>
              <a:ea typeface="Open Sans Bold" pitchFamily="34" charset="-122"/>
              <a:cs typeface="Open Sans Bold" pitchFamily="34" charset="-120"/>
            </a:endParaRPr>
          </a:p>
          <a:p>
            <a:pPr marL="0" indent="0" algn="ctr">
              <a:lnSpc>
                <a:spcPts val="2250"/>
              </a:lnSpc>
              <a:buNone/>
            </a:pP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На поверхности видны волоски, </a:t>
            </a:r>
            <a:b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</a:b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мелкие складки и </a:t>
            </a:r>
            <a:b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</a:b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крошечные отверстия — поры.</a:t>
            </a:r>
          </a:p>
          <a:p>
            <a:pPr marL="0" indent="0" algn="ctr">
              <a:lnSpc>
                <a:spcPts val="2250"/>
              </a:lnSpc>
              <a:buNone/>
            </a:pPr>
            <a:endParaRPr lang="ru-RU" sz="3200" b="1" dirty="0">
              <a:solidFill>
                <a:srgbClr val="00002E"/>
              </a:solidFill>
              <a:latin typeface="Open Sans Bold" pitchFamily="34" charset="0"/>
              <a:ea typeface="Open Sans Bold" pitchFamily="34" charset="-122"/>
              <a:cs typeface="Open Sans Bold" pitchFamily="34" charset="-120"/>
            </a:endParaRPr>
          </a:p>
          <a:p>
            <a:pPr marL="0" indent="0" algn="ctr">
              <a:lnSpc>
                <a:spcPts val="2250"/>
              </a:lnSpc>
              <a:buNone/>
            </a:pPr>
            <a:r>
              <a:rPr lang="ru-RU" sz="3200" b="1" u="sng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Значение пор:</a:t>
            </a:r>
          </a:p>
          <a:p>
            <a:pPr marL="0" indent="0" algn="ctr">
              <a:lnSpc>
                <a:spcPts val="2250"/>
              </a:lnSpc>
              <a:buNone/>
            </a:pPr>
            <a:endParaRPr lang="ru-RU" sz="3200" b="1" dirty="0">
              <a:solidFill>
                <a:srgbClr val="00002E"/>
              </a:solidFill>
              <a:latin typeface="Open Sans Bold" pitchFamily="34" charset="0"/>
              <a:ea typeface="Open Sans Bold" pitchFamily="34" charset="-122"/>
              <a:cs typeface="Open Sans Bold" pitchFamily="34" charset="-120"/>
            </a:endParaRPr>
          </a:p>
          <a:p>
            <a:pPr marL="0" indent="0" algn="ctr">
              <a:lnSpc>
                <a:spcPts val="2250"/>
              </a:lnSpc>
              <a:buNone/>
            </a:pPr>
            <a:endParaRPr lang="ru-RU" sz="3200" b="1" dirty="0">
              <a:solidFill>
                <a:srgbClr val="00002E"/>
              </a:solidFill>
              <a:latin typeface="Open Sans Bold" pitchFamily="34" charset="0"/>
              <a:ea typeface="Open Sans Bold" pitchFamily="34" charset="-122"/>
              <a:cs typeface="Open Sans Bold" pitchFamily="34" charset="-120"/>
            </a:endParaRPr>
          </a:p>
          <a:p>
            <a:pPr marL="457200" indent="-457200" algn="ctr">
              <a:lnSpc>
                <a:spcPts val="2250"/>
              </a:lnSpc>
              <a:buFont typeface="Wingdings" panose="05000000000000000000" pitchFamily="2" charset="2"/>
              <a:buChar char="q"/>
            </a:pP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Через поры выделяются пот </a:t>
            </a:r>
            <a:b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</a:b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(охлаждает тело) и </a:t>
            </a:r>
            <a:b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</a:b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жир (защищает кожу).</a:t>
            </a:r>
          </a:p>
          <a:p>
            <a:pPr marL="457200" indent="-457200" algn="ctr">
              <a:lnSpc>
                <a:spcPts val="2250"/>
              </a:lnSpc>
              <a:buFont typeface="Wingdings" panose="05000000000000000000" pitchFamily="2" charset="2"/>
              <a:buChar char="q"/>
            </a:pPr>
            <a:endParaRPr lang="ru-RU" sz="3200" b="1" dirty="0">
              <a:solidFill>
                <a:srgbClr val="00002E"/>
              </a:solidFill>
              <a:latin typeface="Open Sans Bold" pitchFamily="34" charset="0"/>
              <a:ea typeface="Open Sans Bold" pitchFamily="34" charset="-122"/>
              <a:cs typeface="Open Sans Bold" pitchFamily="34" charset="-120"/>
            </a:endParaRPr>
          </a:p>
          <a:p>
            <a:pPr marL="457200" indent="-457200" algn="ctr">
              <a:lnSpc>
                <a:spcPts val="2250"/>
              </a:lnSpc>
              <a:buFont typeface="Wingdings" panose="05000000000000000000" pitchFamily="2" charset="2"/>
              <a:buChar char="q"/>
            </a:pPr>
            <a:endParaRPr lang="ru-RU" sz="3200" b="1" dirty="0">
              <a:solidFill>
                <a:srgbClr val="00002E"/>
              </a:solidFill>
              <a:latin typeface="Open Sans Bold" pitchFamily="34" charset="0"/>
              <a:ea typeface="Open Sans Bold" pitchFamily="34" charset="-122"/>
              <a:cs typeface="Open Sans Bold" pitchFamily="34" charset="-120"/>
            </a:endParaRPr>
          </a:p>
          <a:p>
            <a:pPr marL="457200" indent="-457200" algn="ctr">
              <a:lnSpc>
                <a:spcPts val="2250"/>
              </a:lnSpc>
              <a:buFont typeface="Wingdings" panose="05000000000000000000" pitchFamily="2" charset="2"/>
              <a:buChar char="q"/>
            </a:pP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Поры помогают коже </a:t>
            </a:r>
            <a:b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</a:b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«дышать» и </a:t>
            </a:r>
            <a:b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</a:br>
            <a:r>
              <a:rPr lang="ru-RU" sz="3200" b="1" dirty="0">
                <a:solidFill>
                  <a:srgbClr val="00002E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выводить вредные вещества.</a:t>
            </a:r>
            <a:endParaRPr lang="en-US" sz="3200" dirty="0"/>
          </a:p>
        </p:txBody>
      </p:sp>
      <p:sp>
        <p:nvSpPr>
          <p:cNvPr id="12" name="Text 9"/>
          <p:cNvSpPr/>
          <p:nvPr/>
        </p:nvSpPr>
        <p:spPr>
          <a:xfrm>
            <a:off x="6388656" y="3669268"/>
            <a:ext cx="158472" cy="2771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150"/>
              </a:lnSpc>
              <a:buNone/>
            </a:pPr>
            <a:endParaRPr lang="en-US" sz="2150" dirty="0"/>
          </a:p>
        </p:txBody>
      </p:sp>
      <p:sp>
        <p:nvSpPr>
          <p:cNvPr id="17" name="Text 14"/>
          <p:cNvSpPr/>
          <p:nvPr/>
        </p:nvSpPr>
        <p:spPr>
          <a:xfrm>
            <a:off x="6388656" y="5842040"/>
            <a:ext cx="158472" cy="2771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150"/>
              </a:lnSpc>
              <a:buNone/>
            </a:pPr>
            <a:endParaRPr lang="en-US" sz="2150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FE25C27-0675-31CF-3B8C-F073310A2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924047" cy="3669268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1F5EDBD2-64D7-3CBB-2E74-3B5F69B45F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293" y="3669267"/>
            <a:ext cx="3954978" cy="456033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144002" y="0"/>
            <a:ext cx="6796802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500"/>
              </a:lnSpc>
              <a:buNone/>
            </a:pPr>
            <a:r>
              <a:rPr lang="ru-RU" sz="4400" b="1" dirty="0">
                <a:solidFill>
                  <a:srgbClr val="00002E"/>
                </a:solidFill>
                <a:ea typeface="Open Sans Bold" pitchFamily="34" charset="-122"/>
              </a:rPr>
              <a:t>Итоги</a:t>
            </a:r>
            <a:endParaRPr lang="en-US" sz="4400" dirty="0"/>
          </a:p>
        </p:txBody>
      </p:sp>
      <p:sp>
        <p:nvSpPr>
          <p:cNvPr id="4" name="Shape 1"/>
          <p:cNvSpPr/>
          <p:nvPr/>
        </p:nvSpPr>
        <p:spPr>
          <a:xfrm>
            <a:off x="5692140" y="978455"/>
            <a:ext cx="8572500" cy="6771085"/>
          </a:xfrm>
          <a:prstGeom prst="roundRect">
            <a:avLst>
              <a:gd name="adj" fmla="val 10521"/>
            </a:avLst>
          </a:prstGeom>
          <a:solidFill>
            <a:srgbClr val="F3F3FF"/>
          </a:solidFill>
          <a:ln w="22860">
            <a:solidFill>
              <a:srgbClr val="2D4DF2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5692140" y="1756648"/>
            <a:ext cx="8412480" cy="239315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457200" indent="-457200" algn="ctr">
              <a:lnSpc>
                <a:spcPts val="3750"/>
              </a:lnSpc>
              <a:buFont typeface="+mj-lt"/>
              <a:buAutoNum type="arabicPeriod"/>
            </a:pPr>
            <a:r>
              <a:rPr lang="ru-RU" sz="4000" dirty="0">
                <a:solidFill>
                  <a:srgbClr val="00002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Кожа мягкая и упругая благодаря эластичным волокнам.</a:t>
            </a:r>
          </a:p>
          <a:p>
            <a:pPr marL="457200" indent="-457200" algn="ctr">
              <a:lnSpc>
                <a:spcPts val="3750"/>
              </a:lnSpc>
              <a:buFont typeface="+mj-lt"/>
              <a:buAutoNum type="arabicPeriod"/>
            </a:pPr>
            <a:endParaRPr lang="ru-RU" sz="4000" dirty="0">
              <a:solidFill>
                <a:srgbClr val="00002E"/>
              </a:solidFill>
              <a:latin typeface="Open Sans" pitchFamily="34" charset="0"/>
              <a:ea typeface="Open Sans" pitchFamily="34" charset="-122"/>
              <a:cs typeface="Open Sans" pitchFamily="34" charset="-120"/>
            </a:endParaRPr>
          </a:p>
          <a:p>
            <a:pPr marL="457200" indent="-457200" algn="ctr">
              <a:lnSpc>
                <a:spcPts val="3750"/>
              </a:lnSpc>
              <a:buFont typeface="+mj-lt"/>
              <a:buAutoNum type="arabicPeriod"/>
            </a:pPr>
            <a:r>
              <a:rPr lang="ru-RU" sz="4000" dirty="0">
                <a:solidFill>
                  <a:srgbClr val="00002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Жир на коже — результат работы сальных желез, необходим для защиты.</a:t>
            </a:r>
          </a:p>
          <a:p>
            <a:pPr marL="457200" indent="-457200" algn="ctr">
              <a:lnSpc>
                <a:spcPts val="3750"/>
              </a:lnSpc>
              <a:buFont typeface="+mj-lt"/>
              <a:buAutoNum type="arabicPeriod"/>
            </a:pPr>
            <a:endParaRPr lang="ru-RU" sz="4000" dirty="0">
              <a:solidFill>
                <a:srgbClr val="00002E"/>
              </a:solidFill>
              <a:latin typeface="Open Sans" pitchFamily="34" charset="0"/>
              <a:ea typeface="Open Sans" pitchFamily="34" charset="-122"/>
              <a:cs typeface="Open Sans" pitchFamily="34" charset="-120"/>
            </a:endParaRPr>
          </a:p>
          <a:p>
            <a:pPr marL="457200" indent="-457200" algn="ctr">
              <a:lnSpc>
                <a:spcPts val="3750"/>
              </a:lnSpc>
              <a:buFont typeface="+mj-lt"/>
              <a:buAutoNum type="arabicPeriod"/>
            </a:pPr>
            <a:r>
              <a:rPr lang="ru-RU" sz="4000" dirty="0">
                <a:solidFill>
                  <a:srgbClr val="00002E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Поры — важные «каналы» для выделения пота и жира.</a:t>
            </a:r>
            <a:endParaRPr lang="en-US" sz="4000" dirty="0"/>
          </a:p>
        </p:txBody>
      </p:sp>
      <p:sp>
        <p:nvSpPr>
          <p:cNvPr id="9" name="Text 6"/>
          <p:cNvSpPr/>
          <p:nvPr/>
        </p:nvSpPr>
        <p:spPr>
          <a:xfrm>
            <a:off x="10440233" y="2828568"/>
            <a:ext cx="3090267" cy="19145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750"/>
              </a:lnSpc>
              <a:buNone/>
            </a:pPr>
            <a:endParaRPr lang="en-US" sz="23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81963" y="767953"/>
            <a:ext cx="7239953" cy="5845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4600"/>
              </a:lnSpc>
              <a:buNone/>
            </a:pPr>
            <a:endParaRPr lang="en-US" sz="3650" dirty="0"/>
          </a:p>
        </p:txBody>
      </p:sp>
      <p:sp>
        <p:nvSpPr>
          <p:cNvPr id="4" name="Text 1"/>
          <p:cNvSpPr/>
          <p:nvPr/>
        </p:nvSpPr>
        <p:spPr>
          <a:xfrm>
            <a:off x="8240436" y="3459004"/>
            <a:ext cx="3727371" cy="6557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150"/>
              </a:lnSpc>
              <a:buNone/>
            </a:pPr>
            <a:r>
              <a:rPr lang="ru-RU" sz="5150" b="1" dirty="0">
                <a:solidFill>
                  <a:srgbClr val="2D4DF2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Спасибо за внимание! </a:t>
            </a:r>
            <a:r>
              <a:rPr lang="en-US" sz="5150" b="1" dirty="0">
                <a:solidFill>
                  <a:srgbClr val="2D4DF2"/>
                </a:solidFill>
                <a:latin typeface="Open Sans Bold" pitchFamily="34" charset="0"/>
                <a:ea typeface="Open Sans Bold" pitchFamily="34" charset="-122"/>
                <a:cs typeface="Open Sans Bold" pitchFamily="34" charset="-120"/>
              </a:rPr>
              <a:t>😊</a:t>
            </a:r>
            <a:endParaRPr lang="en-US" sz="51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274</Words>
  <Application>Microsoft Office PowerPoint</Application>
  <PresentationFormat>Произвольный</PresentationFormat>
  <Paragraphs>55</Paragraphs>
  <Slides>6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Open Sans</vt:lpstr>
      <vt:lpstr>Wingdings</vt:lpstr>
      <vt:lpstr>Open Sans Bold</vt:lpstr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someone</cp:lastModifiedBy>
  <cp:revision>5</cp:revision>
  <dcterms:created xsi:type="dcterms:W3CDTF">2025-02-03T17:44:48Z</dcterms:created>
  <dcterms:modified xsi:type="dcterms:W3CDTF">2025-05-06T08:56:14Z</dcterms:modified>
</cp:coreProperties>
</file>