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8"/>
  </p:notesMasterIdLst>
  <p:sldIdLst>
    <p:sldId id="257" r:id="rId2"/>
    <p:sldId id="309" r:id="rId3"/>
    <p:sldId id="312" r:id="rId4"/>
    <p:sldId id="294" r:id="rId5"/>
    <p:sldId id="307" r:id="rId6"/>
    <p:sldId id="311" r:id="rId7"/>
  </p:sldIdLst>
  <p:sldSz cx="12192000" cy="6858000"/>
  <p:notesSz cx="6858000" cy="9144000"/>
  <p:embeddedFontLst>
    <p:embeddedFont>
      <p:font typeface="Calibri" panose="020F0502020204030204" pitchFamily="34" charset="0"/>
      <p:regular r:id="rId9"/>
      <p:bold r:id="rId10"/>
      <p:italic r:id="rId11"/>
      <p:boldItalic r:id="rId12"/>
    </p:embeddedFont>
  </p:embeddedFontLst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Пользователь Windows" initials="ПW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013967"/>
    <a:srgbClr val="8CCAFE"/>
    <a:srgbClr val="54AFFD"/>
    <a:srgbClr val="FFF48B"/>
    <a:srgbClr val="867900"/>
    <a:srgbClr val="FFE700"/>
    <a:srgbClr val="FFA7A9"/>
    <a:srgbClr val="FF3B41"/>
    <a:srgbClr val="E5B7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26" autoAdjust="0"/>
    <p:restoredTop sz="95380" autoAdjust="0"/>
  </p:normalViewPr>
  <p:slideViewPr>
    <p:cSldViewPr snapToGrid="0">
      <p:cViewPr>
        <p:scale>
          <a:sx n="53" d="100"/>
          <a:sy n="53" d="100"/>
        </p:scale>
        <p:origin x="1530" y="35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F75D20-CD4C-49DF-807F-CC2BC1B95DFE}" type="datetimeFigureOut">
              <a:rPr lang="x-none" smtClean="0"/>
              <a:t>17.12.2024</a:t>
            </a:fld>
            <a:endParaRPr lang="x-none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FF2DBD-7CAE-49C9-8E50-B4F5AEAF96DC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6850624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1" name="Google Shape;191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92" name="Google Shape;1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ru-RU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</a:t>
            </a:fld>
            <a:endParaRPr sz="12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FF2DBD-7CAE-49C9-8E50-B4F5AEAF96DC}" type="slidenum">
              <a:rPr lang="x-none" smtClean="0"/>
              <a:t>2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6009769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FF2DBD-7CAE-49C9-8E50-B4F5AEAF96DC}" type="slidenum">
              <a:rPr lang="x-none" smtClean="0"/>
              <a:t>3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4340838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FF2DBD-7CAE-49C9-8E50-B4F5AEAF96DC}" type="slidenum">
              <a:rPr lang="x-none" smtClean="0"/>
              <a:t>4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6009769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FF2DBD-7CAE-49C9-8E50-B4F5AEAF96DC}" type="slidenum">
              <a:rPr lang="x-none" smtClean="0"/>
              <a:t>5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015003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FF2DBD-7CAE-49C9-8E50-B4F5AEAF96DC}" type="slidenum">
              <a:rPr lang="x-none" smtClean="0"/>
              <a:t>6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015003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047518-D355-4F7A-A2B9-51FCBA674C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70789AB-250F-471C-8483-ED3F0CA6C9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76B0AFF-DC10-4A5D-8816-4B31F9F28B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F49D8AE-DE2E-42FF-87FA-5DA952582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990AD91-ABA3-4214-84C7-3C26221F13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708943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4E928232-B3B4-4934-9E57-8C57DB4C086A}"/>
              </a:ext>
            </a:extLst>
          </p:cNvPr>
          <p:cNvGrpSpPr/>
          <p:nvPr userDrawn="1"/>
        </p:nvGrpSpPr>
        <p:grpSpPr>
          <a:xfrm>
            <a:off x="8717280" y="5969172"/>
            <a:ext cx="3523488" cy="920860"/>
            <a:chOff x="4194048" y="4547616"/>
            <a:chExt cx="3523488" cy="920860"/>
          </a:xfrm>
        </p:grpSpPr>
        <p:sp>
          <p:nvSpPr>
            <p:cNvPr id="15" name="Полилиния: фигура 14">
              <a:extLst>
                <a:ext uri="{FF2B5EF4-FFF2-40B4-BE49-F238E27FC236}">
                  <a16:creationId xmlns:a16="http://schemas.microsoft.com/office/drawing/2014/main" id="{1404DFEF-7C4D-4C14-B848-A006668917C6}"/>
                </a:ext>
              </a:extLst>
            </p:cNvPr>
            <p:cNvSpPr/>
            <p:nvPr/>
          </p:nvSpPr>
          <p:spPr>
            <a:xfrm>
              <a:off x="4194048" y="4547616"/>
              <a:ext cx="3523488" cy="920860"/>
            </a:xfrm>
            <a:custGeom>
              <a:avLst/>
              <a:gdLst>
                <a:gd name="connsiteX0" fmla="*/ 12192 w 3523488"/>
                <a:gd name="connsiteY0" fmla="*/ 585216 h 877824"/>
                <a:gd name="connsiteX1" fmla="*/ 670560 w 3523488"/>
                <a:gd name="connsiteY1" fmla="*/ 573024 h 877824"/>
                <a:gd name="connsiteX2" fmla="*/ 658368 w 3523488"/>
                <a:gd name="connsiteY2" fmla="*/ 316992 h 877824"/>
                <a:gd name="connsiteX3" fmla="*/ 1341120 w 3523488"/>
                <a:gd name="connsiteY3" fmla="*/ 304800 h 877824"/>
                <a:gd name="connsiteX4" fmla="*/ 1341120 w 3523488"/>
                <a:gd name="connsiteY4" fmla="*/ 0 h 877824"/>
                <a:gd name="connsiteX5" fmla="*/ 3523488 w 3523488"/>
                <a:gd name="connsiteY5" fmla="*/ 0 h 877824"/>
                <a:gd name="connsiteX6" fmla="*/ 3511296 w 3523488"/>
                <a:gd name="connsiteY6" fmla="*/ 877824 h 877824"/>
                <a:gd name="connsiteX7" fmla="*/ 3511296 w 3523488"/>
                <a:gd name="connsiteY7" fmla="*/ 853440 h 877824"/>
                <a:gd name="connsiteX8" fmla="*/ 0 w 3523488"/>
                <a:gd name="connsiteY8" fmla="*/ 865632 h 877824"/>
                <a:gd name="connsiteX9" fmla="*/ 12192 w 3523488"/>
                <a:gd name="connsiteY9" fmla="*/ 585216 h 877824"/>
                <a:gd name="connsiteX0" fmla="*/ 12192 w 3535680"/>
                <a:gd name="connsiteY0" fmla="*/ 585216 h 940615"/>
                <a:gd name="connsiteX1" fmla="*/ 670560 w 3535680"/>
                <a:gd name="connsiteY1" fmla="*/ 573024 h 940615"/>
                <a:gd name="connsiteX2" fmla="*/ 658368 w 3535680"/>
                <a:gd name="connsiteY2" fmla="*/ 316992 h 940615"/>
                <a:gd name="connsiteX3" fmla="*/ 1341120 w 3535680"/>
                <a:gd name="connsiteY3" fmla="*/ 304800 h 940615"/>
                <a:gd name="connsiteX4" fmla="*/ 1341120 w 3535680"/>
                <a:gd name="connsiteY4" fmla="*/ 0 h 940615"/>
                <a:gd name="connsiteX5" fmla="*/ 3523488 w 3535680"/>
                <a:gd name="connsiteY5" fmla="*/ 0 h 940615"/>
                <a:gd name="connsiteX6" fmla="*/ 3511296 w 3535680"/>
                <a:gd name="connsiteY6" fmla="*/ 877824 h 940615"/>
                <a:gd name="connsiteX7" fmla="*/ 3535680 w 3535680"/>
                <a:gd name="connsiteY7" fmla="*/ 940615 h 940615"/>
                <a:gd name="connsiteX8" fmla="*/ 0 w 3535680"/>
                <a:gd name="connsiteY8" fmla="*/ 865632 h 940615"/>
                <a:gd name="connsiteX9" fmla="*/ 12192 w 3535680"/>
                <a:gd name="connsiteY9" fmla="*/ 585216 h 940615"/>
                <a:gd name="connsiteX0" fmla="*/ 0 w 3523488"/>
                <a:gd name="connsiteY0" fmla="*/ 585216 h 965261"/>
                <a:gd name="connsiteX1" fmla="*/ 658368 w 3523488"/>
                <a:gd name="connsiteY1" fmla="*/ 573024 h 965261"/>
                <a:gd name="connsiteX2" fmla="*/ 646176 w 3523488"/>
                <a:gd name="connsiteY2" fmla="*/ 316992 h 965261"/>
                <a:gd name="connsiteX3" fmla="*/ 1328928 w 3523488"/>
                <a:gd name="connsiteY3" fmla="*/ 304800 h 965261"/>
                <a:gd name="connsiteX4" fmla="*/ 1328928 w 3523488"/>
                <a:gd name="connsiteY4" fmla="*/ 0 h 965261"/>
                <a:gd name="connsiteX5" fmla="*/ 3511296 w 3523488"/>
                <a:gd name="connsiteY5" fmla="*/ 0 h 965261"/>
                <a:gd name="connsiteX6" fmla="*/ 3499104 w 3523488"/>
                <a:gd name="connsiteY6" fmla="*/ 877824 h 965261"/>
                <a:gd name="connsiteX7" fmla="*/ 3523488 w 3523488"/>
                <a:gd name="connsiteY7" fmla="*/ 940615 h 965261"/>
                <a:gd name="connsiteX8" fmla="*/ 0 w 3523488"/>
                <a:gd name="connsiteY8" fmla="*/ 965261 h 965261"/>
                <a:gd name="connsiteX9" fmla="*/ 0 w 3523488"/>
                <a:gd name="connsiteY9" fmla="*/ 585216 h 965261"/>
                <a:gd name="connsiteX0" fmla="*/ 0 w 3523488"/>
                <a:gd name="connsiteY0" fmla="*/ 585216 h 940615"/>
                <a:gd name="connsiteX1" fmla="*/ 658368 w 3523488"/>
                <a:gd name="connsiteY1" fmla="*/ 573024 h 940615"/>
                <a:gd name="connsiteX2" fmla="*/ 646176 w 3523488"/>
                <a:gd name="connsiteY2" fmla="*/ 316992 h 940615"/>
                <a:gd name="connsiteX3" fmla="*/ 1328928 w 3523488"/>
                <a:gd name="connsiteY3" fmla="*/ 304800 h 940615"/>
                <a:gd name="connsiteX4" fmla="*/ 1328928 w 3523488"/>
                <a:gd name="connsiteY4" fmla="*/ 0 h 940615"/>
                <a:gd name="connsiteX5" fmla="*/ 3511296 w 3523488"/>
                <a:gd name="connsiteY5" fmla="*/ 0 h 940615"/>
                <a:gd name="connsiteX6" fmla="*/ 3499104 w 3523488"/>
                <a:gd name="connsiteY6" fmla="*/ 877824 h 940615"/>
                <a:gd name="connsiteX7" fmla="*/ 3523488 w 3523488"/>
                <a:gd name="connsiteY7" fmla="*/ 940615 h 940615"/>
                <a:gd name="connsiteX8" fmla="*/ 12192 w 3523488"/>
                <a:gd name="connsiteY8" fmla="*/ 940354 h 940615"/>
                <a:gd name="connsiteX9" fmla="*/ 0 w 3523488"/>
                <a:gd name="connsiteY9" fmla="*/ 585216 h 940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23488" h="940615">
                  <a:moveTo>
                    <a:pt x="0" y="585216"/>
                  </a:moveTo>
                  <a:lnTo>
                    <a:pt x="658368" y="573024"/>
                  </a:lnTo>
                  <a:lnTo>
                    <a:pt x="646176" y="316992"/>
                  </a:lnTo>
                  <a:lnTo>
                    <a:pt x="1328928" y="304800"/>
                  </a:lnTo>
                  <a:lnTo>
                    <a:pt x="1328928" y="0"/>
                  </a:lnTo>
                  <a:lnTo>
                    <a:pt x="3511296" y="0"/>
                  </a:lnTo>
                  <a:lnTo>
                    <a:pt x="3499104" y="877824"/>
                  </a:lnTo>
                  <a:lnTo>
                    <a:pt x="3523488" y="940615"/>
                  </a:lnTo>
                  <a:lnTo>
                    <a:pt x="12192" y="940354"/>
                  </a:lnTo>
                  <a:lnTo>
                    <a:pt x="0" y="585216"/>
                  </a:lnTo>
                  <a:close/>
                </a:path>
              </a:pathLst>
            </a:custGeom>
            <a:gradFill>
              <a:gsLst>
                <a:gs pos="0">
                  <a:srgbClr val="DDFFF0"/>
                </a:gs>
                <a:gs pos="100000">
                  <a:srgbClr val="63F3A4"/>
                </a:gs>
              </a:gsLst>
              <a:lin ang="18900000" scaled="1"/>
            </a:gra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id="{B3B43E56-7F69-4F5F-82D8-691AA22D44FE}"/>
                </a:ext>
              </a:extLst>
            </p:cNvPr>
            <p:cNvSpPr/>
            <p:nvPr/>
          </p:nvSpPr>
          <p:spPr>
            <a:xfrm>
              <a:off x="4194791" y="5129336"/>
              <a:ext cx="3492000" cy="2880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ru-RU" sz="1400" dirty="0"/>
                <a:t>ШАГ 1. «МЫ УЗНАЁМ»</a:t>
              </a:r>
            </a:p>
          </p:txBody>
        </p:sp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id="{97DF1628-634A-43F9-A47E-CCB70A6015B4}"/>
                </a:ext>
              </a:extLst>
            </p:cNvPr>
            <p:cNvSpPr/>
            <p:nvPr/>
          </p:nvSpPr>
          <p:spPr>
            <a:xfrm>
              <a:off x="4842791" y="4849590"/>
              <a:ext cx="2844000" cy="2880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r>
                <a:rPr lang="ru-RU" sz="1400" dirty="0">
                  <a:sym typeface="Calibri"/>
                </a:rPr>
                <a:t>  ШАГ 2. «МЫ РАЗМЫШЛЯЕМ»</a:t>
              </a:r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3F180BA5-A3EB-416B-9A6D-0E4A06D797A5}"/>
                </a:ext>
              </a:extLst>
            </p:cNvPr>
            <p:cNvSpPr/>
            <p:nvPr/>
          </p:nvSpPr>
          <p:spPr>
            <a:xfrm>
              <a:off x="5517209" y="4565717"/>
              <a:ext cx="2169582" cy="2880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>
                <a:lnSpc>
                  <a:spcPct val="90000"/>
                </a:lnSpc>
              </a:pPr>
              <a:r>
                <a:rPr lang="ru-RU" sz="1400" dirty="0">
                  <a:sym typeface="Calibri"/>
                </a:rPr>
                <a:t>ШАГ 3. «МЫ ДЕЙСТВУЕМ» </a:t>
              </a:r>
            </a:p>
          </p:txBody>
        </p:sp>
      </p:grp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9086E68-1B12-47C5-9ACE-FEA6DCC24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557367"/>
            <a:ext cx="2152429" cy="298625"/>
          </a:xfrm>
        </p:spPr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  <p:sp>
        <p:nvSpPr>
          <p:cNvPr id="8" name="Заголовок 5">
            <a:extLst>
              <a:ext uri="{FF2B5EF4-FFF2-40B4-BE49-F238E27FC236}">
                <a16:creationId xmlns:a16="http://schemas.microsoft.com/office/drawing/2014/main" id="{35047723-C030-414E-87F9-7927687DAF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5299" y="4276871"/>
            <a:ext cx="10181402" cy="795001"/>
          </a:xfrm>
        </p:spPr>
        <p:txBody>
          <a:bodyPr/>
          <a:lstStyle/>
          <a:p>
            <a:endParaRPr lang="x-none" dirty="0"/>
          </a:p>
        </p:txBody>
      </p:sp>
      <p:sp>
        <p:nvSpPr>
          <p:cNvPr id="9" name="Рисунок 6">
            <a:extLst>
              <a:ext uri="{FF2B5EF4-FFF2-40B4-BE49-F238E27FC236}">
                <a16:creationId xmlns:a16="http://schemas.microsoft.com/office/drawing/2014/main" id="{CE7BF3DB-89D6-42D4-948F-08BA5EA4EC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005299" y="922313"/>
            <a:ext cx="10181402" cy="3354558"/>
          </a:xfrm>
        </p:spPr>
      </p:sp>
      <p:sp>
        <p:nvSpPr>
          <p:cNvPr id="10" name="Текст 7">
            <a:extLst>
              <a:ext uri="{FF2B5EF4-FFF2-40B4-BE49-F238E27FC236}">
                <a16:creationId xmlns:a16="http://schemas.microsoft.com/office/drawing/2014/main" id="{A0638F1B-F1E0-42CE-A926-686393B7CF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05299" y="5071872"/>
            <a:ext cx="10181402" cy="999744"/>
          </a:xfrm>
        </p:spPr>
        <p:txBody>
          <a:bodyPr/>
          <a:lstStyle/>
          <a:p>
            <a:endParaRPr lang="x-none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8DAC4D29-D8C6-4F7E-A62F-AA69C7950E12}"/>
              </a:ext>
            </a:extLst>
          </p:cNvPr>
          <p:cNvSpPr/>
          <p:nvPr userDrawn="1"/>
        </p:nvSpPr>
        <p:spPr>
          <a:xfrm>
            <a:off x="3048000" y="3028891"/>
            <a:ext cx="56692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x-none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202B80F7-76B5-4FA0-B781-4C35CD52F02A}"/>
              </a:ext>
            </a:extLst>
          </p:cNvPr>
          <p:cNvSpPr/>
          <p:nvPr userDrawn="1"/>
        </p:nvSpPr>
        <p:spPr>
          <a:xfrm>
            <a:off x="6725363" y="188391"/>
            <a:ext cx="45799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проект</a:t>
            </a:r>
            <a:r>
              <a:rPr lang="ru-RU" sz="2800" b="1" dirty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«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Ш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кола 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А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ктивного 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Г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ражданина»</a:t>
            </a:r>
            <a:endParaRPr lang="x-none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Текст 7">
            <a:extLst>
              <a:ext uri="{FF2B5EF4-FFF2-40B4-BE49-F238E27FC236}">
                <a16:creationId xmlns:a16="http://schemas.microsoft.com/office/drawing/2014/main" id="{006997AA-2D22-4AD6-92AE-556F6B824431}"/>
              </a:ext>
            </a:extLst>
          </p:cNvPr>
          <p:cNvSpPr txBox="1">
            <a:spLocks/>
          </p:cNvSpPr>
          <p:nvPr userDrawn="1"/>
        </p:nvSpPr>
        <p:spPr>
          <a:xfrm>
            <a:off x="931638" y="6333457"/>
            <a:ext cx="10181402" cy="3118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400" i="1" dirty="0">
                <a:solidFill>
                  <a:schemeClr val="bg1">
                    <a:lumMod val="50000"/>
                  </a:schemeClr>
                </a:solidFill>
              </a:rPr>
              <a:t>Информация предоставлена Белорусским телеграфных агентством БЕЛТА (</a:t>
            </a:r>
            <a:r>
              <a:rPr lang="en-US" sz="1400" i="1" dirty="0">
                <a:solidFill>
                  <a:schemeClr val="bg1">
                    <a:lumMod val="50000"/>
                  </a:schemeClr>
                </a:solidFill>
              </a:rPr>
              <a:t>www.belta.by</a:t>
            </a:r>
            <a:r>
              <a:rPr lang="ru-RU" sz="1400" i="1" dirty="0">
                <a:solidFill>
                  <a:schemeClr val="bg1">
                    <a:lumMod val="50000"/>
                  </a:schemeClr>
                </a:solidFill>
              </a:rPr>
              <a:t>)</a:t>
            </a:r>
          </a:p>
        </p:txBody>
      </p:sp>
      <p:pic>
        <p:nvPicPr>
          <p:cNvPr id="19" name="Рисунок 18" descr="Изображение выглядит как объект&#10;&#10;Описание создано автоматически">
            <a:extLst>
              <a:ext uri="{FF2B5EF4-FFF2-40B4-BE49-F238E27FC236}">
                <a16:creationId xmlns:a16="http://schemas.microsoft.com/office/drawing/2014/main" id="{19C3C20D-7544-4799-9342-E7A255548E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5271" y="133632"/>
            <a:ext cx="791812" cy="898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4502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9086E68-1B12-47C5-9ACE-FEA6DCC24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790176" y="6520296"/>
            <a:ext cx="2152429" cy="298625"/>
          </a:xfrm>
        </p:spPr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  <p:sp>
        <p:nvSpPr>
          <p:cNvPr id="8" name="Заголовок 5">
            <a:extLst>
              <a:ext uri="{FF2B5EF4-FFF2-40B4-BE49-F238E27FC236}">
                <a16:creationId xmlns:a16="http://schemas.microsoft.com/office/drawing/2014/main" id="{35047723-C030-414E-87F9-7927687DAF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5299" y="4276871"/>
            <a:ext cx="10181402" cy="795001"/>
          </a:xfrm>
        </p:spPr>
        <p:txBody>
          <a:bodyPr/>
          <a:lstStyle/>
          <a:p>
            <a:endParaRPr lang="x-none" dirty="0"/>
          </a:p>
        </p:txBody>
      </p:sp>
      <p:sp>
        <p:nvSpPr>
          <p:cNvPr id="9" name="Рисунок 6">
            <a:extLst>
              <a:ext uri="{FF2B5EF4-FFF2-40B4-BE49-F238E27FC236}">
                <a16:creationId xmlns:a16="http://schemas.microsoft.com/office/drawing/2014/main" id="{CE7BF3DB-89D6-42D4-948F-08BA5EA4EC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005299" y="922313"/>
            <a:ext cx="10181402" cy="3354558"/>
          </a:xfrm>
        </p:spPr>
      </p:sp>
      <p:sp>
        <p:nvSpPr>
          <p:cNvPr id="10" name="Текст 7">
            <a:extLst>
              <a:ext uri="{FF2B5EF4-FFF2-40B4-BE49-F238E27FC236}">
                <a16:creationId xmlns:a16="http://schemas.microsoft.com/office/drawing/2014/main" id="{A0638F1B-F1E0-42CE-A926-686393B7CF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05299" y="5071872"/>
            <a:ext cx="10181402" cy="999744"/>
          </a:xfrm>
        </p:spPr>
        <p:txBody>
          <a:bodyPr/>
          <a:lstStyle/>
          <a:p>
            <a:endParaRPr lang="x-none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8DAC4D29-D8C6-4F7E-A62F-AA69C7950E12}"/>
              </a:ext>
            </a:extLst>
          </p:cNvPr>
          <p:cNvSpPr/>
          <p:nvPr userDrawn="1"/>
        </p:nvSpPr>
        <p:spPr>
          <a:xfrm>
            <a:off x="3048000" y="3028891"/>
            <a:ext cx="56692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x-none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202B80F7-76B5-4FA0-B781-4C35CD52F02A}"/>
              </a:ext>
            </a:extLst>
          </p:cNvPr>
          <p:cNvSpPr/>
          <p:nvPr userDrawn="1"/>
        </p:nvSpPr>
        <p:spPr>
          <a:xfrm>
            <a:off x="6725363" y="188391"/>
            <a:ext cx="45799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проект</a:t>
            </a:r>
            <a:r>
              <a:rPr lang="ru-RU" sz="2800" b="1" dirty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«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Ш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кола 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А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ктивного 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Г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ражданина»</a:t>
            </a:r>
            <a:endParaRPr lang="x-none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9" name="Рисунок 18" descr="Изображение выглядит как объект&#10;&#10;Описание создано автоматически">
            <a:extLst>
              <a:ext uri="{FF2B5EF4-FFF2-40B4-BE49-F238E27FC236}">
                <a16:creationId xmlns:a16="http://schemas.microsoft.com/office/drawing/2014/main" id="{19C3C20D-7544-4799-9342-E7A255548E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5271" y="133632"/>
            <a:ext cx="791812" cy="898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3312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DF0D46-03FB-40DE-9262-954572022A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A9C33C8-EA0A-4C0F-A79D-091E9FF921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F17D898-6351-409F-99D2-0E42B96907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02DFE41-A51D-4BB7-B281-CD9E262BE7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16C2A6A-C8B6-4800-8000-B2A208D0BD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557315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E0EB2AE-2EEA-4E02-B241-E88905DA6BD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796CE4D-58BB-46AA-821D-EB24EE87AA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A53E276-7AA4-4887-A5AF-B5B9B4A00A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401CD4F-65EF-4EC3-842D-882CE1B43F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1E9E4F5-F40C-4647-BA33-6E0ED60D93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8222633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F5CA8F-E289-447F-82FE-671821ED6D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ED0DF2D-62C9-4277-AC2F-DED10ADB2D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0D75228-09B7-4FD0-B1D8-F363090C9A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2A2DA92-A504-4FEA-B07C-34893624E8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06F0FA9-C6A0-45D5-821C-81B894FB7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0633797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16B423-4918-417B-913F-88C70FDA6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3206230-C331-4D82-81D4-FAD019CC73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8906615-50B8-4DA3-AE0A-C0C3079A1D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F725EAF-B987-4940-9C8B-04A07862A1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7F1442F-B94A-471D-B387-0BF207CD7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1398633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500D54-07F0-4C68-BFC8-CF856EADE8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01760AF-7165-466E-931B-63286E52332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DA142AE-88EB-4199-9704-74B4041F7C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F4F6BEB-9013-44F0-8A77-4293CEE6D1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964689B-C38F-44E7-A176-9A8E849A7A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26851F2-7506-484E-8A37-FA3F3DE582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9598112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35D107-6492-49BC-B93E-DF74713440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1EC13D6-0260-46C0-BDD3-FBA082102D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96D720C-08BB-4794-882A-A680B489A9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7910B746-D231-415C-A88B-A3378130671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AC3C7C03-BE96-4706-9EE2-5CA7A958DB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6A467F1-77EF-416D-932B-7A0B57E95C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474A35B-8A85-4371-B83C-D4669982D7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6ED622F-4A53-410B-9E91-4D6C00A99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896069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487A0D-541F-44CB-8CDB-EE6D3FBB5F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C593C35-ECAA-437E-9DC4-76CA89C837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47332C6-8E79-4D4A-9BFF-77E95E69AF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EEAB0008-1D37-41F9-9DB3-9E2637ED7D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115324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3255487D-E4AD-404C-BC2E-00BAD54CF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7FEDFAD-7591-4066-9F72-8128902AAA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E7CE97B-79B1-48E5-A359-DB7955FA83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143046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902376-3488-452E-9CE3-6E885A1082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507AEB9-7AE0-41E7-9A03-5EB945056E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BA4C6C2-DD05-447D-8493-FE12A77FD4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40E10D8-55D2-4167-9233-3E7D2E2D27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BB21939-2ACA-47BA-9FEB-0104455EA4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59105F2-0D9D-4351-9E97-340C32AD17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4271471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A91A64-10B8-4213-8047-2B52AE9C03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2A1BFC4F-568D-499A-8E85-674AFEA9094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76C2A26-D88C-4EA8-8187-59DB3225AB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D23A2D8-D0F5-4410-8A10-F2F495D274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91E348B-24C3-40EE-B460-2BD67BC1AF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9086E68-1B12-47C5-9ACE-FEA6DCC24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5677270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8D1E64-47B9-49BC-B4A7-1E6209D60F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530FD6A-FFAD-433C-B81E-42522D8091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85CC359-AAF4-47CB-B2D1-B50CC5D6D7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E6E64B2-9F54-4009-95AF-3103825049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DD5FAD2-012F-4C6D-A9D4-8F7EB36382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203205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1" r:id="rId10"/>
    <p:sldLayoutId id="2147483662" r:id="rId11"/>
    <p:sldLayoutId id="2147483658" r:id="rId12"/>
    <p:sldLayoutId id="2147483659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5"/>
          <p:cNvSpPr txBox="1">
            <a:spLocks noGrp="1"/>
          </p:cNvSpPr>
          <p:nvPr>
            <p:ph type="ctrTitle"/>
          </p:nvPr>
        </p:nvSpPr>
        <p:spPr>
          <a:xfrm>
            <a:off x="4431386" y="407224"/>
            <a:ext cx="7760614" cy="17939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spcBef>
                <a:spcPts val="0"/>
              </a:spcBef>
              <a:buClr>
                <a:srgbClr val="1E4E79"/>
              </a:buClr>
              <a:buSzPts val="4000"/>
            </a:pPr>
            <a:r>
              <a:rPr lang="ru-RU" sz="4000" b="1" dirty="0">
                <a:solidFill>
                  <a:srgbClr val="92D050"/>
                </a:solidFill>
                <a:latin typeface="Arial"/>
                <a:ea typeface="Arial"/>
                <a:cs typeface="Arial"/>
                <a:sym typeface="Arial"/>
              </a:rPr>
              <a:t>Музей истории </a:t>
            </a:r>
            <a:r>
              <a:rPr lang="ru-RU" sz="4000" b="1" dirty="0" smtClean="0">
                <a:solidFill>
                  <a:srgbClr val="92D050"/>
                </a:solidFill>
                <a:latin typeface="Arial"/>
                <a:ea typeface="Arial"/>
                <a:cs typeface="Arial"/>
                <a:sym typeface="Arial"/>
              </a:rPr>
              <a:t>Великой </a:t>
            </a:r>
            <a:r>
              <a:rPr lang="ru-RU" sz="4000" b="1" dirty="0">
                <a:solidFill>
                  <a:srgbClr val="92D050"/>
                </a:solidFill>
                <a:latin typeface="Arial"/>
                <a:ea typeface="Arial"/>
                <a:cs typeface="Arial"/>
                <a:sym typeface="Arial"/>
              </a:rPr>
              <a:t>Отечественной войны в Минске </a:t>
            </a:r>
            <a:endParaRPr sz="4000" b="1" dirty="0">
              <a:solidFill>
                <a:srgbClr val="92D05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E8A43DB-0F94-4D29-9961-3C25039C203F}"/>
              </a:ext>
            </a:extLst>
          </p:cNvPr>
          <p:cNvSpPr/>
          <p:nvPr/>
        </p:nvSpPr>
        <p:spPr>
          <a:xfrm>
            <a:off x="4431386" y="2103309"/>
            <a:ext cx="7505267" cy="64451"/>
          </a:xfrm>
          <a:prstGeom prst="rect">
            <a:avLst/>
          </a:prstGeom>
          <a:gradFill flip="none" rotWithShape="1">
            <a:gsLst>
              <a:gs pos="0">
                <a:srgbClr val="FFCC00"/>
              </a:gs>
              <a:gs pos="60000">
                <a:srgbClr val="09763A"/>
              </a:gs>
              <a:gs pos="100000">
                <a:srgbClr val="D01A1E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3" name="Google Shape;194;p25">
            <a:extLst>
              <a:ext uri="{FF2B5EF4-FFF2-40B4-BE49-F238E27FC236}">
                <a16:creationId xmlns:a16="http://schemas.microsoft.com/office/drawing/2014/main" id="{FB16588C-22D3-4019-97F0-0F3B867A94A1}"/>
              </a:ext>
            </a:extLst>
          </p:cNvPr>
          <p:cNvSpPr txBox="1">
            <a:spLocks/>
          </p:cNvSpPr>
          <p:nvPr/>
        </p:nvSpPr>
        <p:spPr>
          <a:xfrm>
            <a:off x="255347" y="4741347"/>
            <a:ext cx="11936653" cy="1980128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buClr>
                <a:srgbClr val="1E4E79"/>
              </a:buClr>
              <a:buSzPts val="4000"/>
            </a:pPr>
            <a:r>
              <a:rPr lang="ru-RU" sz="2400" b="1" dirty="0">
                <a:latin typeface="Arial"/>
                <a:ea typeface="Arial"/>
                <a:cs typeface="Arial"/>
                <a:sym typeface="Arial"/>
              </a:rPr>
              <a:t>Музей истории Великой Отечественной войны в Минске – один из крупнейших и значимых музеев Беларуси. Сегодня мы остановимся на особенно трагической его части – экспозиции, посвященной нацистской оккупации Беларуси (1941-1944 гг.). </a:t>
            </a:r>
            <a:endParaRPr lang="ru-RU" sz="2400" b="1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6DC78F94-84D3-4F0D-97E6-029F82570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1</a:t>
            </a:fld>
            <a:endParaRPr lang="x-none"/>
          </a:p>
        </p:txBody>
      </p:sp>
      <p:pic>
        <p:nvPicPr>
          <p:cNvPr id="1026" name="Picture 2" descr="Новое здание музе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6874" y="2234667"/>
            <a:ext cx="5517776" cy="2358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Белорусский государственный музей истории Великой Отечественной войны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325" y="-1"/>
            <a:ext cx="3434576" cy="4579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99F8E04A-0CBC-4ABE-90B8-6F04E1849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2</a:t>
            </a:fld>
            <a:endParaRPr lang="x-none" dirty="0"/>
          </a:p>
        </p:txBody>
      </p:sp>
      <p:sp>
        <p:nvSpPr>
          <p:cNvPr id="6" name="Заголовок 9">
            <a:extLst>
              <a:ext uri="{FF2B5EF4-FFF2-40B4-BE49-F238E27FC236}">
                <a16:creationId xmlns:a16="http://schemas.microsoft.com/office/drawing/2014/main" id="{B6443051-5862-4650-8B71-4D5A12BF360A}"/>
              </a:ext>
            </a:extLst>
          </p:cNvPr>
          <p:cNvSpPr txBox="1">
            <a:spLocks/>
          </p:cNvSpPr>
          <p:nvPr/>
        </p:nvSpPr>
        <p:spPr>
          <a:xfrm>
            <a:off x="796258" y="51912"/>
            <a:ext cx="10557542" cy="795001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Политика "нового порядка"</a:t>
            </a:r>
            <a:endParaRPr lang="x-none" sz="3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5CE0397-5931-4638-8714-BA52A667AFBC}"/>
              </a:ext>
            </a:extLst>
          </p:cNvPr>
          <p:cNvSpPr txBox="1"/>
          <p:nvPr/>
        </p:nvSpPr>
        <p:spPr>
          <a:xfrm>
            <a:off x="167815" y="1024128"/>
            <a:ext cx="6254875" cy="5047536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300" dirty="0"/>
              <a:t>Установление нацистской административной системы, создание коллаборационистских структур и жестокое подавление любого сопротивления. Экспозиция представляет документы, фотографии, листовки и плакаты, иллюстрирующие пропаганду и методы запугивания.</a:t>
            </a:r>
          </a:p>
          <a:p>
            <a:r>
              <a:rPr lang="ru-RU" sz="2300" dirty="0" smtClean="0"/>
              <a:t>Систематическое </a:t>
            </a:r>
            <a:r>
              <a:rPr lang="ru-RU" sz="2300" dirty="0"/>
              <a:t>разграбление белорусского народного хозяйства: уничтожение предприятий, вывоз сырья и оборудования в Германию, принудительный труд. Фотографии разрушенных заводов и фабрик, документы, подтверждающие вывоз ресурсов, являются здесь ключевыми экспонатами.</a:t>
            </a:r>
            <a:endParaRPr lang="ru-RU" sz="2300" dirty="0"/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B7A3124B-5EC1-4CA8-86D6-DBF243149A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4962" y="97445"/>
            <a:ext cx="4120299" cy="235193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A29E0E0-BD04-4C47-BBAF-0B4F15CA61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2690" y="2517167"/>
            <a:ext cx="5624844" cy="1987384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C6845836-990B-4887-994C-A4A75B02B2D5}"/>
              </a:ext>
            </a:extLst>
          </p:cNvPr>
          <p:cNvSpPr/>
          <p:nvPr/>
        </p:nvSpPr>
        <p:spPr>
          <a:xfrm>
            <a:off x="6567156" y="4640136"/>
            <a:ext cx="5624844" cy="1754326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dirty="0"/>
              <a:t>Удостоверение личности («Personalausweis»). Такие документы германские власти выдавали жителям оккупированных территорий для строгого учета населения. </a:t>
            </a:r>
          </a:p>
          <a:p>
            <a:r>
              <a:rPr lang="ru-RU" b="1" dirty="0"/>
              <a:t>Из фондов Белорусского государственного музея истории Великой Отечественной войны.</a:t>
            </a:r>
            <a:endParaRPr lang="x-none" b="1" dirty="0"/>
          </a:p>
        </p:txBody>
      </p:sp>
    </p:spTree>
    <p:extLst>
      <p:ext uri="{BB962C8B-B14F-4D97-AF65-F5344CB8AC3E}">
        <p14:creationId xmlns:p14="http://schemas.microsoft.com/office/powerpoint/2010/main" val="3810454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99F8E04A-0CBC-4ABE-90B8-6F04E1849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3</a:t>
            </a:fld>
            <a:endParaRPr lang="x-none" dirty="0"/>
          </a:p>
        </p:txBody>
      </p:sp>
      <p:sp>
        <p:nvSpPr>
          <p:cNvPr id="6" name="Заголовок 9">
            <a:extLst>
              <a:ext uri="{FF2B5EF4-FFF2-40B4-BE49-F238E27FC236}">
                <a16:creationId xmlns:a16="http://schemas.microsoft.com/office/drawing/2014/main" id="{B6443051-5862-4650-8B71-4D5A12BF360A}"/>
              </a:ext>
            </a:extLst>
          </p:cNvPr>
          <p:cNvSpPr txBox="1">
            <a:spLocks/>
          </p:cNvSpPr>
          <p:nvPr/>
        </p:nvSpPr>
        <p:spPr>
          <a:xfrm>
            <a:off x="618976" y="-39692"/>
            <a:ext cx="10613987" cy="795001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Геноцид и Холокост</a:t>
            </a:r>
            <a:endParaRPr lang="x-none" sz="3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4F876445-1CFE-419B-BB5B-E0B2BE267AD8}"/>
              </a:ext>
            </a:extLst>
          </p:cNvPr>
          <p:cNvSpPr/>
          <p:nvPr/>
        </p:nvSpPr>
        <p:spPr>
          <a:xfrm>
            <a:off x="98233" y="755309"/>
            <a:ext cx="5135053" cy="5632311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Преступления против </a:t>
            </a:r>
            <a:r>
              <a:rPr lang="ru-RU" sz="2000" b="1" dirty="0" smtClean="0"/>
              <a:t>человечности</a:t>
            </a:r>
            <a:endParaRPr lang="ru-RU" sz="2000" dirty="0"/>
          </a:p>
          <a:p>
            <a:pPr algn="just"/>
            <a:endParaRPr lang="ru-RU" sz="2000" dirty="0"/>
          </a:p>
          <a:p>
            <a:pPr algn="just"/>
            <a:r>
              <a:rPr lang="ru-RU" sz="2000" dirty="0" smtClean="0"/>
              <a:t>Эта </a:t>
            </a:r>
            <a:r>
              <a:rPr lang="ru-RU" sz="2000" dirty="0"/>
              <a:t>часть экспозиции посвящена ужасам Холокоста и уничтожению других групп населения, объявленных нацистами "нежелательными" (евреи, цыгане, советские военнопленные, представители интеллигенции, партизаны и их семьи). Представлены фотографии и документы, свидетельствующие о существовании гетто и концлагерей (например, </a:t>
            </a:r>
            <a:r>
              <a:rPr lang="ru-RU" sz="2000" dirty="0" err="1"/>
              <a:t>Тростенец</a:t>
            </a:r>
            <a:r>
              <a:rPr lang="ru-RU" sz="2000" dirty="0"/>
              <a:t>), массовых расстрелах мирного населения.</a:t>
            </a:r>
          </a:p>
          <a:p>
            <a:pPr algn="just"/>
            <a:r>
              <a:rPr lang="ru-RU" sz="2000" dirty="0" smtClean="0"/>
              <a:t>Воссоздание </a:t>
            </a:r>
            <a:r>
              <a:rPr lang="ru-RU" sz="2000" dirty="0"/>
              <a:t>ужасов жизни в концентрационных лагерях: показаны условия содержания, пытки и убийства. Свидетельства бывших узников, фотографии и документы – неотъемлемая часть этой тяжелой экспозиции.</a:t>
            </a:r>
            <a:endParaRPr lang="x-none" sz="20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FD89590-5C5B-47BC-9FEC-FF6E0A2B39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0677" y="91351"/>
            <a:ext cx="4824880" cy="2641820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D91D6CB4-ACF8-4EF1-8E05-42AD14752429}"/>
              </a:ext>
            </a:extLst>
          </p:cNvPr>
          <p:cNvSpPr/>
          <p:nvPr/>
        </p:nvSpPr>
        <p:spPr>
          <a:xfrm>
            <a:off x="5443457" y="2778053"/>
            <a:ext cx="42158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/>
              <a:t>Объявление полевого коменданта Минска о действии системы заложников</a:t>
            </a:r>
            <a:endParaRPr lang="x-none" sz="1400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8590C1C-C550-4BDF-BDC4-EA36B55249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04829" y="13943"/>
            <a:ext cx="2483147" cy="3522121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7F6B55EA-F658-4B35-B132-309F8EAE22B7}"/>
              </a:ext>
            </a:extLst>
          </p:cNvPr>
          <p:cNvSpPr/>
          <p:nvPr/>
        </p:nvSpPr>
        <p:spPr>
          <a:xfrm>
            <a:off x="9659258" y="3589701"/>
            <a:ext cx="266585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/>
              <a:t>Установление «нового порядка»</a:t>
            </a:r>
            <a:endParaRPr lang="x-none" sz="1400" dirty="0"/>
          </a:p>
        </p:txBody>
      </p:sp>
      <p:pic>
        <p:nvPicPr>
          <p:cNvPr id="2050" name="Picture 2" descr="https://warmuseum.by/images/phocagallery/zal_6/zal06_1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2441" y="3951115"/>
            <a:ext cx="4529759" cy="3015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0776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99F8E04A-0CBC-4ABE-90B8-6F04E1849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4</a:t>
            </a:fld>
            <a:endParaRPr lang="x-none" dirty="0"/>
          </a:p>
        </p:txBody>
      </p:sp>
      <p:sp>
        <p:nvSpPr>
          <p:cNvPr id="5" name="Заголовок 9">
            <a:extLst>
              <a:ext uri="{FF2B5EF4-FFF2-40B4-BE49-F238E27FC236}">
                <a16:creationId xmlns:a16="http://schemas.microsoft.com/office/drawing/2014/main" id="{A37CDEDA-33B1-419B-86FC-DF1897F6558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645676" y="0"/>
            <a:ext cx="11472862" cy="795338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Сопротивление и память</a:t>
            </a:r>
            <a:endParaRPr lang="x-none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62785EEE-0DF0-4250-81AE-ACA233C92386}"/>
              </a:ext>
            </a:extLst>
          </p:cNvPr>
          <p:cNvSpPr/>
          <p:nvPr/>
        </p:nvSpPr>
        <p:spPr>
          <a:xfrm>
            <a:off x="594723" y="898188"/>
            <a:ext cx="6787384" cy="1938992"/>
          </a:xfrm>
          <a:prstGeom prst="rect">
            <a:avLst/>
          </a:prstGeom>
          <a:ln>
            <a:solidFill>
              <a:schemeClr val="bg2">
                <a:lumMod val="9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Экспозиция также демонстрирует мужество и героизм белорусского народа. Она рассказывает о деятельности подпольных организаций, партизанском движении и индивидуальном сопротивлении граждан.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3ACEC54-45BE-4487-9531-8719F508BB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5657" y="129965"/>
            <a:ext cx="3271928" cy="3699249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2DA25DF-BA58-4C7E-BF34-4472B106EFB3}"/>
              </a:ext>
            </a:extLst>
          </p:cNvPr>
          <p:cNvSpPr/>
          <p:nvPr/>
        </p:nvSpPr>
        <p:spPr>
          <a:xfrm>
            <a:off x="8795657" y="3829214"/>
            <a:ext cx="3801373" cy="646331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dirty="0"/>
              <a:t>Бойцы Корпуса Белорусской Самообороны.</a:t>
            </a:r>
            <a:endParaRPr lang="x-none" dirty="0"/>
          </a:p>
        </p:txBody>
      </p:sp>
      <p:pic>
        <p:nvPicPr>
          <p:cNvPr id="3074" name="Picture 2" descr="Белорусский государственный музей истории Великой Отечественной войны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3615" y="4174681"/>
            <a:ext cx="4396283" cy="3297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На этой диораме есть башня от немецкого Т-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92" y="2925273"/>
            <a:ext cx="5454419" cy="3576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275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99F8E04A-0CBC-4ABE-90B8-6F04E1849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5</a:t>
            </a:fld>
            <a:endParaRPr lang="x-none" dirty="0"/>
          </a:p>
        </p:txBody>
      </p:sp>
      <p:sp>
        <p:nvSpPr>
          <p:cNvPr id="5" name="Заголовок 9">
            <a:extLst>
              <a:ext uri="{FF2B5EF4-FFF2-40B4-BE49-F238E27FC236}">
                <a16:creationId xmlns:a16="http://schemas.microsoft.com/office/drawing/2014/main" id="{A37CDEDA-33B1-419B-86FC-DF1897F6558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19138" y="0"/>
            <a:ext cx="11472862" cy="604838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Другие достопримечательности </a:t>
            </a: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Беларуси</a:t>
            </a:r>
            <a:endParaRPr lang="x-none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5CE0397-5931-4638-8714-BA52A667AFBC}"/>
              </a:ext>
            </a:extLst>
          </p:cNvPr>
          <p:cNvSpPr txBox="1"/>
          <p:nvPr/>
        </p:nvSpPr>
        <p:spPr>
          <a:xfrm>
            <a:off x="1" y="772084"/>
            <a:ext cx="5943599" cy="5693866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dirty="0"/>
              <a:t>Природа</a:t>
            </a:r>
            <a:r>
              <a:rPr lang="ru-RU" sz="2800" dirty="0"/>
              <a:t>: Белорусские болота (</a:t>
            </a:r>
            <a:r>
              <a:rPr lang="ru-RU" sz="2800" dirty="0" err="1"/>
              <a:t>Споровское</a:t>
            </a:r>
            <a:r>
              <a:rPr lang="ru-RU" sz="2800" dirty="0"/>
              <a:t>, </a:t>
            </a:r>
            <a:r>
              <a:rPr lang="ru-RU" sz="2800" dirty="0" err="1"/>
              <a:t>Званец</a:t>
            </a:r>
            <a:r>
              <a:rPr lang="ru-RU" sz="2800" dirty="0"/>
              <a:t>) – уникальные экосистемы, </a:t>
            </a:r>
            <a:r>
              <a:rPr lang="ru-RU" sz="2800" dirty="0" err="1"/>
              <a:t>Браславские</a:t>
            </a:r>
            <a:r>
              <a:rPr lang="ru-RU" sz="2800" dirty="0"/>
              <a:t> озёра – живописный регион для отдыха.</a:t>
            </a:r>
          </a:p>
          <a:p>
            <a:r>
              <a:rPr lang="ru-RU" sz="2800" b="1" dirty="0" smtClean="0"/>
              <a:t>История</a:t>
            </a:r>
            <a:r>
              <a:rPr lang="ru-RU" sz="2800" dirty="0"/>
              <a:t>: </a:t>
            </a:r>
            <a:r>
              <a:rPr lang="ru-RU" sz="2800" dirty="0" err="1"/>
              <a:t>Спасо</a:t>
            </a:r>
            <a:r>
              <a:rPr lang="ru-RU" sz="2800" dirty="0"/>
              <a:t>-Преображенская церковь в Полоцке (фрагменты XI-XII вв.), костёл Святого Казимира в Гродно (XIV в.).</a:t>
            </a:r>
          </a:p>
          <a:p>
            <a:r>
              <a:rPr lang="ru-RU" sz="2800" b="1" dirty="0" smtClean="0"/>
              <a:t>Минск</a:t>
            </a:r>
            <a:r>
              <a:rPr lang="ru-RU" sz="2800" dirty="0"/>
              <a:t>: Троицкое предместье, Верхний город, Национальный </a:t>
            </a:r>
            <a:r>
              <a:rPr lang="ru-RU" sz="2800" dirty="0" smtClean="0"/>
              <a:t>художественный музей.</a:t>
            </a:r>
            <a:endParaRPr lang="ru-RU" sz="2800" dirty="0"/>
          </a:p>
          <a:p>
            <a:r>
              <a:rPr lang="ru-RU" sz="2800" b="1" dirty="0" smtClean="0"/>
              <a:t>Гастрономия</a:t>
            </a:r>
            <a:r>
              <a:rPr lang="ru-RU" sz="2800" dirty="0"/>
              <a:t>: Драники, клёцки, </a:t>
            </a:r>
            <a:r>
              <a:rPr lang="ru-RU" sz="2800" dirty="0" err="1"/>
              <a:t>мачанка</a:t>
            </a:r>
            <a:r>
              <a:rPr lang="ru-RU" sz="2800" dirty="0"/>
              <a:t>, зразы.</a:t>
            </a:r>
            <a:endParaRPr lang="ru-RU" sz="2800" dirty="0"/>
          </a:p>
        </p:txBody>
      </p:sp>
      <p:pic>
        <p:nvPicPr>
          <p:cNvPr id="5122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6943" y="772085"/>
            <a:ext cx="3995057" cy="2411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3562" y="3302669"/>
            <a:ext cx="2698438" cy="1853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Picture backgroun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2177367"/>
            <a:ext cx="3576959" cy="2012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Picture background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0852" y="4933990"/>
            <a:ext cx="2681227" cy="1787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Picture background"/>
          <p:cNvPicPr>
            <a:picLocks noChangeAspect="1" noChangeArrowheads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4073" y="4531156"/>
            <a:ext cx="3710505" cy="1934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940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Новый музей ВОВ, Минск, открыт в 2014 году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9629" y="792162"/>
            <a:ext cx="7264265" cy="5448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Белорусский государственный музей истории Великой Отечественной войны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050"/>
            <a:ext cx="5348288" cy="713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9">
            <a:extLst>
              <a:ext uri="{FF2B5EF4-FFF2-40B4-BE49-F238E27FC236}">
                <a16:creationId xmlns:a16="http://schemas.microsoft.com/office/drawing/2014/main" id="{A37CDEDA-33B1-419B-86FC-DF1897F6558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989660" y="792162"/>
            <a:ext cx="11472862" cy="606425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b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x-none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99F8E04A-0CBC-4ABE-90B8-6F04E1849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6</a:t>
            </a:fld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1643441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2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6391</TotalTime>
  <Words>356</Words>
  <Application>Microsoft Office PowerPoint</Application>
  <PresentationFormat>Широкоэкранный</PresentationFormat>
  <Paragraphs>35</Paragraphs>
  <Slides>6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Times New Roman</vt:lpstr>
      <vt:lpstr>Calibri</vt:lpstr>
      <vt:lpstr>Тема Office</vt:lpstr>
      <vt:lpstr>Музей истории Великой Отечественной войны в Минске </vt:lpstr>
      <vt:lpstr>Презентация PowerPoint</vt:lpstr>
      <vt:lpstr>Презентация PowerPoint</vt:lpstr>
      <vt:lpstr>Сопротивление и память</vt:lpstr>
      <vt:lpstr>Другие достопримечательности Беларуси</vt:lpstr>
      <vt:lpstr>Спасибо за внимание!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 Харевич</dc:creator>
  <cp:lastModifiedBy>STUFF</cp:lastModifiedBy>
  <cp:revision>390</cp:revision>
  <cp:lastPrinted>2018-12-07T06:48:34Z</cp:lastPrinted>
  <dcterms:created xsi:type="dcterms:W3CDTF">2018-12-03T10:14:15Z</dcterms:created>
  <dcterms:modified xsi:type="dcterms:W3CDTF">2024-12-17T16:16:40Z</dcterms:modified>
</cp:coreProperties>
</file>