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47" r:id="rId4"/>
  </p:sldMasterIdLst>
  <p:notesMasterIdLst>
    <p:notesMasterId r:id="rId13"/>
  </p:notesMasterIdLst>
  <p:handoutMasterIdLst>
    <p:handoutMasterId r:id="rId14"/>
  </p:handoutMasterIdLst>
  <p:sldIdLst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19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18B5EBC-5DAB-4FBD-889B-71004D2686C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1BB329C-3EC9-4888-B879-BB7809634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B66BD-2FD2-475A-9684-0E6DB5E4507C}" type="datetime1">
              <a:rPr lang="ru-RU" smtClean="0"/>
              <a:t>10.02.2025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E062D62-244D-4CCF-A677-27E268901B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183282-A873-49A2-A397-1824AE1BF5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27FCE-ABAD-4430-A84B-7725950C6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9958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AA56CD2-737F-4562-9450-6DD383011167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275CD8D-B1D9-4658-A4F0-38CA8D83ED5D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309802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275CD8D-B1D9-4658-A4F0-38CA8D83ED5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321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275CD8D-B1D9-4658-A4F0-38CA8D83ED5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070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275CD8D-B1D9-4658-A4F0-38CA8D83ED5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85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275CD8D-B1D9-4658-A4F0-38CA8D83ED5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694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275CD8D-B1D9-4658-A4F0-38CA8D83ED5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774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275CD8D-B1D9-4658-A4F0-38CA8D83ED5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017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275CD8D-B1D9-4658-A4F0-38CA8D83ED5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057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9F3AF62C-87B8-43CE-848C-F393B7317044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030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E006339-096F-4BD8-90F5-947B515D43EA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57916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93DF87A-275A-4452-A16E-D1262854AD4A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35206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AB197F-9E3F-4F23-8CBC-8AFDAF84DE04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5440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787A40-A79C-47AA-9D46-6A6DD322738D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8230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FB49-8E79-4DC0-9718-56980A5CE6A3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9889873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81D937F-A65D-45FC-9CC7-A365D5811BF0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11928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AF68722-C01B-4BC4-8E4C-166F4E99FE9F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92765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5197FAD-B852-4563-8015-502BED656665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10481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FBDCC5-45C7-444D-A2BC-A86DB1D6E34B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98653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FB49-8E79-4DC0-9718-56980A5CE6A3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439554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F3EBFB49-8E79-4DC0-9718-56980A5CE6A3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5905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76017-D224-40AE-B921-675254501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2794" y="1065089"/>
            <a:ext cx="7565286" cy="3255167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dirty="0"/>
              <a:t>Аппаратные компоненты компьютерных сетей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F013D4-CBD9-4FC1-AF91-2301A7044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7963" y="4734859"/>
            <a:ext cx="6857999" cy="953029"/>
          </a:xfrm>
        </p:spPr>
        <p:txBody>
          <a:bodyPr rtlCol="0">
            <a:normAutofit/>
          </a:bodyPr>
          <a:lstStyle/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7192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BCF94-F108-4D92-8C4F-CD9273947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2944" y="188697"/>
            <a:ext cx="4438835" cy="736847"/>
          </a:xfrm>
        </p:spPr>
        <p:txBody>
          <a:bodyPr rtlCol="0">
            <a:normAutofit/>
          </a:bodyPr>
          <a:lstStyle/>
          <a:p>
            <a:pPr rtl="0"/>
            <a:r>
              <a:rPr lang="ru-RU" sz="3200" dirty="0"/>
              <a:t>Сетевые адаптеры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399AB7-9E36-4EAD-B44A-9E0CEA24A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174" y="2099203"/>
            <a:ext cx="4410605" cy="3541714"/>
          </a:xfrm>
        </p:spPr>
        <p:txBody>
          <a:bodyPr rtlCol="0">
            <a:normAutofit/>
          </a:bodyPr>
          <a:lstStyle/>
          <a:p>
            <a:pPr rtl="0">
              <a:lnSpc>
                <a:spcPct val="110000"/>
              </a:lnSpc>
            </a:pPr>
            <a:r>
              <a:rPr lang="ru-RU" sz="1600" dirty="0"/>
              <a:t>Получение данных из сетевого кабеля и перевод в формат, который может распознать процессор компьютера.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Отправка данных с ПК к сетевому кабелю.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Кодирование и декодирование данных при передаче по сети.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Управление передачей данных между компьютерами и устройствами внутри сети.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89CA3BD-7FBD-456B-85E1-57C6ABB040CA}"/>
              </a:ext>
            </a:extLst>
          </p:cNvPr>
          <p:cNvSpPr txBox="1"/>
          <p:nvPr/>
        </p:nvSpPr>
        <p:spPr>
          <a:xfrm>
            <a:off x="8076727" y="879796"/>
            <a:ext cx="40288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Устройства, которые соединяют компьютер с сетью (локальной, интернетом или интранетом).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F3C118D-C967-4A70-B7AB-B7FAF6EE67D5}"/>
              </a:ext>
            </a:extLst>
          </p:cNvPr>
          <p:cNvSpPr txBox="1"/>
          <p:nvPr/>
        </p:nvSpPr>
        <p:spPr>
          <a:xfrm>
            <a:off x="365820" y="4158263"/>
            <a:ext cx="617441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Виртуальный сетевой адаптер. Это не отдельное устройство, а условный интерфейс, который работает на базе приложения или программного обеспечения в операционной системе ПК.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E8F21C1-DDDA-47D1-9178-FA8FF02641D4}"/>
              </a:ext>
            </a:extLst>
          </p:cNvPr>
          <p:cNvSpPr txBox="1"/>
          <p:nvPr/>
        </p:nvSpPr>
        <p:spPr>
          <a:xfrm>
            <a:off x="3203923" y="619958"/>
            <a:ext cx="333631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Внутренний сетевой адаптер.</a:t>
            </a:r>
          </a:p>
          <a:p>
            <a:r>
              <a:rPr lang="ru-RU" sz="1600" dirty="0"/>
              <a:t>Это плата, которую подключают к слоту </a:t>
            </a:r>
            <a:r>
              <a:rPr lang="ru-RU" sz="1600" dirty="0" err="1"/>
              <a:t>PCIe</a:t>
            </a:r>
            <a:r>
              <a:rPr lang="ru-RU" sz="1600" dirty="0"/>
              <a:t> или крепят к корпусу. Такой вид адаптеров используют для ПК — к ноутбукам он не подходит.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AD36D3-CBC0-4C41-A281-AC8D1CEB1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86" y="2437059"/>
            <a:ext cx="3171825" cy="1628775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8F4290D4-2883-4B48-8BD1-4A2612228307}"/>
              </a:ext>
            </a:extLst>
          </p:cNvPr>
          <p:cNvSpPr txBox="1"/>
          <p:nvPr/>
        </p:nvSpPr>
        <p:spPr>
          <a:xfrm>
            <a:off x="3236081" y="2437059"/>
            <a:ext cx="411260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Внешний сетевой адаптер.</a:t>
            </a:r>
          </a:p>
          <a:p>
            <a:r>
              <a:rPr lang="ru-RU" sz="1600" dirty="0"/>
              <a:t>Применяют, когда встроенная карта не позволяет развить большую скорость передачи данных или принимает сигнал нестабильно. Такие адаптеры подключаются к компьютеру по USB или PCMCIA.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C41672-E35A-95C5-71BC-ED84A2506D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668" y="388625"/>
            <a:ext cx="2706859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849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BCF94-F108-4D92-8C4F-CD9273947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2944" y="188697"/>
            <a:ext cx="4438835" cy="736847"/>
          </a:xfrm>
        </p:spPr>
        <p:txBody>
          <a:bodyPr rtlCol="0">
            <a:normAutofit/>
          </a:bodyPr>
          <a:lstStyle/>
          <a:p>
            <a:pPr rtl="0"/>
            <a:r>
              <a:rPr lang="ru-RU" sz="3200" dirty="0"/>
              <a:t>Повторитель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399AB7-9E36-4EAD-B44A-9E0CEA24A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174" y="2099202"/>
            <a:ext cx="4410605" cy="4363741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ru-RU" sz="1600" dirty="0"/>
              <a:t>Регенерирует сетевые сигналы, позволяет передавать их дальше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Используется обычно в линейных кабельных системах (</a:t>
            </a:r>
            <a:r>
              <a:rPr lang="ru-RU" sz="1600" dirty="0" err="1"/>
              <a:t>Ethernet</a:t>
            </a:r>
            <a:r>
              <a:rPr lang="ru-RU" sz="1600" dirty="0"/>
              <a:t>)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Работает на физическом уровне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Передает весь трафик, не фильтруя в обоих направлениях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Связанные повторителем сегменты имеют один и тот же сетевой адрес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Повторитель обычно работает с той же скоростью, с которой работают связанные им сегменты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89CA3BD-7FBD-456B-85E1-57C6ABB040CA}"/>
              </a:ext>
            </a:extLst>
          </p:cNvPr>
          <p:cNvSpPr txBox="1"/>
          <p:nvPr/>
        </p:nvSpPr>
        <p:spPr>
          <a:xfrm>
            <a:off x="7439132" y="862041"/>
            <a:ext cx="48259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/>
              <a:t>используется для физического соединения различных сегментов кабеля локальной сети с целью увеличения общей длины сети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DEDA82-FD8B-4495-9E40-E8A6307BE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190" y="1835656"/>
            <a:ext cx="5517970" cy="373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47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BCF94-F108-4D92-8C4F-CD9273947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2944" y="188697"/>
            <a:ext cx="4438835" cy="736847"/>
          </a:xfrm>
        </p:spPr>
        <p:txBody>
          <a:bodyPr rtlCol="0">
            <a:normAutofit/>
          </a:bodyPr>
          <a:lstStyle/>
          <a:p>
            <a:pPr rtl="0"/>
            <a:r>
              <a:rPr lang="ru-RU" sz="3200" dirty="0"/>
              <a:t>Концентратор (</a:t>
            </a:r>
            <a:r>
              <a:rPr lang="en-US" sz="3200" dirty="0"/>
              <a:t>Hub)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399AB7-9E36-4EAD-B44A-9E0CEA24A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174" y="2099202"/>
            <a:ext cx="4410605" cy="4363741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ru-RU" sz="1600" dirty="0"/>
              <a:t>Центральное устройства кабельной системы или сети физической топологии "звезда", которые при получении пакета на один из своих портов пересылает его на все остальные. В результате получается сеть с логической структурой общей шины.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 Различают концентраторы активные и пассивные.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B1D27C-F4F5-86F4-94E8-87631CBBA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503" y="1176346"/>
            <a:ext cx="4999153" cy="420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4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BCF94-F108-4D92-8C4F-CD9273947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2944" y="188697"/>
            <a:ext cx="4438835" cy="736847"/>
          </a:xfrm>
        </p:spPr>
        <p:txBody>
          <a:bodyPr rtlCol="0">
            <a:normAutofit/>
          </a:bodyPr>
          <a:lstStyle/>
          <a:p>
            <a:pPr rtl="0"/>
            <a:r>
              <a:rPr lang="ru-RU" sz="3200" dirty="0"/>
              <a:t>Сетевой коммутатор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399AB7-9E36-4EAD-B44A-9E0CEA24A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2944" y="1654969"/>
            <a:ext cx="4674982" cy="4363741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ru-RU" sz="1600" dirty="0"/>
              <a:t>Предназначен для соединения нескольких узлов компьютерной сети в пределах одного или нескольких сегментов сети. 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Коммутатор работает на канальном (втором) уровне сетевой модели OSI. 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Коммутаторы были разработаны с использованием мостовых технологий и часто рассматриваются как </a:t>
            </a:r>
            <a:r>
              <a:rPr lang="ru-RU" sz="1600" dirty="0" err="1"/>
              <a:t>многопортовые</a:t>
            </a:r>
            <a:r>
              <a:rPr lang="ru-RU" sz="1600" dirty="0"/>
              <a:t> мосты.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2B58B5-938E-437F-0A7A-3CA1C53CE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1706" y="2139600"/>
            <a:ext cx="5114987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665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BCF94-F108-4D92-8C4F-CD9273947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2944" y="188697"/>
            <a:ext cx="4438835" cy="736847"/>
          </a:xfrm>
        </p:spPr>
        <p:txBody>
          <a:bodyPr rtlCol="0">
            <a:normAutofit/>
          </a:bodyPr>
          <a:lstStyle/>
          <a:p>
            <a:pPr rtl="0"/>
            <a:r>
              <a:rPr lang="ru-RU" sz="3200" dirty="0"/>
              <a:t>Мост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399AB7-9E36-4EAD-B44A-9E0CEA24A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9083" y="1662391"/>
            <a:ext cx="3749751" cy="4363741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ru-RU" sz="1600" dirty="0"/>
              <a:t>Прослушивает весь трафик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Определяет физические адреса источника и получателя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На основании физических адресов активных источников строит таблицу адресов (таблицу маршрутизации)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Осуществляет передачу пакетов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585130-C6F2-4619-BE10-56465896854F}"/>
              </a:ext>
            </a:extLst>
          </p:cNvPr>
          <p:cNvSpPr txBox="1"/>
          <p:nvPr/>
        </p:nvSpPr>
        <p:spPr>
          <a:xfrm>
            <a:off x="7759083" y="925544"/>
            <a:ext cx="3908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Сопряжение локальных сетей на канальном уровне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E9C3FC-CC1B-4863-8E81-CA873CE9E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4751" y="405844"/>
            <a:ext cx="4083728" cy="29331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8DEADD-6F5A-9CDF-1345-3714D09F53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1317" y="3429000"/>
            <a:ext cx="3572566" cy="26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2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BCF94-F108-4D92-8C4F-CD9273947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623" y="188697"/>
            <a:ext cx="4836377" cy="736847"/>
          </a:xfrm>
        </p:spPr>
        <p:txBody>
          <a:bodyPr rtlCol="0">
            <a:normAutofit/>
          </a:bodyPr>
          <a:lstStyle/>
          <a:p>
            <a:pPr rtl="0"/>
            <a:r>
              <a:rPr lang="ru-RU" sz="3200" dirty="0"/>
              <a:t>Маршрутизатор (</a:t>
            </a:r>
            <a:r>
              <a:rPr lang="en-US" sz="3200" dirty="0"/>
              <a:t>router)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399AB7-9E36-4EAD-B44A-9E0CEA24A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9184" y="2157274"/>
            <a:ext cx="3766352" cy="4172505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ru-RU" sz="1600" dirty="0"/>
              <a:t>маршрутизация обычных  IP-пакетов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 динамическое изменение таблиц маршрутизации для адаптации к изменению графа связности маршрутизаторов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маршрутизация групповых  IP-пакетов</a:t>
            </a:r>
          </a:p>
          <a:p>
            <a:pPr rtl="0">
              <a:lnSpc>
                <a:spcPct val="110000"/>
              </a:lnSpc>
            </a:pPr>
            <a:r>
              <a:rPr lang="ru-RU" sz="1600" dirty="0"/>
              <a:t>обеспечение удаленного мониторинга и изменения состояния маршрутизатора и его таблиц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585130-C6F2-4619-BE10-56465896854F}"/>
              </a:ext>
            </a:extLst>
          </p:cNvPr>
          <p:cNvSpPr txBox="1"/>
          <p:nvPr/>
        </p:nvSpPr>
        <p:spPr>
          <a:xfrm>
            <a:off x="7599286" y="925544"/>
            <a:ext cx="38462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сетевой компьютер, связывающий участки локальной сети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A3E390-5507-4575-B824-92FD66E99A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8151" y="1848874"/>
            <a:ext cx="5130625" cy="454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64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71A660-079B-1C7C-7E98-B3FF6FF55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Возможные схемы соединения устройств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ACAD04-CDAC-7273-9DAC-64114964A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550" y="1683368"/>
            <a:ext cx="5938019" cy="332870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4C0D42-D521-E276-E502-884A6BFE1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1019" y="1683368"/>
            <a:ext cx="4447228" cy="440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322526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04C6BCC-A38B-4625-90E6-7D3BBA3909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96F0E7-E7B5-406E-8E94-F0043B2AC7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41CBB0-BAA0-4983-8F2B-E10AF3358DA8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0</TotalTime>
  <Words>392</Words>
  <Application>Microsoft Office PowerPoint</Application>
  <PresentationFormat>Широкоэкранный</PresentationFormat>
  <Paragraphs>48</Paragraphs>
  <Slides>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Calibri</vt:lpstr>
      <vt:lpstr>Corbel</vt:lpstr>
      <vt:lpstr>Базис</vt:lpstr>
      <vt:lpstr>Аппаратные компоненты компьютерных сетей</vt:lpstr>
      <vt:lpstr>Сетевые адаптеры</vt:lpstr>
      <vt:lpstr>Повторитель</vt:lpstr>
      <vt:lpstr>Концентратор (Hub)</vt:lpstr>
      <vt:lpstr>Сетевой коммутатор</vt:lpstr>
      <vt:lpstr>Мост</vt:lpstr>
      <vt:lpstr>Маршрутизатор (router)</vt:lpstr>
      <vt:lpstr>Возможные схемы соединения устройств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2024-02-16T05:53:37Z</dcterms:created>
  <dcterms:modified xsi:type="dcterms:W3CDTF">2025-02-10T11:26:44Z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