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Презентация на тему «Примеры рекламы недобросовестных финансовых услуг» может состоять из девяти слайдов.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SID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1004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1005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null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-sa/4.0" TargetMode="External"/><Relationship Id="rId3" Type="http://schemas.openxmlformats.org/officeDocument/2006/relationships/hyperlink" Target="https://commons.wikimedia.org/wiki/File:Hand_holding_smartphone_with_blank_white_screen.jpg" TargetMode="External"/><Relationship Id="rId5" Type="http://schemas.openxmlformats.org/officeDocument/2006/relationships/hyperlink" Target="https://commons.wikimedia.org/wiki/File:Russian_Passport_(Internal).svg" TargetMode="External"/><Relationship Id="rId7" Type="http://schemas.openxmlformats.org/officeDocument/2006/relationships/hyperlink" Target="https://creativecommons.org/licenses/by/2.5" TargetMode="External"/><Relationship Id="rId8" Type="http://schemas.openxmlformats.org/officeDocument/2006/relationships/hyperlink" Target="https://commons.wikimedia.org/wiki/File:Moscow,_Neglinnaya_12,_Central_Bank.jpg" TargetMode="External"/><Relationship Id="rId1" Type="http://schemas.openxmlformats.org/officeDocument/2006/relationships/image" Target="../media/image-10-1.jpeg"/><Relationship Id="rId4" Type="http://schemas.openxmlformats.org/officeDocument/2006/relationships/image" Target="../media/image-10-2.png"/><Relationship Id="rId6" Type="http://schemas.openxmlformats.org/officeDocument/2006/relationships/image" Target="../media/image-10-3.jpe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ru-RU" altLang="en-US" sz="4400" b="1" dirty="0">
                <a:solidFill>
                  <a:schemeClr val="bg1"/>
                </a:solidFill>
              </a:rPr>
              <a:t>Примеры рекламы недобросовестных финансовых услуг</a:t>
            </a:r>
            <a:endParaRPr lang="ru-RU" sz="4400" dirty="0"/>
          </a:p>
        </p:txBody>
      </p:sp>
      <p:sp>
        <p:nvSpPr>
          <p:cNvPr id="3" name="Подзаголовок"/>
          <p:cNvSpPr txBox="1"/>
          <p:nvPr/>
        </p:nvSpPr>
        <p:spPr>
          <a:xfrm>
            <a:off x="731520" y="3840480"/>
            <a:ext cx="58521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b="1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 презентации</a:t>
            </a:r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на типовых примерах показать, как выглядит реклама недобросовестных финансовых услуг, и научиться распознавать её по признакам мошеннических предложений.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правило, организация с такими признаками, как и её учредители, в скором времени исчезает вместе с собранными деньгами.</a:t>
            </a:r>
            <a:endParaRPr lang="ru-RU" sz="2000" dirty="0"/>
          </a:p>
        </p:txBody>
      </p:sp>
      <p:sp>
        <p:nvSpPr>
          <p:cNvPr id="4" name="Титульная иллюстрация: ореол"/>
          <p:cNvSpPr/>
          <p:nvPr/>
        </p:nvSpPr>
        <p:spPr>
          <a:xfrm>
            <a:off x="6992417" y="1094537"/>
            <a:ext cx="4668926" cy="4668926"/>
          </a:xfrm>
          <a:prstGeom prst="ellipse">
            <a:avLst/>
          </a:prstGeom>
          <a:noFill/>
          <a:ln w="9525">
            <a:solidFill>
              <a:schemeClr val="accent5">
                <a:alpha val="55000"/>
              </a:schemeClr>
            </a:solidFill>
            <a:prstDash val="solid"/>
          </a:ln>
        </p:spPr>
      </p:sp>
      <p:sp>
        <p:nvSpPr>
          <p:cNvPr id="5" name="Титульная иллюстрация: кольцо"/>
          <p:cNvSpPr/>
          <p:nvPr/>
        </p:nvSpPr>
        <p:spPr>
          <a:xfrm>
            <a:off x="7223760" y="1325880"/>
            <a:ext cx="4206240" cy="420624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6" name="Титульная иллюстрация: диск"/>
          <p:cNvSpPr/>
          <p:nvPr/>
        </p:nvSpPr>
        <p:spPr>
          <a:xfrm>
            <a:off x="7392010" y="1494130"/>
            <a:ext cx="3869741" cy="3869741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7" name="Титульная иллюстрация: иконка" descr="Реклам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9445" y="2461565"/>
            <a:ext cx="1934870" cy="1934870"/>
          </a:xfrm>
          <a:prstGeom prst="rect">
            <a:avLst/>
          </a:prstGeom>
        </p:spPr>
      </p:pic>
      <p:sp>
        <p:nvSpPr>
          <p:cNvPr id="9" name="Знак предупреждения: кольцо"/>
          <p:cNvSpPr/>
          <p:nvPr/>
        </p:nvSpPr>
        <p:spPr>
          <a:xfrm>
            <a:off x="10219650" y="1347510"/>
            <a:ext cx="1188720" cy="11887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0" name="Знак предупреждения: диск"/>
          <p:cNvSpPr/>
          <p:nvPr/>
        </p:nvSpPr>
        <p:spPr>
          <a:xfrm>
            <a:off x="10267199" y="1395058"/>
            <a:ext cx="1093622" cy="109362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Знак предупреждения: иконка" descr="Знак предупреждения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0605" y="1668464"/>
            <a:ext cx="546811" cy="5468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Где встречается такая реклама</a:t>
            </a:r>
            <a:endParaRPr lang="ru-RU" sz="3400" dirty="0"/>
          </a:p>
        </p:txBody>
      </p:sp>
      <p:sp>
        <p:nvSpPr>
          <p:cNvPr id="3" name="Текст 1: значок: кольцо"/>
          <p:cNvSpPr/>
          <p:nvPr/>
        </p:nvSpPr>
        <p:spPr>
          <a:xfrm>
            <a:off x="4663440" y="227076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4" name="Текст 1: значок: диск"/>
          <p:cNvSpPr/>
          <p:nvPr/>
        </p:nvSpPr>
        <p:spPr>
          <a:xfrm>
            <a:off x="4709160" y="231648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5" name="Текст 1: значок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2040" y="2499360"/>
            <a:ext cx="365760" cy="365760"/>
          </a:xfrm>
          <a:prstGeom prst="rect">
            <a:avLst/>
          </a:prstGeom>
        </p:spPr>
      </p:pic>
      <p:sp>
        <p:nvSpPr>
          <p:cNvPr id="6" name="Текст 1"/>
          <p:cNvSpPr txBox="1"/>
          <p:nvPr/>
        </p:nvSpPr>
        <p:spPr>
          <a:xfrm>
            <a:off x="5760720" y="1722120"/>
            <a:ext cx="55622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современном мире всё больше финансовых продуктов становятся доступными через Интернет и смартфоны: это удобно, но такое бесконтактное взаимодействие содержит дополнительные риски для потребителя, в том числе привлечение денежных средств «интернет-пирамидами».</a:t>
            </a:r>
            <a:endParaRPr lang="ru-RU" sz="2000" dirty="0"/>
          </a:p>
        </p:txBody>
      </p:sp>
      <p:sp>
        <p:nvSpPr>
          <p:cNvPr id="7" name="Карточка"/>
          <p:cNvSpPr/>
          <p:nvPr/>
        </p:nvSpPr>
        <p:spPr>
          <a:xfrm>
            <a:off x="4389120" y="4008120"/>
            <a:ext cx="7253935" cy="2042160"/>
          </a:xfrm>
          <a:prstGeom prst="roundRect">
            <a:avLst>
              <a:gd name="adj" fmla="val 537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8" name="Текст 2: значок: кольцо"/>
          <p:cNvSpPr/>
          <p:nvPr/>
        </p:nvSpPr>
        <p:spPr>
          <a:xfrm>
            <a:off x="4663440" y="46177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9" name="Текст 2: значок: диск"/>
          <p:cNvSpPr/>
          <p:nvPr/>
        </p:nvSpPr>
        <p:spPr>
          <a:xfrm>
            <a:off x="4709160" y="466344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Текст 2: значок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4846320"/>
            <a:ext cx="365760" cy="365760"/>
          </a:xfrm>
          <a:prstGeom prst="rect">
            <a:avLst/>
          </a:prstGeom>
        </p:spPr>
      </p:pic>
      <p:sp>
        <p:nvSpPr>
          <p:cNvPr id="11" name="Текст 2"/>
          <p:cNvSpPr txBox="1"/>
          <p:nvPr/>
        </p:nvSpPr>
        <p:spPr>
          <a:xfrm>
            <a:off x="5760720" y="4282440"/>
            <a:ext cx="5562295" cy="149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Добросовестный поставщик финансовой услуги имеет лицензию или находится в соответствующем реестре Банка России — это первое, что нужно проверить, увидев заманчивую рекламу.</a:t>
            </a:r>
            <a:endParaRPr lang="ru-RU" sz="2000" dirty="0"/>
          </a:p>
        </p:txBody>
      </p:sp>
      <p:sp>
        <p:nvSpPr>
          <p:cNvPr id="12" name="Иллюстрация: рамка"/>
          <p:cNvSpPr/>
          <p:nvPr/>
        </p:nvSpPr>
        <p:spPr>
          <a:xfrm>
            <a:off x="548640" y="1463040"/>
            <a:ext cx="3383280" cy="48463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13" name="Иллюстрация" descr="Смартфон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572768"/>
            <a:ext cx="3163824" cy="46268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Пример 1</a:t>
            </a:r>
            <a:endParaRPr lang="ru-RU" sz="3400" dirty="0"/>
          </a:p>
        </p:txBody>
      </p:sp>
      <p:sp>
        <p:nvSpPr>
          <p:cNvPr id="3" name="Смартфон"/>
          <p:cNvSpPr/>
          <p:nvPr/>
        </p:nvSpPr>
        <p:spPr>
          <a:xfrm>
            <a:off x="822960" y="1463040"/>
            <a:ext cx="2926080" cy="4846320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  <a:effectLst>
            <a:outerShdw sx="100000" sy="100000" kx="0" ky="0" algn="bl" rotWithShape="0" blurRad="177800" dist="50800" dir="5400000">
              <a:srgbClr val="1B2D4F">
                <a:alpha val="20000"/>
              </a:srgbClr>
            </a:outerShdw>
          </a:effectLst>
        </p:spPr>
      </p:sp>
      <p:sp>
        <p:nvSpPr>
          <p:cNvPr id="4" name="Смартфон: экран"/>
          <p:cNvSpPr/>
          <p:nvPr/>
        </p:nvSpPr>
        <p:spPr>
          <a:xfrm>
            <a:off x="932688" y="1572768"/>
            <a:ext cx="2706624" cy="4626864"/>
          </a:xfrm>
          <a:prstGeom prst="roundRect">
            <a:avLst>
              <a:gd name="adj" fmla="val 10135"/>
            </a:avLst>
          </a:prstGeom>
          <a:solidFill>
            <a:schemeClr val="bg1"/>
          </a:solidFill>
          <a:ln/>
        </p:spPr>
      </p:sp>
      <p:sp>
        <p:nvSpPr>
          <p:cNvPr id="5" name="Смартфон: камера"/>
          <p:cNvSpPr/>
          <p:nvPr/>
        </p:nvSpPr>
        <p:spPr>
          <a:xfrm>
            <a:off x="1956816" y="1709928"/>
            <a:ext cx="658368" cy="12801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sp>
        <p:nvSpPr>
          <p:cNvPr id="6" name="Метка объявления"/>
          <p:cNvSpPr/>
          <p:nvPr/>
        </p:nvSpPr>
        <p:spPr>
          <a:xfrm>
            <a:off x="1115568" y="1975104"/>
            <a:ext cx="868680" cy="25603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</a:t>
            </a:r>
            <a:endParaRPr lang="ru-RU" sz="1100" dirty="0"/>
          </a:p>
        </p:txBody>
      </p:sp>
      <p:sp>
        <p:nvSpPr>
          <p:cNvPr id="7" name="Объявление"/>
          <p:cNvSpPr/>
          <p:nvPr/>
        </p:nvSpPr>
        <p:spPr>
          <a:xfrm>
            <a:off x="1051560" y="2359152"/>
            <a:ext cx="2468880" cy="2852928"/>
          </a:xfrm>
          <a:prstGeom prst="roundRect">
            <a:avLst>
              <a:gd name="adj" fmla="val 5926"/>
            </a:avLst>
          </a:prstGeom>
          <a:solidFill>
            <a:schemeClr val="accent5"/>
          </a:solidFill>
          <a:ln/>
        </p:spPr>
      </p:sp>
      <p:sp>
        <p:nvSpPr>
          <p:cNvPr id="8" name="Объявление: значок: кольцо"/>
          <p:cNvSpPr/>
          <p:nvPr/>
        </p:nvSpPr>
        <p:spPr>
          <a:xfrm>
            <a:off x="1911096" y="2542032"/>
            <a:ext cx="749808" cy="74980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9" name="Объявление: значок: диск"/>
          <p:cNvSpPr/>
          <p:nvPr/>
        </p:nvSpPr>
        <p:spPr>
          <a:xfrm>
            <a:off x="1956816" y="2587752"/>
            <a:ext cx="658368" cy="65836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Объявление: значок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1408" y="2752344"/>
            <a:ext cx="329184" cy="329184"/>
          </a:xfrm>
          <a:prstGeom prst="rect">
            <a:avLst/>
          </a:prstGeom>
        </p:spPr>
      </p:pic>
      <p:sp>
        <p:nvSpPr>
          <p:cNvPr id="11" name="Текст объявления"/>
          <p:cNvSpPr txBox="1"/>
          <p:nvPr/>
        </p:nvSpPr>
        <p:spPr>
          <a:xfrm>
            <a:off x="1106424" y="3364992"/>
            <a:ext cx="235915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«Гарантированный доход в разы выше, чем по вкладу в банке»</a:t>
            </a:r>
            <a:endParaRPr lang="ru-RU" sz="1900" dirty="0"/>
          </a:p>
        </p:txBody>
      </p:sp>
      <p:sp>
        <p:nvSpPr>
          <p:cNvPr id="12" name="Мелкий шрифт"/>
          <p:cNvSpPr/>
          <p:nvPr/>
        </p:nvSpPr>
        <p:spPr>
          <a:xfrm>
            <a:off x="1051560" y="5367528"/>
            <a:ext cx="2221992" cy="64008"/>
          </a:xfrm>
          <a:prstGeom prst="roundRect">
            <a:avLst>
              <a:gd name="adj" fmla="val 50000"/>
            </a:avLst>
          </a:prstGeom>
          <a:solidFill>
            <a:schemeClr val="accent4">
              <a:alpha val="45000"/>
            </a:schemeClr>
          </a:solidFill>
          <a:ln/>
        </p:spPr>
      </p:sp>
      <p:sp>
        <p:nvSpPr>
          <p:cNvPr id="13" name="Мелкий шрифт"/>
          <p:cNvSpPr/>
          <p:nvPr/>
        </p:nvSpPr>
        <p:spPr>
          <a:xfrm>
            <a:off x="1051560" y="5495544"/>
            <a:ext cx="1530706" cy="64008"/>
          </a:xfrm>
          <a:prstGeom prst="roundRect">
            <a:avLst>
              <a:gd name="adj" fmla="val 50000"/>
            </a:avLst>
          </a:prstGeom>
          <a:solidFill>
            <a:schemeClr val="accent4">
              <a:alpha val="45000"/>
            </a:schemeClr>
          </a:solidFill>
          <a:ln/>
        </p:spPr>
      </p:sp>
      <p:sp>
        <p:nvSpPr>
          <p:cNvPr id="14" name="Кнопка"/>
          <p:cNvSpPr/>
          <p:nvPr/>
        </p:nvSpPr>
        <p:spPr>
          <a:xfrm>
            <a:off x="1554480" y="5696712"/>
            <a:ext cx="1463040" cy="347472"/>
          </a:xfrm>
          <a:prstGeom prst="roundRect">
            <a:avLst>
              <a:gd name="adj" fmla="val 55263"/>
            </a:avLst>
          </a:prstGeom>
          <a:solidFill>
            <a:schemeClr val="accent3"/>
          </a:solidFill>
          <a:ln/>
        </p:spPr>
      </p:sp>
      <p:pic>
        <p:nvPicPr>
          <p:cNvPr id="15" name="Кнопка: стрел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128" y="5751576"/>
            <a:ext cx="237744" cy="237744"/>
          </a:xfrm>
          <a:prstGeom prst="rect">
            <a:avLst/>
          </a:prstGeom>
        </p:spPr>
      </p:pic>
      <p:sp>
        <p:nvSpPr>
          <p:cNvPr id="16" name="Знак предупреждения: кольцо"/>
          <p:cNvSpPr/>
          <p:nvPr/>
        </p:nvSpPr>
        <p:spPr>
          <a:xfrm>
            <a:off x="3182112" y="1115568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7" name="Знак предупреждения: диск"/>
          <p:cNvSpPr/>
          <p:nvPr/>
        </p:nvSpPr>
        <p:spPr>
          <a:xfrm>
            <a:off x="3227832" y="1161288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Знак предупреждения: иконка" descr="Знак предупреждения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572" y="1367028"/>
            <a:ext cx="411480" cy="411480"/>
          </a:xfrm>
          <a:prstGeom prst="rect">
            <a:avLst/>
          </a:prstGeom>
        </p:spPr>
      </p:pic>
      <p:sp>
        <p:nvSpPr>
          <p:cNvPr id="19" name="Карточка"/>
          <p:cNvSpPr/>
          <p:nvPr/>
        </p:nvSpPr>
        <p:spPr>
          <a:xfrm>
            <a:off x="4800600" y="1531620"/>
            <a:ext cx="6842455" cy="2346960"/>
          </a:xfrm>
          <a:prstGeom prst="roundRect">
            <a:avLst>
              <a:gd name="adj" fmla="val 467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0" name="Текст 1: значок: кольцо"/>
          <p:cNvSpPr/>
          <p:nvPr/>
        </p:nvSpPr>
        <p:spPr>
          <a:xfrm>
            <a:off x="5074920" y="22936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1" name="Текст 1: значок: диск"/>
          <p:cNvSpPr/>
          <p:nvPr/>
        </p:nvSpPr>
        <p:spPr>
          <a:xfrm>
            <a:off x="5120640" y="233934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2" name="Текст 1: значок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0" y="2522220"/>
            <a:ext cx="365760" cy="365760"/>
          </a:xfrm>
          <a:prstGeom prst="rect">
            <a:avLst/>
          </a:prstGeom>
        </p:spPr>
      </p:pic>
      <p:sp>
        <p:nvSpPr>
          <p:cNvPr id="23" name="Текст 1"/>
          <p:cNvSpPr txBox="1"/>
          <p:nvPr/>
        </p:nvSpPr>
        <p:spPr>
          <a:xfrm>
            <a:off x="6172200" y="1805940"/>
            <a:ext cx="5150815" cy="1798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 обещает гарантированный инвестиционный доход, заметно отличающийся от средней доходности по депозитам в банках, но не сообщает, за счёт какой экономической деятельности компания будет его получать.</a:t>
            </a:r>
            <a:endParaRPr lang="ru-RU" sz="2000" dirty="0"/>
          </a:p>
        </p:txBody>
      </p:sp>
      <p:sp>
        <p:nvSpPr>
          <p:cNvPr id="24" name="Карточка"/>
          <p:cNvSpPr/>
          <p:nvPr/>
        </p:nvSpPr>
        <p:spPr>
          <a:xfrm>
            <a:off x="4800600" y="4198620"/>
            <a:ext cx="6842455" cy="2042160"/>
          </a:xfrm>
          <a:prstGeom prst="roundRect">
            <a:avLst>
              <a:gd name="adj" fmla="val 537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5" name="Текст 2: значок: кольцо"/>
          <p:cNvSpPr/>
          <p:nvPr/>
        </p:nvSpPr>
        <p:spPr>
          <a:xfrm>
            <a:off x="5074920" y="48082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6" name="Текст 2: значок: диск"/>
          <p:cNvSpPr/>
          <p:nvPr/>
        </p:nvSpPr>
        <p:spPr>
          <a:xfrm>
            <a:off x="5120640" y="485394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7" name="Текст 2: значок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0" y="5036820"/>
            <a:ext cx="365760" cy="365760"/>
          </a:xfrm>
          <a:prstGeom prst="rect">
            <a:avLst/>
          </a:prstGeom>
        </p:spPr>
      </p:pic>
      <p:sp>
        <p:nvSpPr>
          <p:cNvPr id="28" name="Текст 2"/>
          <p:cNvSpPr txBox="1"/>
          <p:nvPr/>
        </p:nvSpPr>
        <p:spPr>
          <a:xfrm>
            <a:off x="6172200" y="4472940"/>
            <a:ext cx="5150815" cy="149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 финансовом рынке действует правило: чем более рискованный инструмент, тем больше возможная прибыль, поэтому </a:t>
            </a:r>
            <a:pPr algn="l" indent="0" marL="0">
              <a:buNone/>
            </a:pPr>
            <a:r>
              <a:rPr lang="ru-RU" altLang="en-US" sz="2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высокий доход не бывает гарантированным</a:t>
            </a:r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Пример 2</a:t>
            </a:r>
            <a:endParaRPr lang="ru-RU" sz="3400" dirty="0"/>
          </a:p>
        </p:txBody>
      </p:sp>
      <p:sp>
        <p:nvSpPr>
          <p:cNvPr id="3" name="Смартфон"/>
          <p:cNvSpPr/>
          <p:nvPr/>
        </p:nvSpPr>
        <p:spPr>
          <a:xfrm>
            <a:off x="8442655" y="1463040"/>
            <a:ext cx="2926080" cy="4846320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  <a:effectLst>
            <a:outerShdw sx="100000" sy="100000" kx="0" ky="0" algn="bl" rotWithShape="0" blurRad="177800" dist="50800" dir="5400000">
              <a:srgbClr val="1B2D4F">
                <a:alpha val="20000"/>
              </a:srgbClr>
            </a:outerShdw>
          </a:effectLst>
        </p:spPr>
      </p:sp>
      <p:sp>
        <p:nvSpPr>
          <p:cNvPr id="4" name="Смартфон: экран"/>
          <p:cNvSpPr/>
          <p:nvPr/>
        </p:nvSpPr>
        <p:spPr>
          <a:xfrm>
            <a:off x="8552383" y="1572768"/>
            <a:ext cx="2706624" cy="4626864"/>
          </a:xfrm>
          <a:prstGeom prst="roundRect">
            <a:avLst>
              <a:gd name="adj" fmla="val 10135"/>
            </a:avLst>
          </a:prstGeom>
          <a:solidFill>
            <a:schemeClr val="bg1"/>
          </a:solidFill>
          <a:ln/>
        </p:spPr>
      </p:sp>
      <p:sp>
        <p:nvSpPr>
          <p:cNvPr id="5" name="Смартфон: камера"/>
          <p:cNvSpPr/>
          <p:nvPr/>
        </p:nvSpPr>
        <p:spPr>
          <a:xfrm>
            <a:off x="9576511" y="1709928"/>
            <a:ext cx="658368" cy="12801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sp>
        <p:nvSpPr>
          <p:cNvPr id="6" name="Метка объявления"/>
          <p:cNvSpPr/>
          <p:nvPr/>
        </p:nvSpPr>
        <p:spPr>
          <a:xfrm>
            <a:off x="8735263" y="1975104"/>
            <a:ext cx="868680" cy="25603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</a:t>
            </a:r>
            <a:endParaRPr lang="ru-RU" sz="1100" dirty="0"/>
          </a:p>
        </p:txBody>
      </p:sp>
      <p:sp>
        <p:nvSpPr>
          <p:cNvPr id="7" name="Объявление"/>
          <p:cNvSpPr/>
          <p:nvPr/>
        </p:nvSpPr>
        <p:spPr>
          <a:xfrm>
            <a:off x="8671255" y="2359152"/>
            <a:ext cx="2468880" cy="2852928"/>
          </a:xfrm>
          <a:prstGeom prst="roundRect">
            <a:avLst>
              <a:gd name="adj" fmla="val 5926"/>
            </a:avLst>
          </a:prstGeom>
          <a:solidFill>
            <a:schemeClr val="accent5"/>
          </a:solidFill>
          <a:ln/>
        </p:spPr>
      </p:sp>
      <p:sp>
        <p:nvSpPr>
          <p:cNvPr id="8" name="Объявление: значок: кольцо"/>
          <p:cNvSpPr/>
          <p:nvPr/>
        </p:nvSpPr>
        <p:spPr>
          <a:xfrm>
            <a:off x="9530791" y="2542032"/>
            <a:ext cx="749808" cy="74980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9" name="Объявление: значок: диск"/>
          <p:cNvSpPr/>
          <p:nvPr/>
        </p:nvSpPr>
        <p:spPr>
          <a:xfrm>
            <a:off x="9576511" y="2587752"/>
            <a:ext cx="658368" cy="65836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Объявление: значок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41103" y="2752344"/>
            <a:ext cx="329184" cy="329184"/>
          </a:xfrm>
          <a:prstGeom prst="rect">
            <a:avLst/>
          </a:prstGeom>
        </p:spPr>
      </p:pic>
      <p:sp>
        <p:nvSpPr>
          <p:cNvPr id="11" name="Текст объявления"/>
          <p:cNvSpPr txBox="1"/>
          <p:nvPr/>
        </p:nvSpPr>
        <p:spPr>
          <a:xfrm>
            <a:off x="8726119" y="3364992"/>
            <a:ext cx="235915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«Спишем ваши долги по кредитам»</a:t>
            </a:r>
            <a:endParaRPr lang="ru-RU" sz="2200" dirty="0"/>
          </a:p>
        </p:txBody>
      </p:sp>
      <p:sp>
        <p:nvSpPr>
          <p:cNvPr id="12" name="Мелкий шрифт"/>
          <p:cNvSpPr/>
          <p:nvPr/>
        </p:nvSpPr>
        <p:spPr>
          <a:xfrm>
            <a:off x="8671255" y="5367528"/>
            <a:ext cx="2221992" cy="64008"/>
          </a:xfrm>
          <a:prstGeom prst="roundRect">
            <a:avLst>
              <a:gd name="adj" fmla="val 50000"/>
            </a:avLst>
          </a:prstGeom>
          <a:solidFill>
            <a:schemeClr val="accent4">
              <a:alpha val="45000"/>
            </a:schemeClr>
          </a:solidFill>
          <a:ln/>
        </p:spPr>
      </p:sp>
      <p:sp>
        <p:nvSpPr>
          <p:cNvPr id="13" name="Мелкий шрифт"/>
          <p:cNvSpPr/>
          <p:nvPr/>
        </p:nvSpPr>
        <p:spPr>
          <a:xfrm>
            <a:off x="8671255" y="5495544"/>
            <a:ext cx="1530706" cy="64008"/>
          </a:xfrm>
          <a:prstGeom prst="roundRect">
            <a:avLst>
              <a:gd name="adj" fmla="val 50000"/>
            </a:avLst>
          </a:prstGeom>
          <a:solidFill>
            <a:schemeClr val="accent4">
              <a:alpha val="45000"/>
            </a:schemeClr>
          </a:solidFill>
          <a:ln/>
        </p:spPr>
      </p:sp>
      <p:sp>
        <p:nvSpPr>
          <p:cNvPr id="14" name="Кнопка"/>
          <p:cNvSpPr/>
          <p:nvPr/>
        </p:nvSpPr>
        <p:spPr>
          <a:xfrm>
            <a:off x="9174175" y="5696712"/>
            <a:ext cx="1463040" cy="347472"/>
          </a:xfrm>
          <a:prstGeom prst="roundRect">
            <a:avLst>
              <a:gd name="adj" fmla="val 55263"/>
            </a:avLst>
          </a:prstGeom>
          <a:solidFill>
            <a:schemeClr val="accent3"/>
          </a:solidFill>
          <a:ln/>
        </p:spPr>
      </p:sp>
      <p:pic>
        <p:nvPicPr>
          <p:cNvPr id="15" name="Кнопка: стрел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823" y="5751576"/>
            <a:ext cx="237744" cy="237744"/>
          </a:xfrm>
          <a:prstGeom prst="rect">
            <a:avLst/>
          </a:prstGeom>
        </p:spPr>
      </p:pic>
      <p:sp>
        <p:nvSpPr>
          <p:cNvPr id="16" name="Знак предупреждения: кольцо"/>
          <p:cNvSpPr/>
          <p:nvPr/>
        </p:nvSpPr>
        <p:spPr>
          <a:xfrm>
            <a:off x="8095183" y="1115568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7" name="Знак предупреждения: диск"/>
          <p:cNvSpPr/>
          <p:nvPr/>
        </p:nvSpPr>
        <p:spPr>
          <a:xfrm>
            <a:off x="8140903" y="1161288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Знак предупреждения: иконка" descr="Знак предупреждения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643" y="1367028"/>
            <a:ext cx="411480" cy="411480"/>
          </a:xfrm>
          <a:prstGeom prst="rect">
            <a:avLst/>
          </a:prstGeom>
        </p:spPr>
      </p:pic>
      <p:sp>
        <p:nvSpPr>
          <p:cNvPr id="19" name="Карточка"/>
          <p:cNvSpPr/>
          <p:nvPr/>
        </p:nvSpPr>
        <p:spPr>
          <a:xfrm>
            <a:off x="548640" y="1684020"/>
            <a:ext cx="6842455" cy="2346960"/>
          </a:xfrm>
          <a:prstGeom prst="roundRect">
            <a:avLst>
              <a:gd name="adj" fmla="val 467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0" name="Текст 1: значок: кольцо"/>
          <p:cNvSpPr/>
          <p:nvPr/>
        </p:nvSpPr>
        <p:spPr>
          <a:xfrm>
            <a:off x="822960" y="24460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1" name="Текст 1: значок: диск"/>
          <p:cNvSpPr/>
          <p:nvPr/>
        </p:nvSpPr>
        <p:spPr>
          <a:xfrm>
            <a:off x="868680" y="249174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2" name="Текст 1: значок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2674620"/>
            <a:ext cx="365760" cy="365760"/>
          </a:xfrm>
          <a:prstGeom prst="rect">
            <a:avLst/>
          </a:prstGeom>
        </p:spPr>
      </p:pic>
      <p:sp>
        <p:nvSpPr>
          <p:cNvPr id="23" name="Текст 1"/>
          <p:cNvSpPr txBox="1"/>
          <p:nvPr/>
        </p:nvSpPr>
        <p:spPr>
          <a:xfrm>
            <a:off x="1920240" y="1958340"/>
            <a:ext cx="5150815" cy="1798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 предлагает «рефинансирование» или «избавление» от кредиторской задолженности: человеку предлагают внести </a:t>
            </a:r>
            <a:pPr algn="l" indent="0" marL="0">
              <a:buNone/>
            </a:pPr>
            <a:r>
              <a:rPr lang="ru-RU" altLang="en-US" sz="2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20—30 %</a:t>
            </a:r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от суммы задолженности, а остальную сумму обещают «списать».</a:t>
            </a:r>
            <a:endParaRPr lang="ru-RU" sz="2000" dirty="0"/>
          </a:p>
        </p:txBody>
      </p:sp>
      <p:sp>
        <p:nvSpPr>
          <p:cNvPr id="24" name="Карточка"/>
          <p:cNvSpPr/>
          <p:nvPr/>
        </p:nvSpPr>
        <p:spPr>
          <a:xfrm>
            <a:off x="548640" y="4351020"/>
            <a:ext cx="6842455" cy="1737360"/>
          </a:xfrm>
          <a:prstGeom prst="roundRect">
            <a:avLst>
              <a:gd name="adj" fmla="val 6316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5" name="Текст 2: значок: кольцо"/>
          <p:cNvSpPr/>
          <p:nvPr/>
        </p:nvSpPr>
        <p:spPr>
          <a:xfrm>
            <a:off x="822960" y="48082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6" name="Текст 2: значок: диск"/>
          <p:cNvSpPr/>
          <p:nvPr/>
        </p:nvSpPr>
        <p:spPr>
          <a:xfrm>
            <a:off x="868680" y="485394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7" name="Текст 2: значок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0" y="5036820"/>
            <a:ext cx="365760" cy="365760"/>
          </a:xfrm>
          <a:prstGeom prst="rect">
            <a:avLst/>
          </a:prstGeom>
        </p:spPr>
      </p:pic>
      <p:sp>
        <p:nvSpPr>
          <p:cNvPr id="28" name="Текст 2"/>
          <p:cNvSpPr txBox="1"/>
          <p:nvPr/>
        </p:nvSpPr>
        <p:spPr>
          <a:xfrm>
            <a:off x="1920240" y="4625340"/>
            <a:ext cx="51508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Внесённые деньги исчезают вместе с организацией, а долг перед банком остаётся.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Пример 3</a:t>
            </a:r>
            <a:endParaRPr lang="ru-RU" sz="3400" dirty="0"/>
          </a:p>
        </p:txBody>
      </p:sp>
      <p:sp>
        <p:nvSpPr>
          <p:cNvPr id="3" name="Смартфон"/>
          <p:cNvSpPr/>
          <p:nvPr/>
        </p:nvSpPr>
        <p:spPr>
          <a:xfrm>
            <a:off x="822960" y="1463040"/>
            <a:ext cx="2926080" cy="4846320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  <a:effectLst>
            <a:outerShdw sx="100000" sy="100000" kx="0" ky="0" algn="bl" rotWithShape="0" blurRad="177800" dist="50800" dir="5400000">
              <a:srgbClr val="1B2D4F">
                <a:alpha val="20000"/>
              </a:srgbClr>
            </a:outerShdw>
          </a:effectLst>
        </p:spPr>
      </p:sp>
      <p:sp>
        <p:nvSpPr>
          <p:cNvPr id="4" name="Смартфон: экран"/>
          <p:cNvSpPr/>
          <p:nvPr/>
        </p:nvSpPr>
        <p:spPr>
          <a:xfrm>
            <a:off x="932688" y="1572768"/>
            <a:ext cx="2706624" cy="4626864"/>
          </a:xfrm>
          <a:prstGeom prst="roundRect">
            <a:avLst>
              <a:gd name="adj" fmla="val 10135"/>
            </a:avLst>
          </a:prstGeom>
          <a:solidFill>
            <a:schemeClr val="bg1"/>
          </a:solidFill>
          <a:ln/>
        </p:spPr>
      </p:sp>
      <p:sp>
        <p:nvSpPr>
          <p:cNvPr id="5" name="Смартфон: камера"/>
          <p:cNvSpPr/>
          <p:nvPr/>
        </p:nvSpPr>
        <p:spPr>
          <a:xfrm>
            <a:off x="1956816" y="1709928"/>
            <a:ext cx="658368" cy="12801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sp>
        <p:nvSpPr>
          <p:cNvPr id="6" name="Метка объявления"/>
          <p:cNvSpPr/>
          <p:nvPr/>
        </p:nvSpPr>
        <p:spPr>
          <a:xfrm>
            <a:off x="1115568" y="1975104"/>
            <a:ext cx="868680" cy="25603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</a:t>
            </a:r>
            <a:endParaRPr lang="ru-RU" sz="1100" dirty="0"/>
          </a:p>
        </p:txBody>
      </p:sp>
      <p:sp>
        <p:nvSpPr>
          <p:cNvPr id="7" name="Объявление"/>
          <p:cNvSpPr/>
          <p:nvPr/>
        </p:nvSpPr>
        <p:spPr>
          <a:xfrm>
            <a:off x="1051560" y="2359152"/>
            <a:ext cx="2468880" cy="2852928"/>
          </a:xfrm>
          <a:prstGeom prst="roundRect">
            <a:avLst>
              <a:gd name="adj" fmla="val 5926"/>
            </a:avLst>
          </a:prstGeom>
          <a:solidFill>
            <a:schemeClr val="accent5"/>
          </a:solidFill>
          <a:ln/>
        </p:spPr>
      </p:sp>
      <p:sp>
        <p:nvSpPr>
          <p:cNvPr id="8" name="Объявление: значок: кольцо"/>
          <p:cNvSpPr/>
          <p:nvPr/>
        </p:nvSpPr>
        <p:spPr>
          <a:xfrm>
            <a:off x="1911096" y="2542032"/>
            <a:ext cx="749808" cy="74980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9" name="Объявление: значок: диск"/>
          <p:cNvSpPr/>
          <p:nvPr/>
        </p:nvSpPr>
        <p:spPr>
          <a:xfrm>
            <a:off x="1956816" y="2587752"/>
            <a:ext cx="658368" cy="65836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Объявление: значок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1408" y="2752344"/>
            <a:ext cx="329184" cy="329184"/>
          </a:xfrm>
          <a:prstGeom prst="rect">
            <a:avLst/>
          </a:prstGeom>
        </p:spPr>
      </p:pic>
      <p:sp>
        <p:nvSpPr>
          <p:cNvPr id="11" name="Текст объявления"/>
          <p:cNvSpPr txBox="1"/>
          <p:nvPr/>
        </p:nvSpPr>
        <p:spPr>
          <a:xfrm>
            <a:off x="1106424" y="3364992"/>
            <a:ext cx="235915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«Дадим деньги, даже если вам отказали все банки»</a:t>
            </a:r>
            <a:endParaRPr lang="ru-RU" sz="2000" dirty="0"/>
          </a:p>
        </p:txBody>
      </p:sp>
      <p:sp>
        <p:nvSpPr>
          <p:cNvPr id="12" name="Мелкий шрифт"/>
          <p:cNvSpPr/>
          <p:nvPr/>
        </p:nvSpPr>
        <p:spPr>
          <a:xfrm>
            <a:off x="1051560" y="5367528"/>
            <a:ext cx="2221992" cy="64008"/>
          </a:xfrm>
          <a:prstGeom prst="roundRect">
            <a:avLst>
              <a:gd name="adj" fmla="val 50000"/>
            </a:avLst>
          </a:prstGeom>
          <a:solidFill>
            <a:schemeClr val="accent4">
              <a:alpha val="45000"/>
            </a:schemeClr>
          </a:solidFill>
          <a:ln/>
        </p:spPr>
      </p:sp>
      <p:sp>
        <p:nvSpPr>
          <p:cNvPr id="13" name="Мелкий шрифт"/>
          <p:cNvSpPr/>
          <p:nvPr/>
        </p:nvSpPr>
        <p:spPr>
          <a:xfrm>
            <a:off x="1051560" y="5495544"/>
            <a:ext cx="1530706" cy="64008"/>
          </a:xfrm>
          <a:prstGeom prst="roundRect">
            <a:avLst>
              <a:gd name="adj" fmla="val 50000"/>
            </a:avLst>
          </a:prstGeom>
          <a:solidFill>
            <a:schemeClr val="accent4">
              <a:alpha val="45000"/>
            </a:schemeClr>
          </a:solidFill>
          <a:ln/>
        </p:spPr>
      </p:sp>
      <p:sp>
        <p:nvSpPr>
          <p:cNvPr id="14" name="Кнопка"/>
          <p:cNvSpPr/>
          <p:nvPr/>
        </p:nvSpPr>
        <p:spPr>
          <a:xfrm>
            <a:off x="1554480" y="5696712"/>
            <a:ext cx="1463040" cy="347472"/>
          </a:xfrm>
          <a:prstGeom prst="roundRect">
            <a:avLst>
              <a:gd name="adj" fmla="val 55263"/>
            </a:avLst>
          </a:prstGeom>
          <a:solidFill>
            <a:schemeClr val="accent3"/>
          </a:solidFill>
          <a:ln/>
        </p:spPr>
      </p:sp>
      <p:pic>
        <p:nvPicPr>
          <p:cNvPr id="15" name="Кнопка: стрел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128" y="5751576"/>
            <a:ext cx="237744" cy="237744"/>
          </a:xfrm>
          <a:prstGeom prst="rect">
            <a:avLst/>
          </a:prstGeom>
        </p:spPr>
      </p:pic>
      <p:sp>
        <p:nvSpPr>
          <p:cNvPr id="16" name="Знак предупреждения: кольцо"/>
          <p:cNvSpPr/>
          <p:nvPr/>
        </p:nvSpPr>
        <p:spPr>
          <a:xfrm>
            <a:off x="3182112" y="1115568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7" name="Знак предупреждения: диск"/>
          <p:cNvSpPr/>
          <p:nvPr/>
        </p:nvSpPr>
        <p:spPr>
          <a:xfrm>
            <a:off x="3227832" y="1161288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Знак предупреждения: иконка" descr="Знак предупреждения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572" y="1367028"/>
            <a:ext cx="411480" cy="411480"/>
          </a:xfrm>
          <a:prstGeom prst="rect">
            <a:avLst/>
          </a:prstGeom>
        </p:spPr>
      </p:pic>
      <p:sp>
        <p:nvSpPr>
          <p:cNvPr id="19" name="Карточка"/>
          <p:cNvSpPr/>
          <p:nvPr/>
        </p:nvSpPr>
        <p:spPr>
          <a:xfrm>
            <a:off x="4800600" y="1836420"/>
            <a:ext cx="6842455" cy="1737360"/>
          </a:xfrm>
          <a:prstGeom prst="roundRect">
            <a:avLst>
              <a:gd name="adj" fmla="val 6316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0" name="Текст 1: значок: кольцо"/>
          <p:cNvSpPr/>
          <p:nvPr/>
        </p:nvSpPr>
        <p:spPr>
          <a:xfrm>
            <a:off x="5074920" y="22936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1" name="Текст 1: значок: диск"/>
          <p:cNvSpPr/>
          <p:nvPr/>
        </p:nvSpPr>
        <p:spPr>
          <a:xfrm>
            <a:off x="5120640" y="233934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2" name="Текст 1: значок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0" y="2522220"/>
            <a:ext cx="365760" cy="365760"/>
          </a:xfrm>
          <a:prstGeom prst="rect">
            <a:avLst/>
          </a:prstGeom>
        </p:spPr>
      </p:pic>
      <p:sp>
        <p:nvSpPr>
          <p:cNvPr id="23" name="Текст 1"/>
          <p:cNvSpPr txBox="1"/>
          <p:nvPr/>
        </p:nvSpPr>
        <p:spPr>
          <a:xfrm>
            <a:off x="6172200" y="2110740"/>
            <a:ext cx="51508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 ориентирована на тех, кому банки и микрофинансовые организации отказали в выдаче кредита или займа.</a:t>
            </a:r>
            <a:endParaRPr lang="ru-RU" sz="2000" dirty="0"/>
          </a:p>
        </p:txBody>
      </p:sp>
      <p:sp>
        <p:nvSpPr>
          <p:cNvPr id="24" name="Карточка"/>
          <p:cNvSpPr/>
          <p:nvPr/>
        </p:nvSpPr>
        <p:spPr>
          <a:xfrm>
            <a:off x="4800600" y="3893820"/>
            <a:ext cx="6842455" cy="2042160"/>
          </a:xfrm>
          <a:prstGeom prst="roundRect">
            <a:avLst>
              <a:gd name="adj" fmla="val 537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5" name="Текст 2: значок: кольцо"/>
          <p:cNvSpPr/>
          <p:nvPr/>
        </p:nvSpPr>
        <p:spPr>
          <a:xfrm>
            <a:off x="5074920" y="45034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6" name="Текст 2: значок: диск"/>
          <p:cNvSpPr/>
          <p:nvPr/>
        </p:nvSpPr>
        <p:spPr>
          <a:xfrm>
            <a:off x="5120640" y="454914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7" name="Текст 2: значок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0" y="4732020"/>
            <a:ext cx="365760" cy="365760"/>
          </a:xfrm>
          <a:prstGeom prst="rect">
            <a:avLst/>
          </a:prstGeom>
        </p:spPr>
      </p:pic>
      <p:sp>
        <p:nvSpPr>
          <p:cNvPr id="28" name="Текст 2"/>
          <p:cNvSpPr txBox="1"/>
          <p:nvPr/>
        </p:nvSpPr>
        <p:spPr>
          <a:xfrm>
            <a:off x="6172200" y="4168140"/>
            <a:ext cx="5150815" cy="149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Чтобы получить кредит, человеку предлагают сначала внести </a:t>
            </a:r>
            <a:pPr algn="l" indent="0" marL="0">
              <a:buNone/>
            </a:pPr>
            <a:r>
              <a:rPr lang="ru-RU" altLang="en-US" sz="2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5—20 %</a:t>
            </a:r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от требуемой суммы кредита, после чего организация исчезает вместе с собранными деньгами.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Пример 4</a:t>
            </a:r>
            <a:endParaRPr lang="ru-RU" sz="3400" dirty="0"/>
          </a:p>
        </p:txBody>
      </p:sp>
      <p:sp>
        <p:nvSpPr>
          <p:cNvPr id="3" name="Смартфон"/>
          <p:cNvSpPr/>
          <p:nvPr/>
        </p:nvSpPr>
        <p:spPr>
          <a:xfrm>
            <a:off x="8442655" y="1463040"/>
            <a:ext cx="2926080" cy="4846320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  <a:effectLst>
            <a:outerShdw sx="100000" sy="100000" kx="0" ky="0" algn="bl" rotWithShape="0" blurRad="177800" dist="50800" dir="5400000">
              <a:srgbClr val="1B2D4F">
                <a:alpha val="20000"/>
              </a:srgbClr>
            </a:outerShdw>
          </a:effectLst>
        </p:spPr>
      </p:sp>
      <p:sp>
        <p:nvSpPr>
          <p:cNvPr id="4" name="Смартфон: экран"/>
          <p:cNvSpPr/>
          <p:nvPr/>
        </p:nvSpPr>
        <p:spPr>
          <a:xfrm>
            <a:off x="8552383" y="1572768"/>
            <a:ext cx="2706624" cy="4626864"/>
          </a:xfrm>
          <a:prstGeom prst="roundRect">
            <a:avLst>
              <a:gd name="adj" fmla="val 10135"/>
            </a:avLst>
          </a:prstGeom>
          <a:solidFill>
            <a:schemeClr val="bg1"/>
          </a:solidFill>
          <a:ln/>
        </p:spPr>
      </p:sp>
      <p:sp>
        <p:nvSpPr>
          <p:cNvPr id="5" name="Смартфон: камера"/>
          <p:cNvSpPr/>
          <p:nvPr/>
        </p:nvSpPr>
        <p:spPr>
          <a:xfrm>
            <a:off x="9576511" y="1709928"/>
            <a:ext cx="658368" cy="12801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sp>
        <p:nvSpPr>
          <p:cNvPr id="6" name="Метка объявления"/>
          <p:cNvSpPr/>
          <p:nvPr/>
        </p:nvSpPr>
        <p:spPr>
          <a:xfrm>
            <a:off x="8735263" y="1975104"/>
            <a:ext cx="868680" cy="25603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</a:t>
            </a:r>
            <a:endParaRPr lang="ru-RU" sz="1100" dirty="0"/>
          </a:p>
        </p:txBody>
      </p:sp>
      <p:sp>
        <p:nvSpPr>
          <p:cNvPr id="7" name="Объявление"/>
          <p:cNvSpPr/>
          <p:nvPr/>
        </p:nvSpPr>
        <p:spPr>
          <a:xfrm>
            <a:off x="8671255" y="2359152"/>
            <a:ext cx="2468880" cy="2852928"/>
          </a:xfrm>
          <a:prstGeom prst="roundRect">
            <a:avLst>
              <a:gd name="adj" fmla="val 5926"/>
            </a:avLst>
          </a:prstGeom>
          <a:solidFill>
            <a:schemeClr val="accent5"/>
          </a:solidFill>
          <a:ln/>
        </p:spPr>
      </p:sp>
      <p:sp>
        <p:nvSpPr>
          <p:cNvPr id="8" name="Объявление: значок: кольцо"/>
          <p:cNvSpPr/>
          <p:nvPr/>
        </p:nvSpPr>
        <p:spPr>
          <a:xfrm>
            <a:off x="9530791" y="2542032"/>
            <a:ext cx="749808" cy="74980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9" name="Объявление: значок: диск"/>
          <p:cNvSpPr/>
          <p:nvPr/>
        </p:nvSpPr>
        <p:spPr>
          <a:xfrm>
            <a:off x="9576511" y="2587752"/>
            <a:ext cx="658368" cy="65836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Объявление: значок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41103" y="2752344"/>
            <a:ext cx="329184" cy="329184"/>
          </a:xfrm>
          <a:prstGeom prst="rect">
            <a:avLst/>
          </a:prstGeom>
        </p:spPr>
      </p:pic>
      <p:sp>
        <p:nvSpPr>
          <p:cNvPr id="11" name="Текст объявления"/>
          <p:cNvSpPr txBox="1"/>
          <p:nvPr/>
        </p:nvSpPr>
        <p:spPr>
          <a:xfrm>
            <a:off x="8726119" y="3364992"/>
            <a:ext cx="235915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«Приглашай друзей — зарабатывай больше»</a:t>
            </a:r>
            <a:endParaRPr lang="ru-RU" sz="2200" dirty="0"/>
          </a:p>
        </p:txBody>
      </p:sp>
      <p:sp>
        <p:nvSpPr>
          <p:cNvPr id="12" name="Мелкий шрифт"/>
          <p:cNvSpPr/>
          <p:nvPr/>
        </p:nvSpPr>
        <p:spPr>
          <a:xfrm>
            <a:off x="8671255" y="5367528"/>
            <a:ext cx="2221992" cy="64008"/>
          </a:xfrm>
          <a:prstGeom prst="roundRect">
            <a:avLst>
              <a:gd name="adj" fmla="val 50000"/>
            </a:avLst>
          </a:prstGeom>
          <a:solidFill>
            <a:schemeClr val="accent4">
              <a:alpha val="45000"/>
            </a:schemeClr>
          </a:solidFill>
          <a:ln/>
        </p:spPr>
      </p:sp>
      <p:sp>
        <p:nvSpPr>
          <p:cNvPr id="13" name="Мелкий шрифт"/>
          <p:cNvSpPr/>
          <p:nvPr/>
        </p:nvSpPr>
        <p:spPr>
          <a:xfrm>
            <a:off x="8671255" y="5495544"/>
            <a:ext cx="1530706" cy="64008"/>
          </a:xfrm>
          <a:prstGeom prst="roundRect">
            <a:avLst>
              <a:gd name="adj" fmla="val 50000"/>
            </a:avLst>
          </a:prstGeom>
          <a:solidFill>
            <a:schemeClr val="accent4">
              <a:alpha val="45000"/>
            </a:schemeClr>
          </a:solidFill>
          <a:ln/>
        </p:spPr>
      </p:sp>
      <p:sp>
        <p:nvSpPr>
          <p:cNvPr id="14" name="Кнопка"/>
          <p:cNvSpPr/>
          <p:nvPr/>
        </p:nvSpPr>
        <p:spPr>
          <a:xfrm>
            <a:off x="9174175" y="5696712"/>
            <a:ext cx="1463040" cy="347472"/>
          </a:xfrm>
          <a:prstGeom prst="roundRect">
            <a:avLst>
              <a:gd name="adj" fmla="val 55263"/>
            </a:avLst>
          </a:prstGeom>
          <a:solidFill>
            <a:schemeClr val="accent3"/>
          </a:solidFill>
          <a:ln/>
        </p:spPr>
      </p:sp>
      <p:pic>
        <p:nvPicPr>
          <p:cNvPr id="15" name="Кнопка: стрел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823" y="5751576"/>
            <a:ext cx="237744" cy="237744"/>
          </a:xfrm>
          <a:prstGeom prst="rect">
            <a:avLst/>
          </a:prstGeom>
        </p:spPr>
      </p:pic>
      <p:sp>
        <p:nvSpPr>
          <p:cNvPr id="16" name="Знак предупреждения: кольцо"/>
          <p:cNvSpPr/>
          <p:nvPr/>
        </p:nvSpPr>
        <p:spPr>
          <a:xfrm>
            <a:off x="8095183" y="1115568"/>
            <a:ext cx="914400" cy="914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7" name="Знак предупреждения: диск"/>
          <p:cNvSpPr/>
          <p:nvPr/>
        </p:nvSpPr>
        <p:spPr>
          <a:xfrm>
            <a:off x="8140903" y="1161288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Знак предупреждения: иконка" descr="Знак предупреждения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643" y="1367028"/>
            <a:ext cx="411480" cy="411480"/>
          </a:xfrm>
          <a:prstGeom prst="rect">
            <a:avLst/>
          </a:prstGeom>
        </p:spPr>
      </p:pic>
      <p:sp>
        <p:nvSpPr>
          <p:cNvPr id="19" name="Карточка"/>
          <p:cNvSpPr/>
          <p:nvPr/>
        </p:nvSpPr>
        <p:spPr>
          <a:xfrm>
            <a:off x="548640" y="1836420"/>
            <a:ext cx="6842455" cy="2042160"/>
          </a:xfrm>
          <a:prstGeom prst="roundRect">
            <a:avLst>
              <a:gd name="adj" fmla="val 537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0" name="Текст 1: значок: кольцо"/>
          <p:cNvSpPr/>
          <p:nvPr/>
        </p:nvSpPr>
        <p:spPr>
          <a:xfrm>
            <a:off x="822960" y="24460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1" name="Текст 1: значок: диск"/>
          <p:cNvSpPr/>
          <p:nvPr/>
        </p:nvSpPr>
        <p:spPr>
          <a:xfrm>
            <a:off x="868680" y="249174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2" name="Текст 1: значок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2674620"/>
            <a:ext cx="365760" cy="365760"/>
          </a:xfrm>
          <a:prstGeom prst="rect">
            <a:avLst/>
          </a:prstGeom>
        </p:spPr>
      </p:pic>
      <p:sp>
        <p:nvSpPr>
          <p:cNvPr id="23" name="Текст 1"/>
          <p:cNvSpPr txBox="1"/>
          <p:nvPr/>
        </p:nvSpPr>
        <p:spPr>
          <a:xfrm>
            <a:off x="1920240" y="2110740"/>
            <a:ext cx="5150815" cy="149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 призывает вовлечь в финансовую схему родственников, друзей и знакомых, поскольку это якобы «позволит увеличить прибыльность вложений».</a:t>
            </a:r>
            <a:endParaRPr lang="ru-RU" sz="2000" dirty="0"/>
          </a:p>
        </p:txBody>
      </p:sp>
      <p:sp>
        <p:nvSpPr>
          <p:cNvPr id="24" name="Карточка"/>
          <p:cNvSpPr/>
          <p:nvPr/>
        </p:nvSpPr>
        <p:spPr>
          <a:xfrm>
            <a:off x="548640" y="4198620"/>
            <a:ext cx="6842455" cy="1737360"/>
          </a:xfrm>
          <a:prstGeom prst="roundRect">
            <a:avLst>
              <a:gd name="adj" fmla="val 6316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5" name="Текст 2: значок: кольцо"/>
          <p:cNvSpPr/>
          <p:nvPr/>
        </p:nvSpPr>
        <p:spPr>
          <a:xfrm>
            <a:off x="822960" y="46558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6" name="Текст 2: значок: диск"/>
          <p:cNvSpPr/>
          <p:nvPr/>
        </p:nvSpPr>
        <p:spPr>
          <a:xfrm>
            <a:off x="868680" y="470154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7" name="Текст 2: значок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0" y="4884420"/>
            <a:ext cx="365760" cy="365760"/>
          </a:xfrm>
          <a:prstGeom prst="rect">
            <a:avLst/>
          </a:prstGeom>
        </p:spPr>
      </p:pic>
      <p:sp>
        <p:nvSpPr>
          <p:cNvPr id="28" name="Текст 2"/>
          <p:cNvSpPr txBox="1"/>
          <p:nvPr/>
        </p:nvSpPr>
        <p:spPr>
          <a:xfrm>
            <a:off x="1920240" y="4472940"/>
            <a:ext cx="51508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пойти по такому пути, можно потерять деньги и с высокой степенью вероятности испортить отношения с близкими людьми.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Как не попасться на недобросовестную рекламу</a:t>
            </a:r>
            <a:endParaRPr lang="ru-RU" sz="3400" dirty="0"/>
          </a:p>
        </p:txBody>
      </p:sp>
      <p:sp>
        <p:nvSpPr>
          <p:cNvPr id="3" name="Правило 1: значок: кольцо"/>
          <p:cNvSpPr/>
          <p:nvPr/>
        </p:nvSpPr>
        <p:spPr>
          <a:xfrm>
            <a:off x="548640" y="19507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4" name="Правило 1: значок: диск"/>
          <p:cNvSpPr/>
          <p:nvPr/>
        </p:nvSpPr>
        <p:spPr>
          <a:xfrm>
            <a:off x="594360" y="19964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Правило 1: значок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179320"/>
            <a:ext cx="365760" cy="365760"/>
          </a:xfrm>
          <a:prstGeom prst="rect">
            <a:avLst/>
          </a:prstGeom>
        </p:spPr>
      </p:pic>
      <p:sp>
        <p:nvSpPr>
          <p:cNvPr id="6" name="Правило 1"/>
          <p:cNvSpPr txBox="1"/>
          <p:nvPr/>
        </p:nvSpPr>
        <p:spPr>
          <a:xfrm>
            <a:off x="1691640" y="1554480"/>
            <a:ext cx="6385255" cy="1615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Нельзя передавать деньги в организации, которые не обладают соответствующими лицензиями, и поддаваться на предложения о вложении денег в «суперприбыльные» проекты, не разобравшись досконально, как это работает.</a:t>
            </a:r>
            <a:endParaRPr lang="ru-RU" sz="2000" dirty="0"/>
          </a:p>
        </p:txBody>
      </p:sp>
      <p:sp>
        <p:nvSpPr>
          <p:cNvPr id="7" name="Правило 2: значок: кольцо"/>
          <p:cNvSpPr/>
          <p:nvPr/>
        </p:nvSpPr>
        <p:spPr>
          <a:xfrm>
            <a:off x="548640" y="37795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8" name="Правило 2: значок: диск"/>
          <p:cNvSpPr/>
          <p:nvPr/>
        </p:nvSpPr>
        <p:spPr>
          <a:xfrm>
            <a:off x="594360" y="382524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9" name="Правило 2: значок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4008120"/>
            <a:ext cx="365760" cy="365760"/>
          </a:xfrm>
          <a:prstGeom prst="rect">
            <a:avLst/>
          </a:prstGeom>
        </p:spPr>
      </p:pic>
      <p:sp>
        <p:nvSpPr>
          <p:cNvPr id="10" name="Правило 2"/>
          <p:cNvSpPr txBox="1"/>
          <p:nvPr/>
        </p:nvSpPr>
        <p:spPr>
          <a:xfrm>
            <a:off x="1691640" y="3535680"/>
            <a:ext cx="6385255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Нужно собрать информацию о поставщике, сравнить его условия с вариантами других поставщиков и перед подписанием договора внимательно прочитать весь текст с приложениями.</a:t>
            </a:r>
            <a:endParaRPr lang="ru-RU" sz="2000" dirty="0"/>
          </a:p>
        </p:txBody>
      </p:sp>
      <p:sp>
        <p:nvSpPr>
          <p:cNvPr id="11" name="Правило 3: значок: кольцо"/>
          <p:cNvSpPr/>
          <p:nvPr/>
        </p:nvSpPr>
        <p:spPr>
          <a:xfrm>
            <a:off x="548640" y="53035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2" name="Правило 3: значок: диск"/>
          <p:cNvSpPr/>
          <p:nvPr/>
        </p:nvSpPr>
        <p:spPr>
          <a:xfrm>
            <a:off x="594360" y="53492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Правило 3: значок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532120"/>
            <a:ext cx="365760" cy="365760"/>
          </a:xfrm>
          <a:prstGeom prst="rect">
            <a:avLst/>
          </a:prstGeom>
        </p:spPr>
      </p:pic>
      <p:sp>
        <p:nvSpPr>
          <p:cNvPr id="14" name="Правило 3"/>
          <p:cNvSpPr txBox="1"/>
          <p:nvPr/>
        </p:nvSpPr>
        <p:spPr>
          <a:xfrm>
            <a:off x="1691640" y="5212080"/>
            <a:ext cx="63852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Нельзя передавать кому-либо свой паспорт: мошенники могут воспользоваться этими данными при оформлении кредитов.</a:t>
            </a:r>
            <a:endParaRPr lang="ru-RU" sz="2000" dirty="0"/>
          </a:p>
        </p:txBody>
      </p:sp>
      <p:sp>
        <p:nvSpPr>
          <p:cNvPr id="15" name="Иллюстрация: рамка"/>
          <p:cNvSpPr/>
          <p:nvPr/>
        </p:nvSpPr>
        <p:spPr>
          <a:xfrm>
            <a:off x="8534095" y="1723720"/>
            <a:ext cx="3108960" cy="43249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16" name="Иллюстрация" descr="Паспорт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3823" y="1833448"/>
            <a:ext cx="2889504" cy="410550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Куда обращаться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1501140"/>
            <a:ext cx="5364328" cy="4770120"/>
          </a:xfrm>
          <a:prstGeom prst="roundRect">
            <a:avLst>
              <a:gd name="adj" fmla="val 23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Иллюстрация: рамка"/>
          <p:cNvSpPr/>
          <p:nvPr/>
        </p:nvSpPr>
        <p:spPr>
          <a:xfrm>
            <a:off x="822960" y="1775460"/>
            <a:ext cx="4815688" cy="19659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5" name="Иллюстрация" descr="Банк Росси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1848612"/>
            <a:ext cx="4669384" cy="1819656"/>
          </a:xfrm>
          <a:prstGeom prst="rect">
            <a:avLst/>
          </a:prstGeom>
        </p:spPr>
      </p:pic>
      <p:sp>
        <p:nvSpPr>
          <p:cNvPr id="6" name="Подпись"/>
          <p:cNvSpPr txBox="1"/>
          <p:nvPr/>
        </p:nvSpPr>
        <p:spPr>
          <a:xfrm>
            <a:off x="822960" y="3878580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Банк России</a:t>
            </a:r>
            <a:endParaRPr lang="ru-RU" sz="2000" dirty="0"/>
          </a:p>
        </p:txBody>
      </p:sp>
      <p:sp>
        <p:nvSpPr>
          <p:cNvPr id="7" name="Текст 1"/>
          <p:cNvSpPr txBox="1"/>
          <p:nvPr/>
        </p:nvSpPr>
        <p:spPr>
          <a:xfrm>
            <a:off x="868680" y="4381500"/>
            <a:ext cx="4724248" cy="1615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поставщик, имеющий лицензию или состоящий в реестре Банка России, нарушает права потребителей финансовых услуг, жаловаться нужно в Банк России через интернет-приёмную на его сайте.</a:t>
            </a:r>
            <a:endParaRPr lang="ru-RU" sz="2000" dirty="0"/>
          </a:p>
        </p:txBody>
      </p:sp>
      <p:sp>
        <p:nvSpPr>
          <p:cNvPr id="8" name="Карточка"/>
          <p:cNvSpPr/>
          <p:nvPr/>
        </p:nvSpPr>
        <p:spPr>
          <a:xfrm>
            <a:off x="6278728" y="1501140"/>
            <a:ext cx="5364328" cy="4770120"/>
          </a:xfrm>
          <a:prstGeom prst="roundRect">
            <a:avLst>
              <a:gd name="adj" fmla="val 23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9" name="Значок: кольцо"/>
          <p:cNvSpPr/>
          <p:nvPr/>
        </p:nvSpPr>
        <p:spPr>
          <a:xfrm>
            <a:off x="7977911" y="1775460"/>
            <a:ext cx="1965960" cy="19659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0" name="Значок: диск"/>
          <p:cNvSpPr/>
          <p:nvPr/>
        </p:nvSpPr>
        <p:spPr>
          <a:xfrm>
            <a:off x="8056550" y="1854098"/>
            <a:ext cx="1808683" cy="1808683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Значок: иконка" descr="Полиция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8721" y="2306269"/>
            <a:ext cx="904342" cy="904342"/>
          </a:xfrm>
          <a:prstGeom prst="rect">
            <a:avLst/>
          </a:prstGeom>
        </p:spPr>
      </p:pic>
      <p:sp>
        <p:nvSpPr>
          <p:cNvPr id="12" name="Подпись"/>
          <p:cNvSpPr txBox="1"/>
          <p:nvPr/>
        </p:nvSpPr>
        <p:spPr>
          <a:xfrm>
            <a:off x="6553048" y="3878580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Полиция</a:t>
            </a:r>
            <a:endParaRPr lang="ru-RU" sz="2000" dirty="0"/>
          </a:p>
        </p:txBody>
      </p:sp>
      <p:sp>
        <p:nvSpPr>
          <p:cNvPr id="13" name="Текст 2"/>
          <p:cNvSpPr txBox="1"/>
          <p:nvPr/>
        </p:nvSpPr>
        <p:spPr>
          <a:xfrm>
            <a:off x="6598768" y="4381500"/>
            <a:ext cx="4724248" cy="1615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человек пострадал от действий организации, не имеющей лицензии, нужно обращаться в полицию.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accent5"/>
                </a:solidFill>
              </a:rPr>
              <a:t>Вывод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2217420"/>
            <a:ext cx="11094415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 недобросовестных финансовых услуг обещает лёгкие и гарантированные деньги, но умалчивает о рисках.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 стоит рисковать необходимым в попытке получить избыточное, а тот, кто готов рисковать, должен понимать, что ответственность за возможные убытки будет нести сам.</a:t>
            </a:r>
            <a:endParaRPr lang="ru-RU" sz="2000" dirty="0"/>
          </a:p>
        </p:txBody>
      </p:sp>
      <p:sp>
        <p:nvSpPr>
          <p:cNvPr id="4" name="Знак 1: кольцо"/>
          <p:cNvSpPr/>
          <p:nvPr/>
        </p:nvSpPr>
        <p:spPr>
          <a:xfrm>
            <a:off x="2758288" y="4320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5" name="Знак 1: диск"/>
          <p:cNvSpPr/>
          <p:nvPr/>
        </p:nvSpPr>
        <p:spPr>
          <a:xfrm>
            <a:off x="2804008" y="4366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6" name="Знак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4038" y="4606290"/>
            <a:ext cx="480060" cy="480060"/>
          </a:xfrm>
          <a:prstGeom prst="rect">
            <a:avLst/>
          </a:prstGeom>
        </p:spPr>
      </p:pic>
      <p:sp>
        <p:nvSpPr>
          <p:cNvPr id="7" name="Знак 2: кольцо"/>
          <p:cNvSpPr/>
          <p:nvPr/>
        </p:nvSpPr>
        <p:spPr>
          <a:xfrm>
            <a:off x="4632808" y="4320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8" name="Знак 2: диск"/>
          <p:cNvSpPr/>
          <p:nvPr/>
        </p:nvSpPr>
        <p:spPr>
          <a:xfrm>
            <a:off x="4678528" y="4366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9" name="Знак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558" y="4606290"/>
            <a:ext cx="480060" cy="480060"/>
          </a:xfrm>
          <a:prstGeom prst="rect">
            <a:avLst/>
          </a:prstGeom>
        </p:spPr>
      </p:pic>
      <p:sp>
        <p:nvSpPr>
          <p:cNvPr id="10" name="Знак 3: кольцо"/>
          <p:cNvSpPr/>
          <p:nvPr/>
        </p:nvSpPr>
        <p:spPr>
          <a:xfrm>
            <a:off x="6507328" y="4320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1" name="Знак 3: диск"/>
          <p:cNvSpPr/>
          <p:nvPr/>
        </p:nvSpPr>
        <p:spPr>
          <a:xfrm>
            <a:off x="6553048" y="4366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2" name="Знак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078" y="4606290"/>
            <a:ext cx="480060" cy="480060"/>
          </a:xfrm>
          <a:prstGeom prst="rect">
            <a:avLst/>
          </a:prstGeom>
        </p:spPr>
      </p:pic>
      <p:sp>
        <p:nvSpPr>
          <p:cNvPr id="13" name="Знак 4: кольцо"/>
          <p:cNvSpPr/>
          <p:nvPr/>
        </p:nvSpPr>
        <p:spPr>
          <a:xfrm>
            <a:off x="8381848" y="4320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4" name="Знак 4: диск"/>
          <p:cNvSpPr/>
          <p:nvPr/>
        </p:nvSpPr>
        <p:spPr>
          <a:xfrm>
            <a:off x="8427568" y="4366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5" name="Знак 4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7598" y="4606290"/>
            <a:ext cx="480060" cy="4800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Источники иллюстраций</a:t>
            </a:r>
            <a:endParaRPr lang="ru-RU" sz="3400" dirty="0"/>
          </a:p>
        </p:txBody>
      </p:sp>
      <p:pic>
        <p:nvPicPr>
          <p:cNvPr id="3" name="Миниатюра 1" descr="Смартфон в руке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89888"/>
            <a:ext cx="420624" cy="420624"/>
          </a:xfrm>
          <a:prstGeom prst="rect">
            <a:avLst/>
          </a:prstGeom>
        </p:spPr>
      </p:pic>
      <p:sp>
        <p:nvSpPr>
          <p:cNvPr id="4" name="Источник 1"/>
          <p:cNvSpPr txBox="1"/>
          <p:nvPr/>
        </p:nvSpPr>
        <p:spPr>
          <a:xfrm>
            <a:off x="1106424" y="1371600"/>
            <a:ext cx="105366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Смартфон в руке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Santeri Viinamäki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4.0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commons.wikimedia.org/wiki/File:Hand holding smartphone with blank white screen.jpg</a:t>
            </a:r>
            <a:endParaRPr lang="ru-RU" sz="1100" dirty="0"/>
          </a:p>
        </p:txBody>
      </p:sp>
      <p:pic>
        <p:nvPicPr>
          <p:cNvPr id="5" name="Миниатюра 2" descr="Обложка паспорта гражданина Российской Федерации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920240"/>
            <a:ext cx="420624" cy="420624"/>
          </a:xfrm>
          <a:prstGeom prst="rect">
            <a:avLst/>
          </a:prstGeom>
        </p:spPr>
      </p:pic>
      <p:sp>
        <p:nvSpPr>
          <p:cNvPr id="6" name="Источник 2"/>
          <p:cNvSpPr txBox="1"/>
          <p:nvPr/>
        </p:nvSpPr>
        <p:spPr>
          <a:xfrm>
            <a:off x="1106424" y="1901952"/>
            <a:ext cx="105366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Обложка паспорта гражданина Российской Федерации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Swapnil1101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commons.wikimedia.org/wiki/File:Russian Passport (Internal).svg</a:t>
            </a:r>
            <a:endParaRPr lang="ru-RU" sz="1100" dirty="0"/>
          </a:p>
        </p:txBody>
      </p:sp>
      <p:pic>
        <p:nvPicPr>
          <p:cNvPr id="7" name="Миниатюра 3" descr="Здание Банка России в Москве, Неглинная улица, 12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2450592"/>
            <a:ext cx="420624" cy="420624"/>
          </a:xfrm>
          <a:prstGeom prst="rect">
            <a:avLst/>
          </a:prstGeom>
        </p:spPr>
      </p:pic>
      <p:sp>
        <p:nvSpPr>
          <p:cNvPr id="8" name="Источник 3"/>
          <p:cNvSpPr txBox="1"/>
          <p:nvPr/>
        </p:nvSpPr>
        <p:spPr>
          <a:xfrm>
            <a:off x="1106424" y="2432304"/>
            <a:ext cx="105366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Здание Банка России в Москве, Неглинная улица, 12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NVO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2.5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commons.wikimedia.org/wiki/File:Moscow, Neglinnaya 12, Central Bank.jpg</a:t>
            </a:r>
            <a:endParaRPr lang="ru-RU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M">
  <a:themeElements>
    <a:clrScheme name="POM">
      <a:dk1>
        <a:srgbClr val="232A36"/>
      </a:dk1>
      <a:lt1>
        <a:srgbClr val="FFFFFF"/>
      </a:lt1>
      <a:dk2>
        <a:srgbClr val="1B2D4F"/>
      </a:dk2>
      <a:lt2>
        <a:srgbClr val="F4F6FA"/>
      </a:lt2>
      <a:accent1>
        <a:srgbClr val="8C2333"/>
      </a:accent1>
      <a:accent2>
        <a:srgbClr val="B08A46"/>
      </a:accent2>
      <a:accent3>
        <a:srgbClr val="35537F"/>
      </a:accent3>
      <a:accent4>
        <a:srgbClr val="5D6676"/>
      </a:accent4>
      <a:accent5>
        <a:srgbClr val="D9BD7A"/>
      </a:accent5>
      <a:accent6>
        <a:srgbClr val="E9ECF1"/>
      </a:accent6>
      <a:hlink>
        <a:srgbClr val="35537F"/>
      </a:hlink>
      <a:folHlink>
        <a:srgbClr val="6B4E7A"/>
      </a:folHlink>
    </a:clrScheme>
    <a:fontScheme name="POM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Примеры рекламы недобросовестных финансовых услуг</dc:title>
  <dc:subject/>
  <dc:creator>pomogalka.me</dc:creator>
  <cp:lastModifiedBy>pomogalka.me</cp:lastModifiedBy>
  <cp:revision>1</cp:revision>
  <dcterms:created xsi:type="dcterms:W3CDTF">2026-10-10T07:26:53Z</dcterms:created>
  <dcterms:modified xsi:type="dcterms:W3CDTF">2026-10-10T07:26:53Z</dcterms:modified>
</cp:coreProperties>
</file>