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План компьютерной презентации из девяти слайдов; по нему можно построить и устное сообщение.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_PS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60120"/>
            <a:ext cx="6400800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enry_ford_1919.jpg" TargetMode="External"/><Relationship Id="rId4" Type="http://schemas.openxmlformats.org/officeDocument/2006/relationships/hyperlink" Target="https://commons.wikimedia.org/wiki/File:Ford_assembly_line_-_1913.jpg" TargetMode="External"/><Relationship Id="rId6" Type="http://schemas.openxmlformats.org/officeDocument/2006/relationships/hyperlink" Target="https://commons.wikimedia.org/wiki/File:Sytin_Ivan_Dmitrievich.jpg" TargetMode="External"/><Relationship Id="rId8" Type="http://schemas.openxmlformats.org/officeDocument/2006/relationships/hyperlink" Target="https://commons.wikimedia.org/wiki/File:%D0%9C%D0%BE%D1%80%D0%BE%D0%B7%D0%BE%D0%B2_%D0%A1%D0%B0%D0%B2%D0%B2%D0%B0_%D0%A2%D0%B8%D0%BC%D0%BE%D1%84%D0%B5%D0%B5%D0%B2%D0%B8%D1%87_(1862-1905)_;_(eng.-Morozov_Savva_Timofeevich).jpg" TargetMode="External"/><Relationship Id="rId10" Type="http://schemas.openxmlformats.org/officeDocument/2006/relationships/hyperlink" Target="https://commons.wikimedia.org/wiki/File:%D0%9D%D0%B8%D0%BA%D0%BE%D0%BB%D1%8C%D1%81%D0%BA%D0%B0%D1%8F_%D0%BC%D0%B0%D0%BD%D1%83%D1%84%D0%B0%D0%BA%D1%82%D1%83%D1%80%D0%B0_%D0%A1%D0%B0%D0%B2%D0%B2%D1%8B_%D0%9C%D0%BE%D1%80%D0%BE%D0%B7%D0%BE%D0%B2%D0%B0_%D1%81_%D1%81%D1%8B%D0%BD%D0%BE%D0%B2%D1%8C%D1%8F%D0%BC%D0%B8_(4).jpg" TargetMode="External"/><Relationship Id="rId1" Type="http://schemas.openxmlformats.org/officeDocument/2006/relationships/image" Target="../media/image-10-1.jpeg"/><Relationship Id="rId3" Type="http://schemas.openxmlformats.org/officeDocument/2006/relationships/image" Target="../media/image-10-2.jpeg"/><Relationship Id="rId5" Type="http://schemas.openxmlformats.org/officeDocument/2006/relationships/image" Target="../media/image-10-3.jpeg"/><Relationship Id="rId7" Type="http://schemas.openxmlformats.org/officeDocument/2006/relationships/image" Target="../media/image-10-4.jpeg"/><Relationship Id="rId9" Type="http://schemas.openxmlformats.org/officeDocument/2006/relationships/image" Target="../media/image-10-5.jpeg"/><Relationship Id="rId11" Type="http://schemas.openxmlformats.org/officeDocument/2006/relationships/slideLayout" Target="../slideLayouts/slideLayout3.xml"/><Relationship Id="rId1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60120"/>
            <a:ext cx="6400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000" b="1" dirty="0">
                <a:solidFill>
                  <a:schemeClr val="bg1"/>
                </a:solidFill>
              </a:rPr>
              <a:t>Предпринимательские способности —</a:t>
            </a:r>
            <a:endParaRPr lang="ru-RU" sz="4000" dirty="0"/>
          </a:p>
          <a:p>
            <a:pPr algn="l" indent="0" marL="0">
              <a:spcBef>
                <a:spcPts val="800"/>
              </a:spcBef>
              <a:buNone/>
            </a:pPr>
            <a:r>
              <a:rPr lang="ru-RU" altLang="en-US" sz="3000" b="1" dirty="0">
                <a:solidFill>
                  <a:schemeClr val="accent5"/>
                </a:solidFill>
              </a:rPr>
              <a:t>четвёртый фактор производства</a:t>
            </a:r>
            <a:endParaRPr lang="ru-RU" sz="4000" dirty="0"/>
          </a:p>
        </p:txBody>
      </p:sp>
      <p:sp>
        <p:nvSpPr>
          <p:cNvPr id="3" name="Текст слайда 1"/>
          <p:cNvSpPr txBox="1"/>
          <p:nvPr/>
        </p:nvSpPr>
        <p:spPr>
          <a:xfrm>
            <a:off x="731520" y="397764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презентации</a:t>
            </a:r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показать на примерах известных предпринимателей, как этот фактор соединяет остальные ресурсы и обеспечивает успех производства.</a:t>
            </a:r>
            <a:endParaRPr lang="ru-RU" sz="2000" dirty="0"/>
          </a:p>
        </p:txBody>
      </p:sp>
      <p:sp>
        <p:nvSpPr>
          <p:cNvPr id="4" name="Титульная иллюстрация: ореол"/>
          <p:cNvSpPr/>
          <p:nvPr/>
        </p:nvSpPr>
        <p:spPr>
          <a:xfrm>
            <a:off x="7344461" y="1348283"/>
            <a:ext cx="4161434" cy="4161434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5" name="Титульная иллюстрация: кольцо"/>
          <p:cNvSpPr/>
          <p:nvPr/>
        </p:nvSpPr>
        <p:spPr>
          <a:xfrm>
            <a:off x="7550658" y="1554480"/>
            <a:ext cx="3749040" cy="37490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6" name="Титульная иллюстрация: диск"/>
          <p:cNvSpPr/>
          <p:nvPr/>
        </p:nvSpPr>
        <p:spPr>
          <a:xfrm>
            <a:off x="7700620" y="1704442"/>
            <a:ext cx="3449117" cy="3449117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Титульная иллюстрация: иконка" descr="Предпринимательские способност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62899" y="2566721"/>
            <a:ext cx="1724558" cy="17245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Факторы производства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2313940"/>
            <a:ext cx="5577840" cy="296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Факторами производства являются труд, земля и капитал.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Экономическое процветание любой фирмы обеспечивает фактор, связывающий воедино все остальные ресурсы, — предпринимательские способности: предприниматели направляют свои организационные и управленческие усилия на лучшее использование производственных ресурсов и достижение прибыли.</a:t>
            </a:r>
            <a:endParaRPr lang="ru-RU" sz="2000" dirty="0"/>
          </a:p>
        </p:txBody>
      </p:sp>
      <p:sp>
        <p:nvSpPr>
          <p:cNvPr id="4" name="Связь"/>
          <p:cNvSpPr/>
          <p:nvPr/>
        </p:nvSpPr>
        <p:spPr>
          <a:xfrm>
            <a:off x="7562220" y="2325064"/>
            <a:ext cx="1633318" cy="840678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olid"/>
          </a:ln>
        </p:spPr>
      </p:sp>
      <p:sp>
        <p:nvSpPr>
          <p:cNvPr id="5" name="Фактор: Труд: кольцо"/>
          <p:cNvSpPr/>
          <p:nvPr/>
        </p:nvSpPr>
        <p:spPr>
          <a:xfrm>
            <a:off x="6606540" y="160020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6" name="Фактор: Труд: диск"/>
          <p:cNvSpPr/>
          <p:nvPr/>
        </p:nvSpPr>
        <p:spPr>
          <a:xfrm>
            <a:off x="6652260" y="1645920"/>
            <a:ext cx="868680" cy="8686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Фактор: Труд: иконка" descr="Труд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69430" y="1863090"/>
            <a:ext cx="434340" cy="434340"/>
          </a:xfrm>
          <a:prstGeom prst="rect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6355080" y="2615184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Труд</a:t>
            </a:r>
            <a:endParaRPr lang="ru-RU" sz="1700" dirty="0"/>
          </a:p>
        </p:txBody>
      </p:sp>
      <p:sp>
        <p:nvSpPr>
          <p:cNvPr id="9" name="Связь"/>
          <p:cNvSpPr/>
          <p:nvPr/>
        </p:nvSpPr>
        <p:spPr>
          <a:xfrm>
            <a:off x="7621524" y="3680460"/>
            <a:ext cx="1449324" cy="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olid"/>
          </a:ln>
        </p:spPr>
      </p:sp>
      <p:sp>
        <p:nvSpPr>
          <p:cNvPr id="10" name="Фактор: Земля: кольцо"/>
          <p:cNvSpPr/>
          <p:nvPr/>
        </p:nvSpPr>
        <p:spPr>
          <a:xfrm>
            <a:off x="6606540" y="320040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1" name="Фактор: Земля: диск"/>
          <p:cNvSpPr/>
          <p:nvPr/>
        </p:nvSpPr>
        <p:spPr>
          <a:xfrm>
            <a:off x="6652260" y="3246120"/>
            <a:ext cx="868680" cy="8686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Фактор: Земля: иконка" descr="Земля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430" y="3463290"/>
            <a:ext cx="434340" cy="434340"/>
          </a:xfrm>
          <a:prstGeom prst="rect">
            <a:avLst/>
          </a:prstGeom>
        </p:spPr>
      </p:pic>
      <p:sp>
        <p:nvSpPr>
          <p:cNvPr id="13" name="Подпись"/>
          <p:cNvSpPr txBox="1"/>
          <p:nvPr/>
        </p:nvSpPr>
        <p:spPr>
          <a:xfrm>
            <a:off x="6355080" y="4215384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Земля</a:t>
            </a:r>
            <a:endParaRPr lang="ru-RU" sz="1700" dirty="0"/>
          </a:p>
        </p:txBody>
      </p:sp>
      <p:sp>
        <p:nvSpPr>
          <p:cNvPr id="14" name="Связь"/>
          <p:cNvSpPr/>
          <p:nvPr/>
        </p:nvSpPr>
        <p:spPr>
          <a:xfrm flipV="1">
            <a:off x="7562220" y="4195177"/>
            <a:ext cx="1633318" cy="840678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olid"/>
          </a:ln>
        </p:spPr>
      </p:sp>
      <p:sp>
        <p:nvSpPr>
          <p:cNvPr id="15" name="Фактор: Капитал: кольцо"/>
          <p:cNvSpPr/>
          <p:nvPr/>
        </p:nvSpPr>
        <p:spPr>
          <a:xfrm>
            <a:off x="6606540" y="480060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6" name="Фактор: Капитал: диск"/>
          <p:cNvSpPr/>
          <p:nvPr/>
        </p:nvSpPr>
        <p:spPr>
          <a:xfrm>
            <a:off x="6652260" y="4846320"/>
            <a:ext cx="868680" cy="8686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7" name="Фактор: Капитал: иконка" descr="Капитал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430" y="5063490"/>
            <a:ext cx="434340" cy="434340"/>
          </a:xfrm>
          <a:prstGeom prst="rect">
            <a:avLst/>
          </a:prstGeom>
        </p:spPr>
      </p:pic>
      <p:sp>
        <p:nvSpPr>
          <p:cNvPr id="18" name="Подпись"/>
          <p:cNvSpPr txBox="1"/>
          <p:nvPr/>
        </p:nvSpPr>
        <p:spPr>
          <a:xfrm>
            <a:off x="6355080" y="5815584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Капитал</a:t>
            </a:r>
            <a:endParaRPr lang="ru-RU" sz="1700" dirty="0"/>
          </a:p>
        </p:txBody>
      </p:sp>
      <p:sp>
        <p:nvSpPr>
          <p:cNvPr id="19" name="Фактор: предпринимательские способности: кольцо"/>
          <p:cNvSpPr/>
          <p:nvPr/>
        </p:nvSpPr>
        <p:spPr>
          <a:xfrm>
            <a:off x="9144000" y="2628900"/>
            <a:ext cx="2103120" cy="21031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0" name="Фактор: предпринимательские способности: диск"/>
          <p:cNvSpPr/>
          <p:nvPr/>
        </p:nvSpPr>
        <p:spPr>
          <a:xfrm>
            <a:off x="9228125" y="2713025"/>
            <a:ext cx="1934870" cy="193487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Фактор: предпринимательские способности: иконка" descr="Предпринимательские способности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1842" y="3196742"/>
            <a:ext cx="967435" cy="967435"/>
          </a:xfrm>
          <a:prstGeom prst="rect">
            <a:avLst/>
          </a:prstGeom>
        </p:spPr>
      </p:pic>
      <p:sp>
        <p:nvSpPr>
          <p:cNvPr id="22" name="Подпись"/>
          <p:cNvSpPr txBox="1"/>
          <p:nvPr/>
        </p:nvSpPr>
        <p:spPr>
          <a:xfrm>
            <a:off x="8823960" y="48234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Предпринимательские способности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Как предприниматель организует производство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493520"/>
            <a:ext cx="11094415" cy="2255520"/>
          </a:xfrm>
          <a:prstGeom prst="roundRect">
            <a:avLst>
              <a:gd name="adj" fmla="val 486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Текст"/>
          <p:cNvSpPr txBox="1"/>
          <p:nvPr/>
        </p:nvSpPr>
        <p:spPr>
          <a:xfrm>
            <a:off x="914400" y="1813560"/>
            <a:ext cx="4572000" cy="1615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Предприниматель может воспользоваться чужими факторами производства: арендовать землю, станки и оборудование, нанять рабочих, взять кредит.</a:t>
            </a:r>
            <a:endParaRPr lang="ru-RU" sz="2000" dirty="0"/>
          </a:p>
        </p:txBody>
      </p:sp>
      <p:sp>
        <p:nvSpPr>
          <p:cNvPr id="5" name="Карточка"/>
          <p:cNvSpPr/>
          <p:nvPr/>
        </p:nvSpPr>
        <p:spPr>
          <a:xfrm>
            <a:off x="548640" y="4023360"/>
            <a:ext cx="11094415" cy="2255520"/>
          </a:xfrm>
          <a:prstGeom prst="roundRect">
            <a:avLst>
              <a:gd name="adj" fmla="val 486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6" name="Текст"/>
          <p:cNvSpPr txBox="1"/>
          <p:nvPr/>
        </p:nvSpPr>
        <p:spPr>
          <a:xfrm>
            <a:off x="914400" y="4343400"/>
            <a:ext cx="4572000" cy="1615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Продав продукцию, он рассчитывается частью выручки с владельцами факторов производства, а оставшаяся часть — прибыль — становится платой за предпринимательские способности.</a:t>
            </a:r>
            <a:endParaRPr lang="ru-RU" sz="2000" dirty="0"/>
          </a:p>
        </p:txBody>
      </p:sp>
      <p:sp>
        <p:nvSpPr>
          <p:cNvPr id="7" name="Ресурс: Земля: кольцо"/>
          <p:cNvSpPr/>
          <p:nvPr/>
        </p:nvSpPr>
        <p:spPr>
          <a:xfrm>
            <a:off x="6141682" y="1944624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8" name="Ресурс: Земля: диск"/>
          <p:cNvSpPr/>
          <p:nvPr/>
        </p:nvSpPr>
        <p:spPr>
          <a:xfrm>
            <a:off x="6187402" y="1990344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Ресурс: Земля: иконка" descr="Земля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8852" y="2161794"/>
            <a:ext cx="342900" cy="342900"/>
          </a:xfrm>
          <a:prstGeom prst="rect">
            <a:avLst/>
          </a:prstGeom>
        </p:spPr>
      </p:pic>
      <p:sp>
        <p:nvSpPr>
          <p:cNvPr id="10" name="Подпись"/>
          <p:cNvSpPr txBox="1"/>
          <p:nvPr/>
        </p:nvSpPr>
        <p:spPr>
          <a:xfrm>
            <a:off x="5879592" y="2795016"/>
            <a:ext cx="13014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Земля</a:t>
            </a:r>
            <a:endParaRPr lang="ru-RU" sz="1400" dirty="0"/>
          </a:p>
        </p:txBody>
      </p:sp>
      <p:sp>
        <p:nvSpPr>
          <p:cNvPr id="11" name="Ресурс: Станки и оборудование: кольцо"/>
          <p:cNvSpPr/>
          <p:nvPr/>
        </p:nvSpPr>
        <p:spPr>
          <a:xfrm>
            <a:off x="7497966" y="1944624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2" name="Ресурс: Станки и оборудование: диск"/>
          <p:cNvSpPr/>
          <p:nvPr/>
        </p:nvSpPr>
        <p:spPr>
          <a:xfrm>
            <a:off x="7543686" y="1990344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Ресурс: Станки и оборудование: иконка" descr="Станки и оборудование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136" y="2161794"/>
            <a:ext cx="342900" cy="342900"/>
          </a:xfrm>
          <a:prstGeom prst="rect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7235876" y="2795016"/>
            <a:ext cx="13014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Станки и оборудование</a:t>
            </a:r>
            <a:endParaRPr lang="ru-RU" sz="1400" dirty="0"/>
          </a:p>
        </p:txBody>
      </p:sp>
      <p:sp>
        <p:nvSpPr>
          <p:cNvPr id="15" name="Ресурс: Рабочие: кольцо"/>
          <p:cNvSpPr/>
          <p:nvPr/>
        </p:nvSpPr>
        <p:spPr>
          <a:xfrm>
            <a:off x="8854249" y="1944624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6" name="Ресурс: Рабочие: диск"/>
          <p:cNvSpPr/>
          <p:nvPr/>
        </p:nvSpPr>
        <p:spPr>
          <a:xfrm>
            <a:off x="8899970" y="1990344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7" name="Ресурс: Рабочие: иконка" descr="Рабочие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1420" y="2161794"/>
            <a:ext cx="342900" cy="342900"/>
          </a:xfrm>
          <a:prstGeom prst="rect">
            <a:avLst/>
          </a:prstGeom>
        </p:spPr>
      </p:pic>
      <p:sp>
        <p:nvSpPr>
          <p:cNvPr id="18" name="Подпись"/>
          <p:cNvSpPr txBox="1"/>
          <p:nvPr/>
        </p:nvSpPr>
        <p:spPr>
          <a:xfrm>
            <a:off x="8592160" y="2795016"/>
            <a:ext cx="13014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Рабочие</a:t>
            </a:r>
            <a:endParaRPr lang="ru-RU" sz="1400" dirty="0"/>
          </a:p>
        </p:txBody>
      </p:sp>
      <p:sp>
        <p:nvSpPr>
          <p:cNvPr id="19" name="Ресурс: Кредит: кольцо"/>
          <p:cNvSpPr/>
          <p:nvPr/>
        </p:nvSpPr>
        <p:spPr>
          <a:xfrm>
            <a:off x="10210533" y="1944624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0" name="Ресурс: Кредит: диск"/>
          <p:cNvSpPr/>
          <p:nvPr/>
        </p:nvSpPr>
        <p:spPr>
          <a:xfrm>
            <a:off x="10256253" y="1990344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Ресурс: Кредит: иконка" descr="Кредит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7703" y="2161794"/>
            <a:ext cx="342900" cy="342900"/>
          </a:xfrm>
          <a:prstGeom prst="rect">
            <a:avLst/>
          </a:prstGeom>
        </p:spPr>
      </p:pic>
      <p:sp>
        <p:nvSpPr>
          <p:cNvPr id="22" name="Подпись"/>
          <p:cNvSpPr txBox="1"/>
          <p:nvPr/>
        </p:nvSpPr>
        <p:spPr>
          <a:xfrm>
            <a:off x="9948443" y="2795016"/>
            <a:ext cx="13014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Кредит</a:t>
            </a:r>
            <a:endParaRPr lang="ru-RU" sz="1400" dirty="0"/>
          </a:p>
        </p:txBody>
      </p:sp>
      <p:sp>
        <p:nvSpPr>
          <p:cNvPr id="23" name="Подпись"/>
          <p:cNvSpPr txBox="1"/>
          <p:nvPr/>
        </p:nvSpPr>
        <p:spPr>
          <a:xfrm>
            <a:off x="5852160" y="4497324"/>
            <a:ext cx="54251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Выручка</a:t>
            </a:r>
            <a:endParaRPr lang="ru-RU" sz="1700" dirty="0"/>
          </a:p>
        </p:txBody>
      </p:sp>
      <p:sp>
        <p:nvSpPr>
          <p:cNvPr id="24" name="Скобка"/>
          <p:cNvSpPr/>
          <p:nvPr/>
        </p:nvSpPr>
        <p:spPr>
          <a:xfrm>
            <a:off x="5852160" y="4908804"/>
            <a:ext cx="5425135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25" name="Скобка"/>
          <p:cNvSpPr/>
          <p:nvPr/>
        </p:nvSpPr>
        <p:spPr>
          <a:xfrm>
            <a:off x="5852160" y="4908804"/>
            <a:ext cx="0" cy="9144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26" name="Скобка"/>
          <p:cNvSpPr/>
          <p:nvPr/>
        </p:nvSpPr>
        <p:spPr>
          <a:xfrm>
            <a:off x="11277295" y="4908804"/>
            <a:ext cx="0" cy="9144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27" name="Полоса: владельцам факторов производства"/>
          <p:cNvSpPr/>
          <p:nvPr/>
        </p:nvSpPr>
        <p:spPr>
          <a:xfrm>
            <a:off x="5852160" y="5036820"/>
            <a:ext cx="3255081" cy="73152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/>
        </p:spPr>
        <p:txBody>
          <a:bodyPr wrap="square" lIns="76200" tIns="76200" rIns="76200" bIns="76200" rtlCol="0" anchor="ctr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Владельцам факторов производства</a:t>
            </a:r>
            <a:endParaRPr lang="ru-RU" sz="1500" dirty="0"/>
          </a:p>
        </p:txBody>
      </p:sp>
      <p:sp>
        <p:nvSpPr>
          <p:cNvPr id="28" name="Полоса: прибыль"/>
          <p:cNvSpPr/>
          <p:nvPr/>
        </p:nvSpPr>
        <p:spPr>
          <a:xfrm>
            <a:off x="9180393" y="5036820"/>
            <a:ext cx="2096902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pic>
        <p:nvPicPr>
          <p:cNvPr id="29" name="Полоса: прибыль,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4713" y="5210556"/>
            <a:ext cx="384048" cy="384048"/>
          </a:xfrm>
          <a:prstGeom prst="rect">
            <a:avLst/>
          </a:prstGeom>
        </p:spPr>
      </p:pic>
      <p:sp>
        <p:nvSpPr>
          <p:cNvPr id="30" name="Полоса: прибыль, подпись"/>
          <p:cNvSpPr txBox="1"/>
          <p:nvPr/>
        </p:nvSpPr>
        <p:spPr>
          <a:xfrm>
            <a:off x="9975921" y="5036820"/>
            <a:ext cx="120993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Прибыль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Генри Форд</a:t>
            </a:r>
            <a:endParaRPr lang="ru-RU" sz="3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2514600" y="1727200"/>
            <a:ext cx="3429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6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Конвейер и массовый автомобиль</a:t>
            </a:r>
            <a:endParaRPr lang="ru-RU" sz="2600" dirty="0"/>
          </a:p>
        </p:txBody>
      </p:sp>
      <p:sp>
        <p:nvSpPr>
          <p:cNvPr id="4" name="Текст"/>
          <p:cNvSpPr txBox="1"/>
          <p:nvPr/>
        </p:nvSpPr>
        <p:spPr>
          <a:xfrm>
            <a:off x="548640" y="3693160"/>
            <a:ext cx="5394960" cy="235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начале XX в. американский предприниматель Генри Форд организовал конвейерную сборку автомобилей, и автомобиль стал массовым и недорогим, доступным многим покупателям.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пример того, как совершенствование технологии и организации производства снижает издержки и способствует росту прибыли.</a:t>
            </a:r>
            <a:endParaRPr lang="ru-RU" sz="2000" dirty="0"/>
          </a:p>
        </p:txBody>
      </p:sp>
      <p:sp>
        <p:nvSpPr>
          <p:cNvPr id="5" name="Портрет: кольцо"/>
          <p:cNvSpPr/>
          <p:nvPr/>
        </p:nvSpPr>
        <p:spPr>
          <a:xfrm>
            <a:off x="548640" y="1727200"/>
            <a:ext cx="1645920" cy="16459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6" name="Портрет" descr="Генри Форд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77" y="1793037"/>
            <a:ext cx="1514246" cy="1514246"/>
          </a:xfrm>
          <a:prstGeom prst="ellipse">
            <a:avLst/>
          </a:prstGeom>
        </p:spPr>
      </p:pic>
      <p:sp>
        <p:nvSpPr>
          <p:cNvPr id="7" name="Иллюстрация: рамка"/>
          <p:cNvSpPr/>
          <p:nvPr/>
        </p:nvSpPr>
        <p:spPr>
          <a:xfrm>
            <a:off x="6400800" y="1712095"/>
            <a:ext cx="5242255" cy="384528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8" name="Иллюстрация" descr="Конвейер Генри Форд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528" y="1821823"/>
            <a:ext cx="5022799" cy="3625833"/>
          </a:xfrm>
          <a:prstGeom prst="rect">
            <a:avLst/>
          </a:prstGeom>
        </p:spPr>
      </p:pic>
      <p:sp>
        <p:nvSpPr>
          <p:cNvPr id="9" name="Подпись"/>
          <p:cNvSpPr txBox="1"/>
          <p:nvPr/>
        </p:nvSpPr>
        <p:spPr>
          <a:xfrm>
            <a:off x="6400800" y="5648825"/>
            <a:ext cx="52422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Конвейер Генри Форда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Иван Дмитриевич Сытин</a:t>
            </a:r>
            <a:endParaRPr lang="ru-RU" sz="3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6108026" y="1783080"/>
            <a:ext cx="553502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8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Книга для народа</a:t>
            </a:r>
            <a:endParaRPr lang="ru-RU" sz="2800" dirty="0"/>
          </a:p>
        </p:txBody>
      </p:sp>
      <p:sp>
        <p:nvSpPr>
          <p:cNvPr id="4" name="Текст"/>
          <p:cNvSpPr txBox="1"/>
          <p:nvPr/>
        </p:nvSpPr>
        <p:spPr>
          <a:xfrm>
            <a:off x="4827866" y="3063240"/>
            <a:ext cx="6815189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Д. Сытин сделал ставку на дешёвую книгу для народа и стал крупнейшим книгоиздателем России начала XX в.</a:t>
            </a:r>
            <a:endParaRPr lang="ru-RU" sz="2000" dirty="0"/>
          </a:p>
        </p:txBody>
      </p:sp>
      <p:sp>
        <p:nvSpPr>
          <p:cNvPr id="5" name="Карточка"/>
          <p:cNvSpPr/>
          <p:nvPr/>
        </p:nvSpPr>
        <p:spPr>
          <a:xfrm>
            <a:off x="4827866" y="4084320"/>
            <a:ext cx="6815189" cy="1905000"/>
          </a:xfrm>
          <a:prstGeom prst="roundRect">
            <a:avLst>
              <a:gd name="adj" fmla="val 576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6" name="Текст"/>
          <p:cNvSpPr txBox="1"/>
          <p:nvPr/>
        </p:nvSpPr>
        <p:spPr>
          <a:xfrm>
            <a:off x="5879426" y="4404360"/>
            <a:ext cx="5443589" cy="1264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Его успех подтверждает главный принцип маркетинга: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600" i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«Найди потребность и удовлетвори её».</a:t>
            </a:r>
            <a:endParaRPr lang="ru-RU" sz="2000" dirty="0"/>
          </a:p>
        </p:txBody>
      </p:sp>
      <p:pic>
        <p:nvPicPr>
          <p:cNvPr id="7" name="Кавычки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7906" y="4450080"/>
            <a:ext cx="502920" cy="502920"/>
          </a:xfrm>
          <a:prstGeom prst="rect">
            <a:avLst/>
          </a:prstGeom>
        </p:spPr>
      </p:pic>
      <p:sp>
        <p:nvSpPr>
          <p:cNvPr id="8" name="Иконка: книга: кольцо"/>
          <p:cNvSpPr/>
          <p:nvPr/>
        </p:nvSpPr>
        <p:spPr>
          <a:xfrm>
            <a:off x="4827866" y="1783080"/>
            <a:ext cx="1005840" cy="10058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9" name="Иконка: книга: диск"/>
          <p:cNvSpPr/>
          <p:nvPr/>
        </p:nvSpPr>
        <p:spPr>
          <a:xfrm>
            <a:off x="4873586" y="1828800"/>
            <a:ext cx="914400" cy="9144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Иконка: книга: иконка" descr="Книг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186" y="2057400"/>
            <a:ext cx="457200" cy="457200"/>
          </a:xfrm>
          <a:prstGeom prst="rect">
            <a:avLst/>
          </a:prstGeom>
        </p:spPr>
      </p:pic>
      <p:sp>
        <p:nvSpPr>
          <p:cNvPr id="11" name="Портрет: рамка"/>
          <p:cNvSpPr/>
          <p:nvPr/>
        </p:nvSpPr>
        <p:spPr>
          <a:xfrm>
            <a:off x="548640" y="1645920"/>
            <a:ext cx="3822026" cy="44805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12" name="Портрет" descr="И. Д. Сытин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755648"/>
            <a:ext cx="3602570" cy="426110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Савва Тимофеевич Морозов</a:t>
            </a:r>
            <a:endParaRPr lang="ru-RU" sz="3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2148840" y="1605280"/>
            <a:ext cx="39776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6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Обновление производства</a:t>
            </a:r>
            <a:endParaRPr lang="ru-RU" sz="2600" dirty="0"/>
          </a:p>
        </p:txBody>
      </p:sp>
      <p:sp>
        <p:nvSpPr>
          <p:cNvPr id="4" name="Текст"/>
          <p:cNvSpPr txBox="1"/>
          <p:nvPr/>
        </p:nvSpPr>
        <p:spPr>
          <a:xfrm>
            <a:off x="548640" y="3205480"/>
            <a:ext cx="5577840" cy="296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С. Т. Морозов руководил Никольской мануфактурой — крупным текстильным предприятием — и обновлял производство, вкладывая средства в новую технику.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Его пример показывает, как менеджмент (организация, планирование, руководство, контроль) обеспечивает эффективность деятельности предприятия и его стабильное состояние на рынке.</a:t>
            </a:r>
            <a:endParaRPr lang="ru-RU" sz="2000" dirty="0"/>
          </a:p>
        </p:txBody>
      </p:sp>
      <p:sp>
        <p:nvSpPr>
          <p:cNvPr id="5" name="Портрет: кольцо"/>
          <p:cNvSpPr/>
          <p:nvPr/>
        </p:nvSpPr>
        <p:spPr>
          <a:xfrm>
            <a:off x="548640" y="1605280"/>
            <a:ext cx="1325880" cy="132588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6" name="Портрет" descr="С. Т. Морозо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675" y="1658315"/>
            <a:ext cx="1219810" cy="1219810"/>
          </a:xfrm>
          <a:prstGeom prst="ellipse">
            <a:avLst/>
          </a:prstGeom>
        </p:spPr>
      </p:pic>
      <p:sp>
        <p:nvSpPr>
          <p:cNvPr id="7" name="Иллюстрация: рамка"/>
          <p:cNvSpPr/>
          <p:nvPr/>
        </p:nvSpPr>
        <p:spPr>
          <a:xfrm>
            <a:off x="7034325" y="1605280"/>
            <a:ext cx="4158085" cy="258673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8" name="Иллюстрация" descr="Никольская мануфактур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053" y="1715008"/>
            <a:ext cx="3938629" cy="2367280"/>
          </a:xfrm>
          <a:prstGeom prst="rect">
            <a:avLst/>
          </a:prstGeom>
        </p:spPr>
      </p:pic>
      <p:sp>
        <p:nvSpPr>
          <p:cNvPr id="9" name="Подпись"/>
          <p:cNvSpPr txBox="1"/>
          <p:nvPr/>
        </p:nvSpPr>
        <p:spPr>
          <a:xfrm>
            <a:off x="7034325" y="4283456"/>
            <a:ext cx="415808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Никольская мануфактура</a:t>
            </a:r>
            <a:endParaRPr lang="ru-RU" sz="1700" dirty="0"/>
          </a:p>
        </p:txBody>
      </p:sp>
      <p:sp>
        <p:nvSpPr>
          <p:cNvPr id="10" name="Менеджмент: Организация: кольцо"/>
          <p:cNvSpPr/>
          <p:nvPr/>
        </p:nvSpPr>
        <p:spPr>
          <a:xfrm>
            <a:off x="6850342" y="5014976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1" name="Менеджмент: Организация: диск"/>
          <p:cNvSpPr/>
          <p:nvPr/>
        </p:nvSpPr>
        <p:spPr>
          <a:xfrm>
            <a:off x="6896062" y="5060696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Менеджмент: Организация: иконка" descr="Организация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082" y="5220716"/>
            <a:ext cx="320040" cy="320040"/>
          </a:xfrm>
          <a:prstGeom prst="rect">
            <a:avLst/>
          </a:prstGeom>
        </p:spPr>
      </p:pic>
      <p:sp>
        <p:nvSpPr>
          <p:cNvPr id="13" name="Подпись"/>
          <p:cNvSpPr txBox="1"/>
          <p:nvPr/>
        </p:nvSpPr>
        <p:spPr>
          <a:xfrm>
            <a:off x="6601968" y="5801360"/>
            <a:ext cx="12282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Организация</a:t>
            </a:r>
            <a:endParaRPr lang="ru-RU" sz="1400" dirty="0"/>
          </a:p>
        </p:txBody>
      </p:sp>
      <p:sp>
        <p:nvSpPr>
          <p:cNvPr id="14" name="Менеджмент: Планирование: кольцо"/>
          <p:cNvSpPr/>
          <p:nvPr/>
        </p:nvSpPr>
        <p:spPr>
          <a:xfrm>
            <a:off x="8115186" y="5014976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5" name="Менеджмент: Планирование: диск"/>
          <p:cNvSpPr/>
          <p:nvPr/>
        </p:nvSpPr>
        <p:spPr>
          <a:xfrm>
            <a:off x="8160906" y="5060696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Менеджмент: Планирование: иконка" descr="Планирование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0926" y="5220716"/>
            <a:ext cx="320040" cy="320040"/>
          </a:xfrm>
          <a:prstGeom prst="rect">
            <a:avLst/>
          </a:prstGeom>
        </p:spPr>
      </p:pic>
      <p:sp>
        <p:nvSpPr>
          <p:cNvPr id="17" name="Подпись"/>
          <p:cNvSpPr txBox="1"/>
          <p:nvPr/>
        </p:nvSpPr>
        <p:spPr>
          <a:xfrm>
            <a:off x="7866812" y="5801360"/>
            <a:ext cx="12282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Планирование</a:t>
            </a:r>
            <a:endParaRPr lang="ru-RU" sz="1400" dirty="0"/>
          </a:p>
        </p:txBody>
      </p:sp>
      <p:sp>
        <p:nvSpPr>
          <p:cNvPr id="18" name="Менеджмент: Руководство: кольцо"/>
          <p:cNvSpPr/>
          <p:nvPr/>
        </p:nvSpPr>
        <p:spPr>
          <a:xfrm>
            <a:off x="9380029" y="5014976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9" name="Менеджмент: Руководство: диск"/>
          <p:cNvSpPr/>
          <p:nvPr/>
        </p:nvSpPr>
        <p:spPr>
          <a:xfrm>
            <a:off x="9425749" y="5060696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Менеджмент: Руководство: иконка" descr="Руководство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5769" y="5220716"/>
            <a:ext cx="320040" cy="320040"/>
          </a:xfrm>
          <a:prstGeom prst="rect">
            <a:avLst/>
          </a:prstGeom>
        </p:spPr>
      </p:pic>
      <p:sp>
        <p:nvSpPr>
          <p:cNvPr id="21" name="Подпись"/>
          <p:cNvSpPr txBox="1"/>
          <p:nvPr/>
        </p:nvSpPr>
        <p:spPr>
          <a:xfrm>
            <a:off x="9131656" y="5801360"/>
            <a:ext cx="12282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Руководство</a:t>
            </a:r>
            <a:endParaRPr lang="ru-RU" sz="1400" dirty="0"/>
          </a:p>
        </p:txBody>
      </p:sp>
      <p:sp>
        <p:nvSpPr>
          <p:cNvPr id="22" name="Менеджмент: Контроль: кольцо"/>
          <p:cNvSpPr/>
          <p:nvPr/>
        </p:nvSpPr>
        <p:spPr>
          <a:xfrm>
            <a:off x="10644873" y="5014976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3" name="Менеджмент: Контроль: диск"/>
          <p:cNvSpPr/>
          <p:nvPr/>
        </p:nvSpPr>
        <p:spPr>
          <a:xfrm>
            <a:off x="10690593" y="5060696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4" name="Менеджмент: Контроль: иконка" descr="Контроль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0613" y="5220716"/>
            <a:ext cx="320040" cy="320040"/>
          </a:xfrm>
          <a:prstGeom prst="rect">
            <a:avLst/>
          </a:prstGeom>
        </p:spPr>
      </p:pic>
      <p:sp>
        <p:nvSpPr>
          <p:cNvPr id="25" name="Подпись"/>
          <p:cNvSpPr txBox="1"/>
          <p:nvPr/>
        </p:nvSpPr>
        <p:spPr>
          <a:xfrm>
            <a:off x="10396499" y="5801360"/>
            <a:ext cx="12282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Что объединяет успешных предпринимателей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2557272"/>
            <a:ext cx="3454298" cy="3297936"/>
          </a:xfrm>
          <a:prstGeom prst="roundRect">
            <a:avLst>
              <a:gd name="adj" fmla="val 332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Медальон 1: кольцо"/>
          <p:cNvSpPr/>
          <p:nvPr/>
        </p:nvSpPr>
        <p:spPr>
          <a:xfrm>
            <a:off x="1544269" y="18257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5" name="Медальон 1: диск"/>
          <p:cNvSpPr/>
          <p:nvPr/>
        </p:nvSpPr>
        <p:spPr>
          <a:xfrm>
            <a:off x="1602791" y="1884274"/>
            <a:ext cx="1345997" cy="1345997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Медальон 1: иконка" descr="Рационально выбирают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9290" y="2220773"/>
            <a:ext cx="672998" cy="672998"/>
          </a:xfrm>
          <a:prstGeom prst="rect">
            <a:avLst/>
          </a:prstGeom>
        </p:spPr>
      </p:pic>
      <p:sp>
        <p:nvSpPr>
          <p:cNvPr id="7" name="Подпись"/>
          <p:cNvSpPr txBox="1"/>
          <p:nvPr/>
        </p:nvSpPr>
        <p:spPr>
          <a:xfrm>
            <a:off x="731520" y="33985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Рационально выбирают</a:t>
            </a:r>
            <a:endParaRPr lang="ru-RU" sz="1700" dirty="0"/>
          </a:p>
        </p:txBody>
      </p:sp>
      <p:sp>
        <p:nvSpPr>
          <p:cNvPr id="8" name="Текст"/>
          <p:cNvSpPr txBox="1"/>
          <p:nvPr/>
        </p:nvSpPr>
        <p:spPr>
          <a:xfrm>
            <a:off x="868680" y="3919728"/>
            <a:ext cx="2814218" cy="1661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Они рационально выбирают вид и объём производимых благ и технологию производства.</a:t>
            </a:r>
            <a:endParaRPr lang="ru-RU" sz="2000" dirty="0"/>
          </a:p>
        </p:txBody>
      </p:sp>
      <p:sp>
        <p:nvSpPr>
          <p:cNvPr id="9" name="Карточка"/>
          <p:cNvSpPr/>
          <p:nvPr/>
        </p:nvSpPr>
        <p:spPr>
          <a:xfrm>
            <a:off x="4368698" y="2557272"/>
            <a:ext cx="3454298" cy="3297936"/>
          </a:xfrm>
          <a:prstGeom prst="roundRect">
            <a:avLst>
              <a:gd name="adj" fmla="val 332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0" name="Медальон 2: кольцо"/>
          <p:cNvSpPr/>
          <p:nvPr/>
        </p:nvSpPr>
        <p:spPr>
          <a:xfrm>
            <a:off x="5364328" y="18257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1" name="Медальон 2: диск"/>
          <p:cNvSpPr/>
          <p:nvPr/>
        </p:nvSpPr>
        <p:spPr>
          <a:xfrm>
            <a:off x="5422849" y="1884274"/>
            <a:ext cx="1345997" cy="1345997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Медальон 2: иконка" descr="Умело соединяют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348" y="2220773"/>
            <a:ext cx="672998" cy="672998"/>
          </a:xfrm>
          <a:prstGeom prst="rect">
            <a:avLst/>
          </a:prstGeom>
        </p:spPr>
      </p:pic>
      <p:sp>
        <p:nvSpPr>
          <p:cNvPr id="13" name="Подпись"/>
          <p:cNvSpPr txBox="1"/>
          <p:nvPr/>
        </p:nvSpPr>
        <p:spPr>
          <a:xfrm>
            <a:off x="4551578" y="33985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Умело соединяют</a:t>
            </a:r>
            <a:endParaRPr lang="ru-RU" sz="1700" dirty="0"/>
          </a:p>
        </p:txBody>
      </p:sp>
      <p:sp>
        <p:nvSpPr>
          <p:cNvPr id="14" name="Текст"/>
          <p:cNvSpPr txBox="1"/>
          <p:nvPr/>
        </p:nvSpPr>
        <p:spPr>
          <a:xfrm>
            <a:off x="4688738" y="3919728"/>
            <a:ext cx="2814218" cy="1661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Они умело соединяют и используют основные ресурсы производства и ориентируются на нововведения.</a:t>
            </a:r>
            <a:endParaRPr lang="ru-RU" sz="2000" dirty="0"/>
          </a:p>
        </p:txBody>
      </p:sp>
      <p:sp>
        <p:nvSpPr>
          <p:cNvPr id="15" name="Карточка"/>
          <p:cNvSpPr/>
          <p:nvPr/>
        </p:nvSpPr>
        <p:spPr>
          <a:xfrm>
            <a:off x="8188757" y="2557272"/>
            <a:ext cx="3454298" cy="3297936"/>
          </a:xfrm>
          <a:prstGeom prst="roundRect">
            <a:avLst>
              <a:gd name="adj" fmla="val 332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6" name="Медальон 3: кольцо"/>
          <p:cNvSpPr/>
          <p:nvPr/>
        </p:nvSpPr>
        <p:spPr>
          <a:xfrm>
            <a:off x="9184386" y="1825752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7" name="Медальон 3: диск"/>
          <p:cNvSpPr/>
          <p:nvPr/>
        </p:nvSpPr>
        <p:spPr>
          <a:xfrm>
            <a:off x="9242908" y="1884274"/>
            <a:ext cx="1345997" cy="1345997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Медальон 3: иконка" descr="Грамотно управляют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407" y="2220773"/>
            <a:ext cx="672998" cy="672998"/>
          </a:xfrm>
          <a:prstGeom prst="rect">
            <a:avLst/>
          </a:prstGeom>
        </p:spPr>
      </p:pic>
      <p:sp>
        <p:nvSpPr>
          <p:cNvPr id="19" name="Подпись"/>
          <p:cNvSpPr txBox="1"/>
          <p:nvPr/>
        </p:nvSpPr>
        <p:spPr>
          <a:xfrm>
            <a:off x="8371637" y="3398520"/>
            <a:ext cx="30885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Грамотно управляют</a:t>
            </a:r>
            <a:endParaRPr lang="ru-RU" sz="1700" dirty="0"/>
          </a:p>
        </p:txBody>
      </p:sp>
      <p:sp>
        <p:nvSpPr>
          <p:cNvPr id="20" name="Текст"/>
          <p:cNvSpPr txBox="1"/>
          <p:nvPr/>
        </p:nvSpPr>
        <p:spPr>
          <a:xfrm>
            <a:off x="8508797" y="3919728"/>
            <a:ext cx="2814218" cy="1661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Они грамотно управляют производственным процессом и сбытом готовой продукции на рынке.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Предпринимательство в России сегодня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775460"/>
            <a:ext cx="6400800" cy="4221480"/>
          </a:xfrm>
          <a:prstGeom prst="roundRect">
            <a:avLst>
              <a:gd name="adj" fmla="val 2599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Текст"/>
          <p:cNvSpPr txBox="1"/>
          <p:nvPr/>
        </p:nvSpPr>
        <p:spPr>
          <a:xfrm>
            <a:off x="868680" y="2095500"/>
            <a:ext cx="5760720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Государство поддерживает малый и средний бизнес: даёт субсидии на открытие бизнеса, гранты на реализацию бизнес-проектов, налоговые льготы, выгодные условия кредитования.</a:t>
            </a:r>
            <a:endParaRPr lang="ru-RU" sz="2000" dirty="0"/>
          </a:p>
        </p:txBody>
      </p:sp>
      <p:sp>
        <p:nvSpPr>
          <p:cNvPr id="5" name="Карточка"/>
          <p:cNvSpPr/>
          <p:nvPr/>
        </p:nvSpPr>
        <p:spPr>
          <a:xfrm>
            <a:off x="7315200" y="1775460"/>
            <a:ext cx="4327855" cy="4221480"/>
          </a:xfrm>
          <a:prstGeom prst="roundRect">
            <a:avLst>
              <a:gd name="adj" fmla="val 2599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6" name="Текст"/>
          <p:cNvSpPr txBox="1"/>
          <p:nvPr/>
        </p:nvSpPr>
        <p:spPr>
          <a:xfrm>
            <a:off x="7635240" y="2095500"/>
            <a:ext cx="3687775" cy="1615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Малый бизнес активно развивает импортозамещение — в лёгкой промышленности, производстве натуральных продуктов и многих других сферах.</a:t>
            </a:r>
            <a:endParaRPr lang="ru-RU" sz="2000" dirty="0"/>
          </a:p>
        </p:txBody>
      </p:sp>
      <p:sp>
        <p:nvSpPr>
          <p:cNvPr id="7" name="Иконка: Субсидии: кольцо"/>
          <p:cNvSpPr/>
          <p:nvPr/>
        </p:nvSpPr>
        <p:spPr>
          <a:xfrm>
            <a:off x="868680" y="398526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8" name="Иконка: Субсидии: диск"/>
          <p:cNvSpPr/>
          <p:nvPr/>
        </p:nvSpPr>
        <p:spPr>
          <a:xfrm>
            <a:off x="914400" y="403098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Иконка: Субсидии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4191000"/>
            <a:ext cx="320040" cy="320040"/>
          </a:xfrm>
          <a:prstGeom prst="rect">
            <a:avLst/>
          </a:prstGeom>
        </p:spPr>
      </p:pic>
      <p:sp>
        <p:nvSpPr>
          <p:cNvPr id="10" name="Подпись"/>
          <p:cNvSpPr txBox="1"/>
          <p:nvPr/>
        </p:nvSpPr>
        <p:spPr>
          <a:xfrm>
            <a:off x="1783080" y="39852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Субсидии</a:t>
            </a:r>
            <a:endParaRPr lang="ru-RU" sz="1700" dirty="0"/>
          </a:p>
        </p:txBody>
      </p:sp>
      <p:sp>
        <p:nvSpPr>
          <p:cNvPr id="11" name="Иконка: Гранты: кольцо"/>
          <p:cNvSpPr/>
          <p:nvPr/>
        </p:nvSpPr>
        <p:spPr>
          <a:xfrm>
            <a:off x="3886200" y="398526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2" name="Иконка: Гранты: диск"/>
          <p:cNvSpPr/>
          <p:nvPr/>
        </p:nvSpPr>
        <p:spPr>
          <a:xfrm>
            <a:off x="3931920" y="403098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Иконка: Гранты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940" y="4191000"/>
            <a:ext cx="320040" cy="320040"/>
          </a:xfrm>
          <a:prstGeom prst="rect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4800600" y="39852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Гранты</a:t>
            </a:r>
            <a:endParaRPr lang="ru-RU" sz="1700" dirty="0"/>
          </a:p>
        </p:txBody>
      </p:sp>
      <p:sp>
        <p:nvSpPr>
          <p:cNvPr id="15" name="Иконка: Налоговые льготы: кольцо"/>
          <p:cNvSpPr/>
          <p:nvPr/>
        </p:nvSpPr>
        <p:spPr>
          <a:xfrm>
            <a:off x="868680" y="494538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6" name="Иконка: Налоговые льготы: диск"/>
          <p:cNvSpPr/>
          <p:nvPr/>
        </p:nvSpPr>
        <p:spPr>
          <a:xfrm>
            <a:off x="914400" y="499110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7" name="Иконка: Налоговые льготы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5151120"/>
            <a:ext cx="320040" cy="320040"/>
          </a:xfrm>
          <a:prstGeom prst="rect">
            <a:avLst/>
          </a:prstGeom>
        </p:spPr>
      </p:pic>
      <p:sp>
        <p:nvSpPr>
          <p:cNvPr id="18" name="Подпись"/>
          <p:cNvSpPr txBox="1"/>
          <p:nvPr/>
        </p:nvSpPr>
        <p:spPr>
          <a:xfrm>
            <a:off x="1783080" y="49453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Налоговые льготы</a:t>
            </a:r>
            <a:endParaRPr lang="ru-RU" sz="1700" dirty="0"/>
          </a:p>
        </p:txBody>
      </p:sp>
      <p:sp>
        <p:nvSpPr>
          <p:cNvPr id="19" name="Иконка: Выгодные условия кредитования: кольцо"/>
          <p:cNvSpPr/>
          <p:nvPr/>
        </p:nvSpPr>
        <p:spPr>
          <a:xfrm>
            <a:off x="3886200" y="494538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0" name="Иконка: Выгодные условия кредитования: диск"/>
          <p:cNvSpPr/>
          <p:nvPr/>
        </p:nvSpPr>
        <p:spPr>
          <a:xfrm>
            <a:off x="3931920" y="499110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Иконка: Выгодные условия кредитования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940" y="5151120"/>
            <a:ext cx="320040" cy="320040"/>
          </a:xfrm>
          <a:prstGeom prst="rect">
            <a:avLst/>
          </a:prstGeom>
        </p:spPr>
      </p:pic>
      <p:sp>
        <p:nvSpPr>
          <p:cNvPr id="22" name="Подпись"/>
          <p:cNvSpPr txBox="1"/>
          <p:nvPr/>
        </p:nvSpPr>
        <p:spPr>
          <a:xfrm>
            <a:off x="4800600" y="49453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Выгодные условия кредитования</a:t>
            </a:r>
            <a:endParaRPr lang="ru-RU" sz="1700" dirty="0"/>
          </a:p>
        </p:txBody>
      </p:sp>
      <p:sp>
        <p:nvSpPr>
          <p:cNvPr id="23" name="Иконка: Лёгкая промышленность: кольцо"/>
          <p:cNvSpPr/>
          <p:nvPr/>
        </p:nvSpPr>
        <p:spPr>
          <a:xfrm>
            <a:off x="7635240" y="398526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4" name="Иконка: Лёгкая промышленность: диск"/>
          <p:cNvSpPr/>
          <p:nvPr/>
        </p:nvSpPr>
        <p:spPr>
          <a:xfrm>
            <a:off x="7680960" y="403098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5" name="Иконка: Лёгкая промышленность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0980" y="4191000"/>
            <a:ext cx="320040" cy="320040"/>
          </a:xfrm>
          <a:prstGeom prst="rect">
            <a:avLst/>
          </a:prstGeom>
        </p:spPr>
      </p:pic>
      <p:sp>
        <p:nvSpPr>
          <p:cNvPr id="26" name="Подпись"/>
          <p:cNvSpPr txBox="1"/>
          <p:nvPr/>
        </p:nvSpPr>
        <p:spPr>
          <a:xfrm>
            <a:off x="8549640" y="3985260"/>
            <a:ext cx="2773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Лёгкая промышленность</a:t>
            </a:r>
            <a:endParaRPr lang="ru-RU" sz="1700" dirty="0"/>
          </a:p>
        </p:txBody>
      </p:sp>
      <p:sp>
        <p:nvSpPr>
          <p:cNvPr id="27" name="Иконка: Натуральные продукты: кольцо"/>
          <p:cNvSpPr/>
          <p:nvPr/>
        </p:nvSpPr>
        <p:spPr>
          <a:xfrm>
            <a:off x="7635240" y="494538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8" name="Иконка: Натуральные продукты: диск"/>
          <p:cNvSpPr/>
          <p:nvPr/>
        </p:nvSpPr>
        <p:spPr>
          <a:xfrm>
            <a:off x="7680960" y="499110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9" name="Иконка: Натуральные продукты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0980" y="5151120"/>
            <a:ext cx="320040" cy="320040"/>
          </a:xfrm>
          <a:prstGeom prst="rect">
            <a:avLst/>
          </a:prstGeom>
        </p:spPr>
      </p:pic>
      <p:sp>
        <p:nvSpPr>
          <p:cNvPr id="30" name="Подпись"/>
          <p:cNvSpPr txBox="1"/>
          <p:nvPr/>
        </p:nvSpPr>
        <p:spPr>
          <a:xfrm>
            <a:off x="8549640" y="4945380"/>
            <a:ext cx="2773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Натуральные продукты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Выводы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836420"/>
            <a:ext cx="11094415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предпринимательских способностей труд, земля и капитал не соединяются в успешное производство.</a:t>
            </a:r>
            <a:endParaRPr lang="ru-RU" sz="2000" dirty="0"/>
          </a:p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Успех зависит не только от способностей (организаторских, интеллектуальных), но и от умелого использования имеющихся ограниченных ресурсов.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i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«Оптимизм предпринимателя — это движущая сила хозяйственной предприимчивости, расчётливость — это сила самосохранения его»</a:t>
            </a:r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(Г. К. Гинс).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275828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280400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4038" y="4987290"/>
            <a:ext cx="480060" cy="480060"/>
          </a:xfrm>
          <a:prstGeom prst="rect">
            <a:avLst/>
          </a:prstGeom>
        </p:spPr>
      </p:pic>
      <p:sp>
        <p:nvSpPr>
          <p:cNvPr id="7" name="Знак 2: кольцо"/>
          <p:cNvSpPr/>
          <p:nvPr/>
        </p:nvSpPr>
        <p:spPr>
          <a:xfrm>
            <a:off x="463280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467852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558" y="4987290"/>
            <a:ext cx="480060" cy="480060"/>
          </a:xfrm>
          <a:prstGeom prst="rect">
            <a:avLst/>
          </a:prstGeom>
        </p:spPr>
      </p:pic>
      <p:sp>
        <p:nvSpPr>
          <p:cNvPr id="10" name="Знак 3: кольцо"/>
          <p:cNvSpPr/>
          <p:nvPr/>
        </p:nvSpPr>
        <p:spPr>
          <a:xfrm>
            <a:off x="650732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1" name="Знак 3: диск"/>
          <p:cNvSpPr/>
          <p:nvPr/>
        </p:nvSpPr>
        <p:spPr>
          <a:xfrm>
            <a:off x="655304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Зна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78" y="4987290"/>
            <a:ext cx="480060" cy="480060"/>
          </a:xfrm>
          <a:prstGeom prst="rect">
            <a:avLst/>
          </a:prstGeom>
        </p:spPr>
      </p:pic>
      <p:sp>
        <p:nvSpPr>
          <p:cNvPr id="13" name="Знак 4: кольцо"/>
          <p:cNvSpPr/>
          <p:nvPr/>
        </p:nvSpPr>
        <p:spPr>
          <a:xfrm>
            <a:off x="838184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4" name="Знак 4: диск"/>
          <p:cNvSpPr/>
          <p:nvPr/>
        </p:nvSpPr>
        <p:spPr>
          <a:xfrm>
            <a:off x="842756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Знак 4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7598" y="4987290"/>
            <a:ext cx="480060" cy="4800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</a:t>
            </a:r>
            <a:endParaRPr lang="ru-RU" sz="3400" dirty="0"/>
          </a:p>
        </p:txBody>
      </p:sp>
      <p:pic>
        <p:nvPicPr>
          <p:cNvPr id="3" name="Миниатюра 1" descr="Генри Форд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88"/>
            <a:ext cx="420624" cy="420624"/>
          </a:xfrm>
          <a:prstGeom prst="rect">
            <a:avLst/>
          </a:prstGeom>
        </p:spPr>
      </p:pic>
      <p:sp>
        <p:nvSpPr>
          <p:cNvPr id="4" name="Источник 1"/>
          <p:cNvSpPr txBox="1"/>
          <p:nvPr/>
        </p:nvSpPr>
        <p:spPr>
          <a:xfrm>
            <a:off x="1106424" y="1371600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Генри Форд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Fred Hartsook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commons.wikimedia.org/wiki/File:Henry ford 1919.jpg</a:t>
            </a:r>
            <a:endParaRPr lang="ru-RU" sz="1100" dirty="0"/>
          </a:p>
        </p:txBody>
      </p:sp>
      <p:pic>
        <p:nvPicPr>
          <p:cNvPr id="5" name="Миниатюра 2" descr="Конвейерная линия Генри Форда, фото 1913 года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920240"/>
            <a:ext cx="420624" cy="420624"/>
          </a:xfrm>
          <a:prstGeom prst="rect">
            <a:avLst/>
          </a:prstGeom>
        </p:spPr>
      </p:pic>
      <p:sp>
        <p:nvSpPr>
          <p:cNvPr id="6" name="Источник 2"/>
          <p:cNvSpPr txBox="1"/>
          <p:nvPr/>
        </p:nvSpPr>
        <p:spPr>
          <a:xfrm>
            <a:off x="1106424" y="1901952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Конвейерная линия Генри Форда, фото 1913 года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commons.wikimedia.org/wiki/File:Ford assembly line - 1913.jpg</a:t>
            </a:r>
            <a:endParaRPr lang="ru-RU" sz="1100" dirty="0"/>
          </a:p>
        </p:txBody>
      </p:sp>
      <p:pic>
        <p:nvPicPr>
          <p:cNvPr id="7" name="Миниатюра 3" descr="И. Д. Сытин, портрет 1908 года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450592"/>
            <a:ext cx="420624" cy="420624"/>
          </a:xfrm>
          <a:prstGeom prst="rect">
            <a:avLst/>
          </a:prstGeom>
        </p:spPr>
      </p:pic>
      <p:sp>
        <p:nvSpPr>
          <p:cNvPr id="8" name="Источник 3"/>
          <p:cNvSpPr txBox="1"/>
          <p:nvPr/>
        </p:nvSpPr>
        <p:spPr>
          <a:xfrm>
            <a:off x="1106424" y="2432304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Д. Сытин, портрет 1908 года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Александр Моравов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commons.wikimedia.org/wiki/File:Sytin Ivan Dmitrievich.jpg</a:t>
            </a:r>
            <a:endParaRPr lang="ru-RU" sz="1100" dirty="0"/>
          </a:p>
        </p:txBody>
      </p:sp>
      <p:pic>
        <p:nvPicPr>
          <p:cNvPr id="9" name="Миниатюра 4" descr="С. Т. Морозов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2980944"/>
            <a:ext cx="420624" cy="420624"/>
          </a:xfrm>
          <a:prstGeom prst="rect">
            <a:avLst/>
          </a:prstGeom>
        </p:spPr>
      </p:pic>
      <p:sp>
        <p:nvSpPr>
          <p:cNvPr id="10" name="Источник 4"/>
          <p:cNvSpPr txBox="1"/>
          <p:nvPr/>
        </p:nvSpPr>
        <p:spPr>
          <a:xfrm>
            <a:off x="1106424" y="2962656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С. Т. Морозов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commons.wikimedia.org/wiki/File:Морозов Савва Тимофеевич (1862-1905) ; (eng.-Morozov Savva Timofeevich).jpg</a:t>
            </a:r>
            <a:endParaRPr lang="ru-RU" sz="1100" dirty="0"/>
          </a:p>
        </p:txBody>
      </p:sp>
      <p:pic>
        <p:nvPicPr>
          <p:cNvPr id="11" name="Миниатюра 5" descr="Никольская мануфактура на товарном ярлыке «Саввы Морозова с сыновьями»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511296"/>
            <a:ext cx="420624" cy="420624"/>
          </a:xfrm>
          <a:prstGeom prst="rect">
            <a:avLst/>
          </a:prstGeom>
        </p:spPr>
      </p:pic>
      <p:sp>
        <p:nvSpPr>
          <p:cNvPr id="12" name="Источник 5"/>
          <p:cNvSpPr txBox="1"/>
          <p:nvPr/>
        </p:nvSpPr>
        <p:spPr>
          <a:xfrm>
            <a:off x="1106424" y="3493008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Никольская мануфактура на товарном ярлыке «Саввы Морозова с сыновьями»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commons.wikimedia.org/wiki/File:Никольская мануфактура Саввы Морозова с сыновьями (4).jpg</a:t>
            </a:r>
            <a:endParaRPr lang="ru-RU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Предпринимательские способности — четвёртый фактор производства</dc:title>
  <dc:subject/>
  <dc:creator>pomogalka.me</dc:creator>
  <cp:lastModifiedBy>pomogalka.me</cp:lastModifiedBy>
  <cp:revision>1</cp:revision>
  <dcterms:created xsi:type="dcterms:W3CDTF">2026-10-10T07:08:15Z</dcterms:created>
  <dcterms:modified xsi:type="dcterms:W3CDTF">2026-10-10T07:08:15Z</dcterms:modified>
</cp:coreProperties>
</file>