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о рациональных подходах к личным сбережениям опирается на материалы параграфов о финансовом рынке, финансовой политике государства и рациональном поведении потребителя и завершается образцом личного финансового плана.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-sa/4.0" TargetMode="External"/><Relationship Id="rId3" Type="http://schemas.openxmlformats.org/officeDocument/2006/relationships/hyperlink" Target="https://commons.wikimedia.org/wiki/File:Hucha_de_cerdito.jpg" TargetMode="External"/><Relationship Id="rId5" Type="http://schemas.openxmlformats.org/officeDocument/2006/relationships/hyperlink" Target="https://creativecommons.org/licenses/by-sa/4.0" TargetMode="External"/><Relationship Id="rId6" Type="http://schemas.openxmlformats.org/officeDocument/2006/relationships/hyperlink" Target="https://commons.wikimedia.org/wiki/File:Moscow_RussiaCentralBank_M00.jpg" TargetMode="External"/><Relationship Id="rId8" Type="http://schemas.openxmlformats.org/officeDocument/2006/relationships/hyperlink" Target="https://commons.wikimedia.org/wiki/File:%D0%9C%D0%BE%D0%BD%D0%B5%D1%82%D0%B0_%D0%BD%D0%BE%D0%BC%D0%B8%D0%BD%D0%B0%D0%BB%D0%BE%D0%BC_%D0%B2_10_%D1%80%D0%BE%D1%81%D1%81%D0%B8%D0%B9%D1%81%D0%BA%D0%B8%D1%85_%D1%80%D1%83%D0%B1%D0%BB%D0%B5%D0%B9._2011_%D0%B3%D0%BE%D0%B4.jpg" TargetMode="External"/><Relationship Id="rId1" Type="http://schemas.openxmlformats.org/officeDocument/2006/relationships/image" Target="../media/image-11-1.jpeg"/><Relationship Id="rId4" Type="http://schemas.openxmlformats.org/officeDocument/2006/relationships/image" Target="../media/image-11-2.jpeg"/><Relationship Id="rId7" Type="http://schemas.openxmlformats.org/officeDocument/2006/relationships/image" Target="../media/image-11-3.jpe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Личные сбережения: как сохранить и приумножить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 — показать, как размещать сбережения с учётом рыночных процентных ставок, инфляции и курса национальной валюты, и составить личный финансовый план.</a:t>
            </a:r>
            <a:endParaRPr lang="ru-RU" sz="20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731520" y="5833872"/>
            <a:ext cx="512064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Подготовил(а): …</a:t>
            </a:r>
            <a:endParaRPr lang="ru-RU" sz="1500" dirty="0"/>
          </a:p>
        </p:txBody>
      </p:sp>
      <p:sp>
        <p:nvSpPr>
          <p:cNvPr id="5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6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pic>
        <p:nvPicPr>
          <p:cNvPr id="7" name="Титульная иллюстрация" descr="Копилк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010" y="1494130"/>
            <a:ext cx="3869741" cy="3869741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Зачем нужны сбережения</a:t>
            </a:r>
            <a:endParaRPr lang="ru-RU" sz="3400" dirty="0"/>
          </a:p>
        </p:txBody>
      </p:sp>
      <p:sp>
        <p:nvSpPr>
          <p:cNvPr id="3" name="Схема"/>
          <p:cNvSpPr/>
          <p:nvPr/>
        </p:nvSpPr>
        <p:spPr>
          <a:xfrm>
            <a:off x="548640" y="1463040"/>
            <a:ext cx="5394960" cy="4846320"/>
          </a:xfrm>
          <a:prstGeom prst="roundRect">
            <a:avLst>
              <a:gd name="adj" fmla="val 22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Схема: доход"/>
          <p:cNvSpPr txBox="1"/>
          <p:nvPr/>
        </p:nvSpPr>
        <p:spPr>
          <a:xfrm>
            <a:off x="868680" y="1737360"/>
            <a:ext cx="4754880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домашних хозяйствах доход разделяется на две части:</a:t>
            </a:r>
            <a:endParaRPr lang="ru-RU" sz="2000" dirty="0"/>
          </a:p>
        </p:txBody>
      </p:sp>
      <p:sp>
        <p:nvSpPr>
          <p:cNvPr id="5" name="Доход: кольцо"/>
          <p:cNvSpPr/>
          <p:nvPr/>
        </p:nvSpPr>
        <p:spPr>
          <a:xfrm>
            <a:off x="2766060" y="262128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Доход: диск"/>
          <p:cNvSpPr/>
          <p:nvPr/>
        </p:nvSpPr>
        <p:spPr>
          <a:xfrm>
            <a:off x="2811780" y="2667000"/>
            <a:ext cx="868680" cy="8686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Доход: иконка" descr="Дохо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8950" y="2884170"/>
            <a:ext cx="434340" cy="434340"/>
          </a:xfrm>
          <a:prstGeom prst="rect">
            <a:avLst/>
          </a:prstGeom>
        </p:spPr>
      </p:pic>
      <p:sp>
        <p:nvSpPr>
          <p:cNvPr id="8" name="Схема: ствол"/>
          <p:cNvSpPr/>
          <p:nvPr/>
        </p:nvSpPr>
        <p:spPr>
          <a:xfrm>
            <a:off x="3246120" y="3581400"/>
            <a:ext cx="0" cy="201168"/>
          </a:xfrm>
          <a:prstGeom prst="line">
            <a:avLst/>
          </a:prstGeom>
          <a:noFill/>
          <a:ln w="22225">
            <a:solidFill>
              <a:schemeClr val="accent2"/>
            </a:solidFill>
            <a:prstDash val="solid"/>
          </a:ln>
        </p:spPr>
      </p:sp>
      <p:sp>
        <p:nvSpPr>
          <p:cNvPr id="9" name="Схема: ветвление"/>
          <p:cNvSpPr/>
          <p:nvPr/>
        </p:nvSpPr>
        <p:spPr>
          <a:xfrm>
            <a:off x="2005279" y="3782568"/>
            <a:ext cx="2481682" cy="0"/>
          </a:xfrm>
          <a:prstGeom prst="line">
            <a:avLst/>
          </a:prstGeom>
          <a:noFill/>
          <a:ln w="22225">
            <a:solidFill>
              <a:schemeClr val="accent2"/>
            </a:solidFill>
            <a:prstDash val="solid"/>
          </a:ln>
        </p:spPr>
      </p:sp>
      <p:sp>
        <p:nvSpPr>
          <p:cNvPr id="10" name="Схема: стрелка 1"/>
          <p:cNvSpPr/>
          <p:nvPr/>
        </p:nvSpPr>
        <p:spPr>
          <a:xfrm>
            <a:off x="2005279" y="3782568"/>
            <a:ext cx="0" cy="265176"/>
          </a:xfrm>
          <a:prstGeom prst="line">
            <a:avLst/>
          </a:prstGeom>
          <a:noFill/>
          <a:ln w="22225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11" name="Схема: стрелка 2"/>
          <p:cNvSpPr/>
          <p:nvPr/>
        </p:nvSpPr>
        <p:spPr>
          <a:xfrm>
            <a:off x="4486961" y="3782568"/>
            <a:ext cx="0" cy="265176"/>
          </a:xfrm>
          <a:prstGeom prst="line">
            <a:avLst/>
          </a:prstGeom>
          <a:noFill/>
          <a:ln w="22225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12" name="Часть 1: кольцо"/>
          <p:cNvSpPr/>
          <p:nvPr/>
        </p:nvSpPr>
        <p:spPr>
          <a:xfrm>
            <a:off x="1593799" y="4075176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3" name="Часть 1: диск"/>
          <p:cNvSpPr/>
          <p:nvPr/>
        </p:nvSpPr>
        <p:spPr>
          <a:xfrm>
            <a:off x="1639519" y="4120896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Часть 1: иконка" descr="Покупк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399" y="4303776"/>
            <a:ext cx="365760" cy="365760"/>
          </a:xfrm>
          <a:prstGeom prst="rect">
            <a:avLst/>
          </a:prstGeom>
        </p:spPr>
      </p:pic>
      <p:sp>
        <p:nvSpPr>
          <p:cNvPr id="15" name="Часть 1: текст"/>
          <p:cNvSpPr txBox="1"/>
          <p:nvPr/>
        </p:nvSpPr>
        <p:spPr>
          <a:xfrm>
            <a:off x="770839" y="5035296"/>
            <a:ext cx="2468880" cy="1045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предназначается для покупки товаров и оплаты услуг,</a:t>
            </a:r>
            <a:endParaRPr lang="ru-RU" sz="1800" dirty="0"/>
          </a:p>
        </p:txBody>
      </p:sp>
      <p:sp>
        <p:nvSpPr>
          <p:cNvPr id="16" name="Часть 2: кольцо"/>
          <p:cNvSpPr/>
          <p:nvPr/>
        </p:nvSpPr>
        <p:spPr>
          <a:xfrm>
            <a:off x="4075481" y="4075176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7" name="Часть 2: диск"/>
          <p:cNvSpPr/>
          <p:nvPr/>
        </p:nvSpPr>
        <p:spPr>
          <a:xfrm>
            <a:off x="4121201" y="4120896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Часть 2: иконка" descr="Сбережения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081" y="4303776"/>
            <a:ext cx="365760" cy="365760"/>
          </a:xfrm>
          <a:prstGeom prst="rect">
            <a:avLst/>
          </a:prstGeom>
        </p:spPr>
      </p:pic>
      <p:sp>
        <p:nvSpPr>
          <p:cNvPr id="19" name="Часть 2: текст"/>
          <p:cNvSpPr txBox="1"/>
          <p:nvPr/>
        </p:nvSpPr>
        <p:spPr>
          <a:xfrm>
            <a:off x="3252521" y="5035296"/>
            <a:ext cx="2468880" cy="1045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другая образует сбережения.</a:t>
            </a:r>
            <a:endParaRPr lang="ru-RU" sz="1800" dirty="0"/>
          </a:p>
        </p:txBody>
      </p:sp>
      <p:sp>
        <p:nvSpPr>
          <p:cNvPr id="20" name="Карточка 1"/>
          <p:cNvSpPr/>
          <p:nvPr/>
        </p:nvSpPr>
        <p:spPr>
          <a:xfrm>
            <a:off x="6309360" y="1463040"/>
            <a:ext cx="5333695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1" name="Карточка 1: значок: кольцо"/>
          <p:cNvSpPr/>
          <p:nvPr/>
        </p:nvSpPr>
        <p:spPr>
          <a:xfrm>
            <a:off x="6629400" y="2148840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Карточка 1: значок: диск"/>
          <p:cNvSpPr/>
          <p:nvPr/>
        </p:nvSpPr>
        <p:spPr>
          <a:xfrm>
            <a:off x="6675120" y="219456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Карточка 1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860" y="2400300"/>
            <a:ext cx="411480" cy="411480"/>
          </a:xfrm>
          <a:prstGeom prst="rect">
            <a:avLst/>
          </a:prstGeom>
        </p:spPr>
      </p:pic>
      <p:sp>
        <p:nvSpPr>
          <p:cNvPr id="24" name="Карточка 1: текст"/>
          <p:cNvSpPr txBox="1"/>
          <p:nvPr/>
        </p:nvSpPr>
        <p:spPr>
          <a:xfrm>
            <a:off x="7818120" y="1645920"/>
            <a:ext cx="35048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Правильно размещённые сбережения позволяют иметь дополнительный доход и осуществлять дорогостоящие покупки;</a:t>
            </a:r>
            <a:endParaRPr lang="ru-RU" sz="2000" dirty="0"/>
          </a:p>
        </p:txBody>
      </p:sp>
      <p:sp>
        <p:nvSpPr>
          <p:cNvPr id="25" name="Карточка 2"/>
          <p:cNvSpPr/>
          <p:nvPr/>
        </p:nvSpPr>
        <p:spPr>
          <a:xfrm>
            <a:off x="6309360" y="4023360"/>
            <a:ext cx="5333695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6" name="Карточка 2: значок: кольцо"/>
          <p:cNvSpPr/>
          <p:nvPr/>
        </p:nvSpPr>
        <p:spPr>
          <a:xfrm>
            <a:off x="6629400" y="4709160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7" name="Карточка 2: значок: диск"/>
          <p:cNvSpPr/>
          <p:nvPr/>
        </p:nvSpPr>
        <p:spPr>
          <a:xfrm>
            <a:off x="6675120" y="475488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8" name="Карточка 2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860" y="4960620"/>
            <a:ext cx="411480" cy="411480"/>
          </a:xfrm>
          <a:prstGeom prst="rect">
            <a:avLst/>
          </a:prstGeom>
        </p:spPr>
      </p:pic>
      <p:sp>
        <p:nvSpPr>
          <p:cNvPr id="29" name="Карточка 2: текст"/>
          <p:cNvSpPr txBox="1"/>
          <p:nvPr/>
        </p:nvSpPr>
        <p:spPr>
          <a:xfrm>
            <a:off x="7818120" y="4206240"/>
            <a:ext cx="35048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они необходимы и на случай нетрудоспособности, оплаты образования и повышения профессионального уровня.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Формы сбережений</a:t>
            </a:r>
            <a:endParaRPr lang="ru-RU" sz="3400" dirty="0"/>
          </a:p>
        </p:txBody>
      </p:sp>
      <p:sp>
        <p:nvSpPr>
          <p:cNvPr id="3" name="Вступление"/>
          <p:cNvSpPr txBox="1"/>
          <p:nvPr/>
        </p:nvSpPr>
        <p:spPr>
          <a:xfrm>
            <a:off x="548640" y="1371600"/>
            <a:ext cx="1109441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Сбережения можно разместить на депозите в банке, вложить в ценные бумаги или недвижимость, направить на страхование жизни, здоровья, имущества.</a:t>
            </a:r>
            <a:endParaRPr lang="ru-RU" sz="2000" dirty="0"/>
          </a:p>
        </p:txBody>
      </p:sp>
      <p:sp>
        <p:nvSpPr>
          <p:cNvPr id="4" name="Форма 1: кольцо"/>
          <p:cNvSpPr/>
          <p:nvPr/>
        </p:nvSpPr>
        <p:spPr>
          <a:xfrm>
            <a:off x="1432522" y="2301240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5" name="Форма 1: диск"/>
          <p:cNvSpPr/>
          <p:nvPr/>
        </p:nvSpPr>
        <p:spPr>
          <a:xfrm>
            <a:off x="1478242" y="2346960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Форма 1: иконка" descr="Депозит в банк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6842" y="2575560"/>
            <a:ext cx="457200" cy="457200"/>
          </a:xfrm>
          <a:prstGeom prst="rect">
            <a:avLst/>
          </a:prstGeom>
        </p:spPr>
      </p:pic>
      <p:sp>
        <p:nvSpPr>
          <p:cNvPr id="7" name="Подпись"/>
          <p:cNvSpPr txBox="1"/>
          <p:nvPr/>
        </p:nvSpPr>
        <p:spPr>
          <a:xfrm>
            <a:off x="640080" y="3398520"/>
            <a:ext cx="25907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Депозит в банке</a:t>
            </a:r>
            <a:endParaRPr lang="ru-RU" sz="1700" dirty="0"/>
          </a:p>
        </p:txBody>
      </p:sp>
      <p:sp>
        <p:nvSpPr>
          <p:cNvPr id="8" name="Форма 2: кольцо"/>
          <p:cNvSpPr/>
          <p:nvPr/>
        </p:nvSpPr>
        <p:spPr>
          <a:xfrm>
            <a:off x="4206126" y="2301240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9" name="Форма 2: диск"/>
          <p:cNvSpPr/>
          <p:nvPr/>
        </p:nvSpPr>
        <p:spPr>
          <a:xfrm>
            <a:off x="4251846" y="2346960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Форма 2: иконка" descr="Ценные бумаг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446" y="2575560"/>
            <a:ext cx="457200" cy="457200"/>
          </a:xfrm>
          <a:prstGeom prst="rect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3413684" y="3398520"/>
            <a:ext cx="25907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Ценные бумаги</a:t>
            </a:r>
            <a:endParaRPr lang="ru-RU" sz="1700" dirty="0"/>
          </a:p>
        </p:txBody>
      </p:sp>
      <p:sp>
        <p:nvSpPr>
          <p:cNvPr id="12" name="Форма 3: кольцо"/>
          <p:cNvSpPr/>
          <p:nvPr/>
        </p:nvSpPr>
        <p:spPr>
          <a:xfrm>
            <a:off x="6979729" y="2301240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3" name="Форма 3: диск"/>
          <p:cNvSpPr/>
          <p:nvPr/>
        </p:nvSpPr>
        <p:spPr>
          <a:xfrm>
            <a:off x="7025449" y="2346960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Форма 3: иконка" descr="Недвижимость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049" y="2575560"/>
            <a:ext cx="457200" cy="457200"/>
          </a:xfrm>
          <a:prstGeom prst="rect">
            <a:avLst/>
          </a:prstGeom>
        </p:spPr>
      </p:pic>
      <p:sp>
        <p:nvSpPr>
          <p:cNvPr id="15" name="Подпись"/>
          <p:cNvSpPr txBox="1"/>
          <p:nvPr/>
        </p:nvSpPr>
        <p:spPr>
          <a:xfrm>
            <a:off x="6187288" y="3398520"/>
            <a:ext cx="25907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Недвижимость</a:t>
            </a:r>
            <a:endParaRPr lang="ru-RU" sz="1700" dirty="0"/>
          </a:p>
        </p:txBody>
      </p:sp>
      <p:sp>
        <p:nvSpPr>
          <p:cNvPr id="16" name="Форма 4: кольцо"/>
          <p:cNvSpPr/>
          <p:nvPr/>
        </p:nvSpPr>
        <p:spPr>
          <a:xfrm>
            <a:off x="9753333" y="2301240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7" name="Форма 4: диск"/>
          <p:cNvSpPr/>
          <p:nvPr/>
        </p:nvSpPr>
        <p:spPr>
          <a:xfrm>
            <a:off x="9799053" y="2346960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Форма 4: иконка" descr="Страхование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653" y="2575560"/>
            <a:ext cx="457200" cy="457200"/>
          </a:xfrm>
          <a:prstGeom prst="rect">
            <a:avLst/>
          </a:prstGeom>
        </p:spPr>
      </p:pic>
      <p:sp>
        <p:nvSpPr>
          <p:cNvPr id="19" name="Подпись"/>
          <p:cNvSpPr txBox="1"/>
          <p:nvPr/>
        </p:nvSpPr>
        <p:spPr>
          <a:xfrm>
            <a:off x="8960891" y="3398520"/>
            <a:ext cx="25907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Страхование</a:t>
            </a:r>
            <a:endParaRPr lang="ru-RU" sz="1700" dirty="0"/>
          </a:p>
        </p:txBody>
      </p:sp>
      <p:sp>
        <p:nvSpPr>
          <p:cNvPr id="20" name="Карточка 1"/>
          <p:cNvSpPr/>
          <p:nvPr/>
        </p:nvSpPr>
        <p:spPr>
          <a:xfrm>
            <a:off x="548640" y="4084320"/>
            <a:ext cx="5364328" cy="2225040"/>
          </a:xfrm>
          <a:prstGeom prst="roundRect">
            <a:avLst>
              <a:gd name="adj" fmla="val 493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1" name="Карточка 1: значок: кольцо"/>
          <p:cNvSpPr/>
          <p:nvPr/>
        </p:nvSpPr>
        <p:spPr>
          <a:xfrm>
            <a:off x="868680" y="476250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Карточка 1: значок: диск"/>
          <p:cNvSpPr/>
          <p:nvPr/>
        </p:nvSpPr>
        <p:spPr>
          <a:xfrm>
            <a:off x="914400" y="48082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Карточка 1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10" y="5002530"/>
            <a:ext cx="388620" cy="388620"/>
          </a:xfrm>
          <a:prstGeom prst="rect">
            <a:avLst/>
          </a:prstGeom>
        </p:spPr>
      </p:pic>
      <p:sp>
        <p:nvSpPr>
          <p:cNvPr id="24" name="Карточка 1: текст"/>
          <p:cNvSpPr txBox="1"/>
          <p:nvPr/>
        </p:nvSpPr>
        <p:spPr>
          <a:xfrm>
            <a:off x="2011680" y="4267200"/>
            <a:ext cx="3581248" cy="1859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Варианты сравнивают с точки зрения надёжности, процента на доход и ликвидности — возможности лёгкого обращения сбережений в наличные деньги.</a:t>
            </a:r>
            <a:endParaRPr lang="ru-RU" sz="2000" dirty="0"/>
          </a:p>
        </p:txBody>
      </p:sp>
      <p:sp>
        <p:nvSpPr>
          <p:cNvPr id="25" name="Карточка 2"/>
          <p:cNvSpPr/>
          <p:nvPr/>
        </p:nvSpPr>
        <p:spPr>
          <a:xfrm>
            <a:off x="6278728" y="4084320"/>
            <a:ext cx="5364328" cy="2225040"/>
          </a:xfrm>
          <a:prstGeom prst="roundRect">
            <a:avLst>
              <a:gd name="adj" fmla="val 493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6" name="Карточка 2: значок: кольцо"/>
          <p:cNvSpPr/>
          <p:nvPr/>
        </p:nvSpPr>
        <p:spPr>
          <a:xfrm>
            <a:off x="6598768" y="476250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7" name="Карточка 2: значок: диск"/>
          <p:cNvSpPr/>
          <p:nvPr/>
        </p:nvSpPr>
        <p:spPr>
          <a:xfrm>
            <a:off x="6644488" y="48082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8" name="Карточка 2: значок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8798" y="5002530"/>
            <a:ext cx="388620" cy="388620"/>
          </a:xfrm>
          <a:prstGeom prst="rect">
            <a:avLst/>
          </a:prstGeom>
        </p:spPr>
      </p:pic>
      <p:sp>
        <p:nvSpPr>
          <p:cNvPr id="29" name="Карточка 2: текст"/>
          <p:cNvSpPr txBox="1"/>
          <p:nvPr/>
        </p:nvSpPr>
        <p:spPr>
          <a:xfrm>
            <a:off x="7741768" y="4267200"/>
            <a:ext cx="3581248" cy="1859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высоком уровне инфляции надёжный способ — приобретение недвижимости, цены на которую растут, как правило, быстрее, чем обесцениваются деньги.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Процентные ставки и инфляция</a:t>
            </a:r>
            <a:endParaRPr lang="ru-RU" sz="3400" dirty="0"/>
          </a:p>
        </p:txBody>
      </p:sp>
      <p:sp>
        <p:nvSpPr>
          <p:cNvPr id="3" name="Текст 1: значок: кольцо"/>
          <p:cNvSpPr/>
          <p:nvPr/>
        </p:nvSpPr>
        <p:spPr>
          <a:xfrm>
            <a:off x="548640" y="1905000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Текст 1: значок: диск"/>
          <p:cNvSpPr/>
          <p:nvPr/>
        </p:nvSpPr>
        <p:spPr>
          <a:xfrm>
            <a:off x="594360" y="19507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Текст 1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2156460"/>
            <a:ext cx="411480" cy="411480"/>
          </a:xfrm>
          <a:prstGeom prst="rect">
            <a:avLst/>
          </a:prstGeom>
        </p:spPr>
      </p:pic>
      <p:sp>
        <p:nvSpPr>
          <p:cNvPr id="6" name="Текст 1"/>
          <p:cNvSpPr txBox="1"/>
          <p:nvPr/>
        </p:nvSpPr>
        <p:spPr>
          <a:xfrm>
            <a:off x="1737360" y="1706880"/>
            <a:ext cx="5425135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Ключевая ставка Банка России влияет на процентные ставки по кредитам и депозитам банков: при её повышении вклады становятся доходнее, а кредиты дороже.</a:t>
            </a:r>
            <a:endParaRPr lang="ru-RU" sz="2000" dirty="0"/>
          </a:p>
        </p:txBody>
      </p:sp>
      <p:sp>
        <p:nvSpPr>
          <p:cNvPr id="7" name="Текст 2: значок: кольцо"/>
          <p:cNvSpPr/>
          <p:nvPr/>
        </p:nvSpPr>
        <p:spPr>
          <a:xfrm>
            <a:off x="548640" y="3581400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Текст 2: значок: диск"/>
          <p:cNvSpPr/>
          <p:nvPr/>
        </p:nvSpPr>
        <p:spPr>
          <a:xfrm>
            <a:off x="594360" y="36271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Текст 2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3832860"/>
            <a:ext cx="411480" cy="411480"/>
          </a:xfrm>
          <a:prstGeom prst="rect">
            <a:avLst/>
          </a:prstGeom>
        </p:spPr>
      </p:pic>
      <p:sp>
        <p:nvSpPr>
          <p:cNvPr id="10" name="Текст 2"/>
          <p:cNvSpPr txBox="1"/>
          <p:nvPr/>
        </p:nvSpPr>
        <p:spPr>
          <a:xfrm>
            <a:off x="1737360" y="3383280"/>
            <a:ext cx="5425135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Инфляция обесценивает сбережения, поэтому вклад сохраняет покупательную способность денег, только если доход по нему не ниже роста цен.</a:t>
            </a:r>
            <a:endParaRPr lang="ru-RU" sz="2000" dirty="0"/>
          </a:p>
        </p:txBody>
      </p:sp>
      <p:sp>
        <p:nvSpPr>
          <p:cNvPr id="11" name="Цель по инфляции: кольцо"/>
          <p:cNvSpPr/>
          <p:nvPr/>
        </p:nvSpPr>
        <p:spPr>
          <a:xfrm>
            <a:off x="548640" y="5105400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2" name="Цель по инфляции: диск"/>
          <p:cNvSpPr/>
          <p:nvPr/>
        </p:nvSpPr>
        <p:spPr>
          <a:xfrm>
            <a:off x="594360" y="51511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3" name="Цель по инфляции: число"/>
          <p:cNvSpPr txBox="1"/>
          <p:nvPr/>
        </p:nvSpPr>
        <p:spPr>
          <a:xfrm>
            <a:off x="548640" y="51054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2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4 %</a:t>
            </a:r>
            <a:endParaRPr lang="ru-RU" sz="2400" dirty="0"/>
          </a:p>
        </p:txBody>
      </p:sp>
      <p:sp>
        <p:nvSpPr>
          <p:cNvPr id="14" name="Текст 3"/>
          <p:cNvSpPr txBox="1"/>
          <p:nvPr/>
        </p:nvSpPr>
        <p:spPr>
          <a:xfrm>
            <a:off x="1737360" y="5059680"/>
            <a:ext cx="54251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Банка России по инфляции — 4 % в год, а ценовая стабильность обеспечивает сохранность сбережений.</a:t>
            </a:r>
            <a:endParaRPr lang="ru-RU" sz="2000" dirty="0"/>
          </a:p>
        </p:txBody>
      </p:sp>
      <p:sp>
        <p:nvSpPr>
          <p:cNvPr id="15" name="Банк России: рамка"/>
          <p:cNvSpPr/>
          <p:nvPr/>
        </p:nvSpPr>
        <p:spPr>
          <a:xfrm>
            <a:off x="7619695" y="1463040"/>
            <a:ext cx="4023360" cy="484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6" name="Банк России" descr="Банк России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423" y="1572768"/>
            <a:ext cx="3803904" cy="46268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Курс национальной валюты</a:t>
            </a:r>
            <a:endParaRPr lang="ru-RU" sz="3400" dirty="0"/>
          </a:p>
        </p:txBody>
      </p:sp>
      <p:sp>
        <p:nvSpPr>
          <p:cNvPr id="3" name="Монета: рамка"/>
          <p:cNvSpPr/>
          <p:nvPr/>
        </p:nvSpPr>
        <p:spPr>
          <a:xfrm>
            <a:off x="548640" y="1463040"/>
            <a:ext cx="4572000" cy="312115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Монета" descr="Монета 10 рублей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4352544" cy="2901696"/>
          </a:xfrm>
          <a:prstGeom prst="rect">
            <a:avLst/>
          </a:prstGeom>
        </p:spPr>
      </p:pic>
      <p:sp>
        <p:nvSpPr>
          <p:cNvPr id="5" name="Текст 1: значок: кольцо"/>
          <p:cNvSpPr/>
          <p:nvPr/>
        </p:nvSpPr>
        <p:spPr>
          <a:xfrm>
            <a:off x="5577840" y="18745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6" name="Текст 1: значок: диск"/>
          <p:cNvSpPr/>
          <p:nvPr/>
        </p:nvSpPr>
        <p:spPr>
          <a:xfrm>
            <a:off x="5623560" y="19202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Текст 1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2103120"/>
            <a:ext cx="365760" cy="365760"/>
          </a:xfrm>
          <a:prstGeom prst="rect">
            <a:avLst/>
          </a:prstGeom>
        </p:spPr>
      </p:pic>
      <p:sp>
        <p:nvSpPr>
          <p:cNvPr id="8" name="Текст 1"/>
          <p:cNvSpPr txBox="1"/>
          <p:nvPr/>
        </p:nvSpPr>
        <p:spPr>
          <a:xfrm>
            <a:off x="6675120" y="1554480"/>
            <a:ext cx="49679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рубля плавающий: он определяется соотношением спроса на иностранную валюту и её предложения и зависит от цен на нефть, темпов экономического роста, санкций, настроений и ожиданий инвесторов.</a:t>
            </a:r>
            <a:endParaRPr lang="ru-RU" sz="1800" dirty="0"/>
          </a:p>
        </p:txBody>
      </p:sp>
      <p:sp>
        <p:nvSpPr>
          <p:cNvPr id="9" name="Текст 2: значок: кольцо"/>
          <p:cNvSpPr/>
          <p:nvPr/>
        </p:nvSpPr>
        <p:spPr>
          <a:xfrm>
            <a:off x="5577840" y="361188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0" name="Текст 2: значок: диск"/>
          <p:cNvSpPr/>
          <p:nvPr/>
        </p:nvSpPr>
        <p:spPr>
          <a:xfrm>
            <a:off x="5623560" y="365760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Текст 2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3840480"/>
            <a:ext cx="365760" cy="365760"/>
          </a:xfrm>
          <a:prstGeom prst="rect">
            <a:avLst/>
          </a:prstGeom>
        </p:spPr>
      </p:pic>
      <p:sp>
        <p:nvSpPr>
          <p:cNvPr id="12" name="Текст 2"/>
          <p:cNvSpPr txBox="1"/>
          <p:nvPr/>
        </p:nvSpPr>
        <p:spPr>
          <a:xfrm>
            <a:off x="6675120" y="3291840"/>
            <a:ext cx="49679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Угадать движение курса трудно, поэтому сбережения разумно держать в той валюте, в которой предстоят расходы, а не перекладывать их из рублей в валюту и обратно в погоне за курсом.</a:t>
            </a:r>
            <a:endParaRPr lang="ru-RU" sz="1800" dirty="0"/>
          </a:p>
        </p:txBody>
      </p:sp>
      <p:sp>
        <p:nvSpPr>
          <p:cNvPr id="13" name="Текст 3: значок: кольцо"/>
          <p:cNvSpPr/>
          <p:nvPr/>
        </p:nvSpPr>
        <p:spPr>
          <a:xfrm>
            <a:off x="5577840" y="521208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4" name="Текст 3: значок: диск"/>
          <p:cNvSpPr/>
          <p:nvPr/>
        </p:nvSpPr>
        <p:spPr>
          <a:xfrm>
            <a:off x="5623560" y="525780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Текст 3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440" y="5440680"/>
            <a:ext cx="365760" cy="365760"/>
          </a:xfrm>
          <a:prstGeom prst="rect">
            <a:avLst/>
          </a:prstGeom>
        </p:spPr>
      </p:pic>
      <p:sp>
        <p:nvSpPr>
          <p:cNvPr id="16" name="Текст 3"/>
          <p:cNvSpPr txBox="1"/>
          <p:nvPr/>
        </p:nvSpPr>
        <p:spPr>
          <a:xfrm>
            <a:off x="6675120" y="5029200"/>
            <a:ext cx="49679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Устойчивость рубля означает сохранение покупательной способности денег за счёт стабильно низкой инфляции, а не за счёт неизменного курса.</a:t>
            </a:r>
            <a:endParaRPr lang="ru-RU" sz="1800" dirty="0"/>
          </a:p>
        </p:txBody>
      </p:sp>
      <p:sp>
        <p:nvSpPr>
          <p:cNvPr id="17" name="Фактор 1: значок: кольцо"/>
          <p:cNvSpPr/>
          <p:nvPr/>
        </p:nvSpPr>
        <p:spPr>
          <a:xfrm>
            <a:off x="548640" y="4892040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8" name="Фактор 1: значок: диск"/>
          <p:cNvSpPr/>
          <p:nvPr/>
        </p:nvSpPr>
        <p:spPr>
          <a:xfrm>
            <a:off x="594360" y="4937760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Фактор 1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5056632"/>
            <a:ext cx="237744" cy="237744"/>
          </a:xfrm>
          <a:prstGeom prst="rect">
            <a:avLst/>
          </a:prstGeom>
        </p:spPr>
      </p:pic>
      <p:sp>
        <p:nvSpPr>
          <p:cNvPr id="20" name="Фактор 1"/>
          <p:cNvSpPr txBox="1"/>
          <p:nvPr/>
        </p:nvSpPr>
        <p:spPr>
          <a:xfrm>
            <a:off x="1252728" y="4858512"/>
            <a:ext cx="1490472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цены на нефть</a:t>
            </a:r>
            <a:endParaRPr lang="ru-RU" sz="1400" dirty="0"/>
          </a:p>
        </p:txBody>
      </p:sp>
      <p:sp>
        <p:nvSpPr>
          <p:cNvPr id="21" name="Фактор 2: значок: кольцо"/>
          <p:cNvSpPr/>
          <p:nvPr/>
        </p:nvSpPr>
        <p:spPr>
          <a:xfrm>
            <a:off x="2926080" y="4892040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2" name="Фактор 2: значок: диск"/>
          <p:cNvSpPr/>
          <p:nvPr/>
        </p:nvSpPr>
        <p:spPr>
          <a:xfrm>
            <a:off x="2971800" y="4937760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Фактор 2: значок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672" y="5056632"/>
            <a:ext cx="237744" cy="237744"/>
          </a:xfrm>
          <a:prstGeom prst="rect">
            <a:avLst/>
          </a:prstGeom>
        </p:spPr>
      </p:pic>
      <p:sp>
        <p:nvSpPr>
          <p:cNvPr id="24" name="Фактор 2"/>
          <p:cNvSpPr txBox="1"/>
          <p:nvPr/>
        </p:nvSpPr>
        <p:spPr>
          <a:xfrm>
            <a:off x="3630168" y="4858512"/>
            <a:ext cx="1490472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темпы экономического роста</a:t>
            </a:r>
            <a:endParaRPr lang="ru-RU" sz="1400" dirty="0"/>
          </a:p>
        </p:txBody>
      </p:sp>
      <p:sp>
        <p:nvSpPr>
          <p:cNvPr id="25" name="Фактор 3: значок: кольцо"/>
          <p:cNvSpPr/>
          <p:nvPr/>
        </p:nvSpPr>
        <p:spPr>
          <a:xfrm>
            <a:off x="548640" y="5708904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6" name="Фактор 3: значок: диск"/>
          <p:cNvSpPr/>
          <p:nvPr/>
        </p:nvSpPr>
        <p:spPr>
          <a:xfrm>
            <a:off x="594360" y="5754624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Фактор 3: значок: иконка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232" y="5873496"/>
            <a:ext cx="237744" cy="237744"/>
          </a:xfrm>
          <a:prstGeom prst="rect">
            <a:avLst/>
          </a:prstGeom>
        </p:spPr>
      </p:pic>
      <p:sp>
        <p:nvSpPr>
          <p:cNvPr id="28" name="Фактор 3"/>
          <p:cNvSpPr txBox="1"/>
          <p:nvPr/>
        </p:nvSpPr>
        <p:spPr>
          <a:xfrm>
            <a:off x="1252728" y="5675376"/>
            <a:ext cx="1490472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санкции</a:t>
            </a:r>
            <a:endParaRPr lang="ru-RU" sz="1400" dirty="0"/>
          </a:p>
        </p:txBody>
      </p:sp>
      <p:sp>
        <p:nvSpPr>
          <p:cNvPr id="29" name="Фактор 4: значок: кольцо"/>
          <p:cNvSpPr/>
          <p:nvPr/>
        </p:nvSpPr>
        <p:spPr>
          <a:xfrm>
            <a:off x="2926080" y="5708904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30" name="Фактор 4: значок: диск"/>
          <p:cNvSpPr/>
          <p:nvPr/>
        </p:nvSpPr>
        <p:spPr>
          <a:xfrm>
            <a:off x="2971800" y="5754624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1" name="Фактор 4: значок: иконка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0672" y="5873496"/>
            <a:ext cx="237744" cy="237744"/>
          </a:xfrm>
          <a:prstGeom prst="rect">
            <a:avLst/>
          </a:prstGeom>
        </p:spPr>
      </p:pic>
      <p:sp>
        <p:nvSpPr>
          <p:cNvPr id="32" name="Фактор 4"/>
          <p:cNvSpPr txBox="1"/>
          <p:nvPr/>
        </p:nvSpPr>
        <p:spPr>
          <a:xfrm>
            <a:off x="3630168" y="5675376"/>
            <a:ext cx="1490472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настроения и ожидания инвесторов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Банковский депозит</a:t>
            </a:r>
            <a:endParaRPr lang="ru-RU" sz="3400" dirty="0"/>
          </a:p>
        </p:txBody>
      </p:sp>
      <p:sp>
        <p:nvSpPr>
          <p:cNvPr id="3" name="Депозит: значок: кольцо"/>
          <p:cNvSpPr/>
          <p:nvPr/>
        </p:nvSpPr>
        <p:spPr>
          <a:xfrm>
            <a:off x="548640" y="1599184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Депозит: значок: диск"/>
          <p:cNvSpPr/>
          <p:nvPr/>
        </p:nvSpPr>
        <p:spPr>
          <a:xfrm>
            <a:off x="594360" y="1644904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Депозит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839214"/>
            <a:ext cx="388620" cy="388620"/>
          </a:xfrm>
          <a:prstGeom prst="rect">
            <a:avLst/>
          </a:prstGeom>
        </p:spPr>
      </p:pic>
      <p:sp>
        <p:nvSpPr>
          <p:cNvPr id="6" name="Депозит"/>
          <p:cNvSpPr txBox="1"/>
          <p:nvPr/>
        </p:nvSpPr>
        <p:spPr>
          <a:xfrm>
            <a:off x="1691640" y="1599184"/>
            <a:ext cx="9951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Банковский депозит — самый простой и распространённый финансовый продукт: доходность по нему заранее известна и зафиксирована в договоре с банком.</a:t>
            </a:r>
            <a:endParaRPr lang="ru-RU" sz="2000" dirty="0"/>
          </a:p>
        </p:txBody>
      </p:sp>
      <p:sp>
        <p:nvSpPr>
          <p:cNvPr id="7" name="Страхование: значок: кольцо"/>
          <p:cNvSpPr/>
          <p:nvPr/>
        </p:nvSpPr>
        <p:spPr>
          <a:xfrm>
            <a:off x="548640" y="342900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Страхование: значок: диск"/>
          <p:cNvSpPr/>
          <p:nvPr/>
        </p:nvSpPr>
        <p:spPr>
          <a:xfrm>
            <a:off x="594360" y="34747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Страхование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" y="3669030"/>
            <a:ext cx="388620" cy="388620"/>
          </a:xfrm>
          <a:prstGeom prst="rect">
            <a:avLst/>
          </a:prstGeom>
        </p:spPr>
      </p:pic>
      <p:sp>
        <p:nvSpPr>
          <p:cNvPr id="10" name="Страхование"/>
          <p:cNvSpPr txBox="1"/>
          <p:nvPr/>
        </p:nvSpPr>
        <p:spPr>
          <a:xfrm>
            <a:off x="1691640" y="2787904"/>
            <a:ext cx="9951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Вклад застрахован Агентством по страхованию вкладов:</a:t>
            </a:r>
            <a:endParaRPr lang="ru-RU" sz="2000" dirty="0"/>
          </a:p>
        </p:txBody>
      </p:sp>
      <p:sp>
        <p:nvSpPr>
          <p:cNvPr id="11" name="Сумма 1"/>
          <p:cNvSpPr/>
          <p:nvPr/>
        </p:nvSpPr>
        <p:spPr>
          <a:xfrm>
            <a:off x="1691640" y="3309112"/>
            <a:ext cx="4792828" cy="1629664"/>
          </a:xfrm>
          <a:prstGeom prst="roundRect">
            <a:avLst>
              <a:gd name="adj" fmla="val 673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2" name="Сумма 1: текст"/>
          <p:cNvSpPr txBox="1"/>
          <p:nvPr/>
        </p:nvSpPr>
        <p:spPr>
          <a:xfrm>
            <a:off x="1947672" y="3537712"/>
            <a:ext cx="4280764" cy="117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сумме депозита в одном банке</a:t>
            </a:r>
            <a:endParaRPr lang="ru-RU" sz="1800" dirty="0"/>
          </a:p>
          <a:p>
            <a:pPr algn="l" indent="0" marL="0">
              <a:spcAft>
                <a:spcPts val="200"/>
              </a:spcAft>
              <a:buNone/>
            </a:pPr>
            <a:r>
              <a:rPr lang="ru-RU" alt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 1 млн 400 тыс. р.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его возврат гарантируется,</a:t>
            </a:r>
            <a:endParaRPr lang="ru-RU" sz="1800" dirty="0"/>
          </a:p>
        </p:txBody>
      </p:sp>
      <p:sp>
        <p:nvSpPr>
          <p:cNvPr id="13" name="Сумма 2"/>
          <p:cNvSpPr/>
          <p:nvPr/>
        </p:nvSpPr>
        <p:spPr>
          <a:xfrm>
            <a:off x="6850228" y="3309112"/>
            <a:ext cx="4792828" cy="1629664"/>
          </a:xfrm>
          <a:prstGeom prst="roundRect">
            <a:avLst>
              <a:gd name="adj" fmla="val 673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Сумма 2: текст"/>
          <p:cNvSpPr txBox="1"/>
          <p:nvPr/>
        </p:nvSpPr>
        <p:spPr>
          <a:xfrm>
            <a:off x="7106260" y="3537712"/>
            <a:ext cx="4280764" cy="117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 по вкладам сроком от трёх лет с 30 октября 2025 г. —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 2 млн 800 тыс. р.</a:t>
            </a:r>
            <a:endParaRPr lang="ru-RU" sz="1800" dirty="0"/>
          </a:p>
        </p:txBody>
      </p:sp>
      <p:sp>
        <p:nvSpPr>
          <p:cNvPr id="15" name="Без страховки: значок: кольцо"/>
          <p:cNvSpPr/>
          <p:nvPr/>
        </p:nvSpPr>
        <p:spPr>
          <a:xfrm>
            <a:off x="548640" y="5258816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6" name="Без страховки: значок: диск"/>
          <p:cNvSpPr/>
          <p:nvPr/>
        </p:nvSpPr>
        <p:spPr>
          <a:xfrm>
            <a:off x="594360" y="5304536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Без страховки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70" y="5498846"/>
            <a:ext cx="388620" cy="388620"/>
          </a:xfrm>
          <a:prstGeom prst="rect">
            <a:avLst/>
          </a:prstGeom>
        </p:spPr>
      </p:pic>
      <p:sp>
        <p:nvSpPr>
          <p:cNvPr id="18" name="Без страховки"/>
          <p:cNvSpPr txBox="1"/>
          <p:nvPr/>
        </p:nvSpPr>
        <p:spPr>
          <a:xfrm>
            <a:off x="1691640" y="5258816"/>
            <a:ext cx="9951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Вложения в облигации и в кредитные потребительские кооперативы (КПК) этой страховкой не защищены.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Ценные бумаги и коллективные инвестиции</a:t>
            </a:r>
            <a:endParaRPr lang="ru-RU" sz="3400" dirty="0"/>
          </a:p>
        </p:txBody>
      </p:sp>
      <p:sp>
        <p:nvSpPr>
          <p:cNvPr id="3" name="Схема риска"/>
          <p:cNvSpPr/>
          <p:nvPr/>
        </p:nvSpPr>
        <p:spPr>
          <a:xfrm>
            <a:off x="548640" y="1463040"/>
            <a:ext cx="5120640" cy="4846320"/>
          </a:xfrm>
          <a:prstGeom prst="roundRect">
            <a:avLst>
              <a:gd name="adj" fmla="val 22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Правило"/>
          <p:cNvSpPr txBox="1"/>
          <p:nvPr/>
        </p:nvSpPr>
        <p:spPr>
          <a:xfrm>
            <a:off x="868680" y="1719072"/>
            <a:ext cx="4480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Облигации приносят заранее известный процент, акции — негарантированный доход, а на фондовом рынке действует правило: чем более рискованный инструмент выбирает инвестор, тем больше возможная прибыль.</a:t>
            </a:r>
            <a:endParaRPr lang="ru-RU" sz="1800" dirty="0"/>
          </a:p>
        </p:txBody>
      </p:sp>
      <p:sp>
        <p:nvSpPr>
          <p:cNvPr id="5" name="Ось риска"/>
          <p:cNvSpPr/>
          <p:nvPr/>
        </p:nvSpPr>
        <p:spPr>
          <a:xfrm>
            <a:off x="1097280" y="5852160"/>
            <a:ext cx="42519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6" name="Ось прибыли"/>
          <p:cNvSpPr/>
          <p:nvPr/>
        </p:nvSpPr>
        <p:spPr>
          <a:xfrm flipV="1">
            <a:off x="1097280" y="3593592"/>
            <a:ext cx="0" cy="2258568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7" name="Подпись оси прибыли"/>
          <p:cNvSpPr txBox="1"/>
          <p:nvPr/>
        </p:nvSpPr>
        <p:spPr>
          <a:xfrm>
            <a:off x="1234440" y="35204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4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возможная прибыль</a:t>
            </a:r>
            <a:endParaRPr lang="ru-RU" sz="1400" dirty="0"/>
          </a:p>
        </p:txBody>
      </p:sp>
      <p:sp>
        <p:nvSpPr>
          <p:cNvPr id="8" name="Подпись оси риска"/>
          <p:cNvSpPr txBox="1"/>
          <p:nvPr/>
        </p:nvSpPr>
        <p:spPr>
          <a:xfrm>
            <a:off x="4251960" y="590702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ru-RU" altLang="en-US" sz="14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</a:t>
            </a:r>
            <a:endParaRPr lang="ru-RU" sz="1400" dirty="0"/>
          </a:p>
        </p:txBody>
      </p:sp>
      <p:sp>
        <p:nvSpPr>
          <p:cNvPr id="9" name="Риск и прибыль"/>
          <p:cNvSpPr/>
          <p:nvPr/>
        </p:nvSpPr>
        <p:spPr>
          <a:xfrm flipV="1">
            <a:off x="1417320" y="4096512"/>
            <a:ext cx="3703320" cy="1481328"/>
          </a:xfrm>
          <a:prstGeom prst="line">
            <a:avLst/>
          </a:prstGeom>
          <a:noFill/>
          <a:ln w="3175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10" name="Облигации: кольцо"/>
          <p:cNvSpPr/>
          <p:nvPr/>
        </p:nvSpPr>
        <p:spPr>
          <a:xfrm>
            <a:off x="1792224" y="4915814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Облигации: диск"/>
          <p:cNvSpPr/>
          <p:nvPr/>
        </p:nvSpPr>
        <p:spPr>
          <a:xfrm>
            <a:off x="1837944" y="4961534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Облигации: иконка" descr="Облигаци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7964" y="5121554"/>
            <a:ext cx="320040" cy="320040"/>
          </a:xfrm>
          <a:prstGeom prst="rect">
            <a:avLst/>
          </a:prstGeom>
        </p:spPr>
      </p:pic>
      <p:sp>
        <p:nvSpPr>
          <p:cNvPr id="13" name="Акции: кольцо"/>
          <p:cNvSpPr/>
          <p:nvPr/>
        </p:nvSpPr>
        <p:spPr>
          <a:xfrm>
            <a:off x="3717950" y="4145524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4" name="Акции: диск"/>
          <p:cNvSpPr/>
          <p:nvPr/>
        </p:nvSpPr>
        <p:spPr>
          <a:xfrm>
            <a:off x="3763670" y="4191244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Акции: иконка" descr="Акци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0" y="4351264"/>
            <a:ext cx="320040" cy="320040"/>
          </a:xfrm>
          <a:prstGeom prst="rect">
            <a:avLst/>
          </a:prstGeom>
        </p:spPr>
      </p:pic>
      <p:sp>
        <p:nvSpPr>
          <p:cNvPr id="16" name="Подпись"/>
          <p:cNvSpPr txBox="1"/>
          <p:nvPr/>
        </p:nvSpPr>
        <p:spPr>
          <a:xfrm>
            <a:off x="2569464" y="5327294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Облигации</a:t>
            </a:r>
            <a:endParaRPr lang="ru-RU" sz="1700" dirty="0"/>
          </a:p>
        </p:txBody>
      </p:sp>
      <p:sp>
        <p:nvSpPr>
          <p:cNvPr id="17" name="Подпись"/>
          <p:cNvSpPr txBox="1"/>
          <p:nvPr/>
        </p:nvSpPr>
        <p:spPr>
          <a:xfrm>
            <a:off x="2117750" y="4099804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Акции</a:t>
            </a:r>
            <a:endParaRPr lang="ru-RU" sz="1700" dirty="0"/>
          </a:p>
        </p:txBody>
      </p:sp>
      <p:sp>
        <p:nvSpPr>
          <p:cNvPr id="18" name="Карточка 1"/>
          <p:cNvSpPr/>
          <p:nvPr/>
        </p:nvSpPr>
        <p:spPr>
          <a:xfrm>
            <a:off x="6035040" y="1463040"/>
            <a:ext cx="5608015" cy="256032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9" name="Карточка 1: значок: кольцо"/>
          <p:cNvSpPr/>
          <p:nvPr/>
        </p:nvSpPr>
        <p:spPr>
          <a:xfrm>
            <a:off x="6355080" y="230886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Карточка 1: значок: диск"/>
          <p:cNvSpPr/>
          <p:nvPr/>
        </p:nvSpPr>
        <p:spPr>
          <a:xfrm>
            <a:off x="6400800" y="235458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Карточка 1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110" y="2548890"/>
            <a:ext cx="388620" cy="388620"/>
          </a:xfrm>
          <a:prstGeom prst="rect">
            <a:avLst/>
          </a:prstGeom>
        </p:spPr>
      </p:pic>
      <p:sp>
        <p:nvSpPr>
          <p:cNvPr id="22" name="Карточка 1: текст"/>
          <p:cNvSpPr txBox="1"/>
          <p:nvPr/>
        </p:nvSpPr>
        <p:spPr>
          <a:xfrm>
            <a:off x="7498080" y="1645920"/>
            <a:ext cx="38249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Неквалифицированному инвестору рекомендуется использовать только финансовые инструменты с минимальным уровнем риска, участвовать в коллективных инвестициях и пользоваться услугами финансовых советников.</a:t>
            </a:r>
            <a:endParaRPr lang="ru-RU" sz="1800" dirty="0"/>
          </a:p>
        </p:txBody>
      </p:sp>
      <p:sp>
        <p:nvSpPr>
          <p:cNvPr id="23" name="Карточка 2"/>
          <p:cNvSpPr/>
          <p:nvPr/>
        </p:nvSpPr>
        <p:spPr>
          <a:xfrm>
            <a:off x="6035040" y="4297680"/>
            <a:ext cx="5608015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4" name="Карточка 2: значок: кольцо"/>
          <p:cNvSpPr/>
          <p:nvPr/>
        </p:nvSpPr>
        <p:spPr>
          <a:xfrm>
            <a:off x="6355080" y="486918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5" name="Карточка 2: значок: диск"/>
          <p:cNvSpPr/>
          <p:nvPr/>
        </p:nvSpPr>
        <p:spPr>
          <a:xfrm>
            <a:off x="6400800" y="491490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Карточка 2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110" y="5109210"/>
            <a:ext cx="388620" cy="388620"/>
          </a:xfrm>
          <a:prstGeom prst="rect">
            <a:avLst/>
          </a:prstGeom>
        </p:spPr>
      </p:pic>
      <p:sp>
        <p:nvSpPr>
          <p:cNvPr id="27" name="Карточка 2: текст"/>
          <p:cNvSpPr txBox="1"/>
          <p:nvPr/>
        </p:nvSpPr>
        <p:spPr>
          <a:xfrm>
            <a:off x="7498080" y="4480560"/>
            <a:ext cx="382493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сделок с ценными бумагами можно открыть индивидуальный инвестиционный счёт (ИИС), по которому полагаются налоговые вычеты.</a:t>
            </a:r>
            <a:endParaRPr lang="ru-RU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Правила безопасности</a:t>
            </a:r>
            <a:endParaRPr lang="ru-RU" sz="3400" dirty="0"/>
          </a:p>
        </p:txBody>
      </p:sp>
      <p:sp>
        <p:nvSpPr>
          <p:cNvPr id="3" name="Правило 1"/>
          <p:cNvSpPr/>
          <p:nvPr/>
        </p:nvSpPr>
        <p:spPr>
          <a:xfrm>
            <a:off x="548640" y="1463040"/>
            <a:ext cx="11094415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Правило 1: значок: кольцо"/>
          <p:cNvSpPr/>
          <p:nvPr/>
        </p:nvSpPr>
        <p:spPr>
          <a:xfrm>
            <a:off x="914400" y="171450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Правило 1: значок: диск"/>
          <p:cNvSpPr/>
          <p:nvPr/>
        </p:nvSpPr>
        <p:spPr>
          <a:xfrm>
            <a:off x="960120" y="176022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Правило 1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290" y="1977390"/>
            <a:ext cx="434340" cy="434340"/>
          </a:xfrm>
          <a:prstGeom prst="rect">
            <a:avLst/>
          </a:prstGeom>
        </p:spPr>
      </p:pic>
      <p:sp>
        <p:nvSpPr>
          <p:cNvPr id="7" name="Правило 1: текст"/>
          <p:cNvSpPr txBox="1"/>
          <p:nvPr/>
        </p:nvSpPr>
        <p:spPr>
          <a:xfrm>
            <a:off x="2194560" y="1645920"/>
            <a:ext cx="90827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передавать деньги в организации без лицензии (проверить её можно на сайте Банка России) и поддаваться на предложения о вложении денег в «суперприбыльные» проекты.</a:t>
            </a:r>
            <a:endParaRPr lang="ru-RU" sz="2000" dirty="0"/>
          </a:p>
        </p:txBody>
      </p:sp>
      <p:sp>
        <p:nvSpPr>
          <p:cNvPr id="8" name="Правило 2"/>
          <p:cNvSpPr/>
          <p:nvPr/>
        </p:nvSpPr>
        <p:spPr>
          <a:xfrm>
            <a:off x="548640" y="3200400"/>
            <a:ext cx="11094415" cy="1417320"/>
          </a:xfrm>
          <a:prstGeom prst="roundRect">
            <a:avLst>
              <a:gd name="adj" fmla="val 774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Правило 2: значок: кольцо"/>
          <p:cNvSpPr/>
          <p:nvPr/>
        </p:nvSpPr>
        <p:spPr>
          <a:xfrm>
            <a:off x="914400" y="342900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Правило 2: значок: диск"/>
          <p:cNvSpPr/>
          <p:nvPr/>
        </p:nvSpPr>
        <p:spPr>
          <a:xfrm>
            <a:off x="960120" y="347472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Правило 2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290" y="3691890"/>
            <a:ext cx="434340" cy="434340"/>
          </a:xfrm>
          <a:prstGeom prst="rect">
            <a:avLst/>
          </a:prstGeom>
        </p:spPr>
      </p:pic>
      <p:sp>
        <p:nvSpPr>
          <p:cNvPr id="12" name="Правило 2: текст"/>
          <p:cNvSpPr txBox="1"/>
          <p:nvPr/>
        </p:nvSpPr>
        <p:spPr>
          <a:xfrm>
            <a:off x="2194560" y="33832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Гарантированный инвестиционный доход, заметно отличающийся от средней доходности по депозитам в банках, — признак мошеннического предложения.</a:t>
            </a:r>
            <a:endParaRPr lang="ru-RU" sz="2000" dirty="0"/>
          </a:p>
        </p:txBody>
      </p:sp>
      <p:sp>
        <p:nvSpPr>
          <p:cNvPr id="13" name="Правило 3"/>
          <p:cNvSpPr/>
          <p:nvPr/>
        </p:nvSpPr>
        <p:spPr>
          <a:xfrm>
            <a:off x="548640" y="4892040"/>
            <a:ext cx="11094415" cy="1417320"/>
          </a:xfrm>
          <a:prstGeom prst="roundRect">
            <a:avLst>
              <a:gd name="adj" fmla="val 774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Правило 3: значок: кольцо"/>
          <p:cNvSpPr/>
          <p:nvPr/>
        </p:nvSpPr>
        <p:spPr>
          <a:xfrm>
            <a:off x="914400" y="512064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Правило 3: значок: диск"/>
          <p:cNvSpPr/>
          <p:nvPr/>
        </p:nvSpPr>
        <p:spPr>
          <a:xfrm>
            <a:off x="960120" y="5166360"/>
            <a:ext cx="868680" cy="8686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Правило 3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290" y="5383530"/>
            <a:ext cx="434340" cy="434340"/>
          </a:xfrm>
          <a:prstGeom prst="rect">
            <a:avLst/>
          </a:prstGeom>
        </p:spPr>
      </p:pic>
      <p:sp>
        <p:nvSpPr>
          <p:cNvPr id="17" name="Правило 3: текст"/>
          <p:cNvSpPr txBox="1"/>
          <p:nvPr/>
        </p:nvSpPr>
        <p:spPr>
          <a:xfrm>
            <a:off x="2194560" y="507492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нарушение прав потребителя финансовых услуг жалуются в Банк России, а если организация не имеет лицензии, — в полицию.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Как составить личный финансовый план</a:t>
            </a:r>
            <a:endParaRPr lang="ru-RU" sz="3400" dirty="0"/>
          </a:p>
        </p:txBody>
      </p:sp>
      <p:sp>
        <p:nvSpPr>
          <p:cNvPr id="3" name="Шаг 1"/>
          <p:cNvSpPr/>
          <p:nvPr/>
        </p:nvSpPr>
        <p:spPr>
          <a:xfrm>
            <a:off x="548640" y="2194560"/>
            <a:ext cx="3271418" cy="3886200"/>
          </a:xfrm>
          <a:prstGeom prst="roundRect">
            <a:avLst>
              <a:gd name="adj" fmla="val 335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Шаг 1: значок: кольцо"/>
          <p:cNvSpPr/>
          <p:nvPr/>
        </p:nvSpPr>
        <p:spPr>
          <a:xfrm>
            <a:off x="1589989" y="1600200"/>
            <a:ext cx="1188720" cy="11887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Шаг 1: значок: диск"/>
          <p:cNvSpPr/>
          <p:nvPr/>
        </p:nvSpPr>
        <p:spPr>
          <a:xfrm>
            <a:off x="1637538" y="1647749"/>
            <a:ext cx="1093622" cy="109362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Шаг 1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944" y="1921154"/>
            <a:ext cx="546811" cy="546811"/>
          </a:xfrm>
          <a:prstGeom prst="rect">
            <a:avLst/>
          </a:prstGeom>
        </p:spPr>
      </p:pic>
      <p:sp>
        <p:nvSpPr>
          <p:cNvPr id="7" name="Шаг 1: номер"/>
          <p:cNvSpPr/>
          <p:nvPr/>
        </p:nvSpPr>
        <p:spPr>
          <a:xfrm>
            <a:off x="2449525" y="1581912"/>
            <a:ext cx="457200" cy="457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ru-RU" sz="1600" dirty="0"/>
          </a:p>
        </p:txBody>
      </p:sp>
      <p:sp>
        <p:nvSpPr>
          <p:cNvPr id="8" name="Шаг 1: текст"/>
          <p:cNvSpPr txBox="1"/>
          <p:nvPr/>
        </p:nvSpPr>
        <p:spPr>
          <a:xfrm>
            <a:off x="822960" y="2971800"/>
            <a:ext cx="2722778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ставятся цель и срок, подсчитываются все доходы за месяц, а расходы делятся на обязательные и произвольные.</a:t>
            </a:r>
            <a:endParaRPr lang="ru-RU" sz="2000" dirty="0"/>
          </a:p>
        </p:txBody>
      </p:sp>
      <p:sp>
        <p:nvSpPr>
          <p:cNvPr id="9" name="Стрелка 1"/>
          <p:cNvSpPr/>
          <p:nvPr/>
        </p:nvSpPr>
        <p:spPr>
          <a:xfrm>
            <a:off x="3984650" y="3909060"/>
            <a:ext cx="310896" cy="457200"/>
          </a:xfrm>
          <a:prstGeom prst="chevron">
            <a:avLst/>
          </a:prstGeom>
          <a:solidFill>
            <a:schemeClr val="accent2"/>
          </a:solidFill>
          <a:ln w="6350">
            <a:solidFill>
              <a:schemeClr val="accent2"/>
            </a:solidFill>
            <a:prstDash val="solid"/>
          </a:ln>
        </p:spPr>
      </p:sp>
      <p:sp>
        <p:nvSpPr>
          <p:cNvPr id="10" name="Шаг 2"/>
          <p:cNvSpPr/>
          <p:nvPr/>
        </p:nvSpPr>
        <p:spPr>
          <a:xfrm>
            <a:off x="4460138" y="2194560"/>
            <a:ext cx="3271418" cy="3886200"/>
          </a:xfrm>
          <a:prstGeom prst="roundRect">
            <a:avLst>
              <a:gd name="adj" fmla="val 335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1" name="Шаг 2: значок: кольцо"/>
          <p:cNvSpPr/>
          <p:nvPr/>
        </p:nvSpPr>
        <p:spPr>
          <a:xfrm>
            <a:off x="5501488" y="1600200"/>
            <a:ext cx="1188720" cy="11887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2" name="Шаг 2: значок: диск"/>
          <p:cNvSpPr/>
          <p:nvPr/>
        </p:nvSpPr>
        <p:spPr>
          <a:xfrm>
            <a:off x="5549036" y="1647749"/>
            <a:ext cx="1093622" cy="109362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Шаг 2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42" y="1921154"/>
            <a:ext cx="546811" cy="546811"/>
          </a:xfrm>
          <a:prstGeom prst="rect">
            <a:avLst/>
          </a:prstGeom>
        </p:spPr>
      </p:pic>
      <p:sp>
        <p:nvSpPr>
          <p:cNvPr id="14" name="Шаг 2: номер"/>
          <p:cNvSpPr/>
          <p:nvPr/>
        </p:nvSpPr>
        <p:spPr>
          <a:xfrm>
            <a:off x="6361024" y="1581912"/>
            <a:ext cx="457200" cy="457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ru-RU" sz="1600" dirty="0"/>
          </a:p>
        </p:txBody>
      </p:sp>
      <p:sp>
        <p:nvSpPr>
          <p:cNvPr id="15" name="Шаг 2: текст"/>
          <p:cNvSpPr txBox="1"/>
          <p:nvPr/>
        </p:nvSpPr>
        <p:spPr>
          <a:xfrm>
            <a:off x="4734458" y="2971800"/>
            <a:ext cx="2722778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Затем определяется постоянная доля дохода, которая откладывается сразу после его получения, и выбирается форма сбережений с учётом надёжности, процента на доход и ликвидности.</a:t>
            </a:r>
            <a:endParaRPr lang="ru-RU" sz="2000" dirty="0"/>
          </a:p>
        </p:txBody>
      </p:sp>
      <p:sp>
        <p:nvSpPr>
          <p:cNvPr id="16" name="Стрелка 2"/>
          <p:cNvSpPr/>
          <p:nvPr/>
        </p:nvSpPr>
        <p:spPr>
          <a:xfrm>
            <a:off x="7896149" y="3909060"/>
            <a:ext cx="310896" cy="457200"/>
          </a:xfrm>
          <a:prstGeom prst="chevron">
            <a:avLst/>
          </a:prstGeom>
          <a:solidFill>
            <a:schemeClr val="accent2"/>
          </a:solidFill>
          <a:ln w="6350">
            <a:solidFill>
              <a:schemeClr val="accent2"/>
            </a:solidFill>
            <a:prstDash val="solid"/>
          </a:ln>
        </p:spPr>
      </p:sp>
      <p:sp>
        <p:nvSpPr>
          <p:cNvPr id="17" name="Шаг 3"/>
          <p:cNvSpPr/>
          <p:nvPr/>
        </p:nvSpPr>
        <p:spPr>
          <a:xfrm>
            <a:off x="8371637" y="2194560"/>
            <a:ext cx="3271418" cy="3886200"/>
          </a:xfrm>
          <a:prstGeom prst="roundRect">
            <a:avLst>
              <a:gd name="adj" fmla="val 335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8" name="Шаг 3: значок: кольцо"/>
          <p:cNvSpPr/>
          <p:nvPr/>
        </p:nvSpPr>
        <p:spPr>
          <a:xfrm>
            <a:off x="9412986" y="1600200"/>
            <a:ext cx="1188720" cy="11887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9" name="Шаг 3: значок: диск"/>
          <p:cNvSpPr/>
          <p:nvPr/>
        </p:nvSpPr>
        <p:spPr>
          <a:xfrm>
            <a:off x="9460535" y="1647749"/>
            <a:ext cx="1093622" cy="109362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Шаг 3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940" y="1921154"/>
            <a:ext cx="546811" cy="546811"/>
          </a:xfrm>
          <a:prstGeom prst="rect">
            <a:avLst/>
          </a:prstGeom>
        </p:spPr>
      </p:pic>
      <p:sp>
        <p:nvSpPr>
          <p:cNvPr id="21" name="Шаг 3: номер"/>
          <p:cNvSpPr/>
          <p:nvPr/>
        </p:nvSpPr>
        <p:spPr>
          <a:xfrm>
            <a:off x="10272522" y="1581912"/>
            <a:ext cx="457200" cy="457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ru-RU" sz="1600" dirty="0"/>
          </a:p>
        </p:txBody>
      </p:sp>
      <p:sp>
        <p:nvSpPr>
          <p:cNvPr id="22" name="Шаг 3: текст"/>
          <p:cNvSpPr txBox="1"/>
          <p:nvPr/>
        </p:nvSpPr>
        <p:spPr>
          <a:xfrm>
            <a:off x="8645957" y="2971800"/>
            <a:ext cx="2722778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 в месяц план сверяется с фактом и пересматривается при изменении процентных ставок, инфляции и курса рубля.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Образец личного финансового плана</a:t>
            </a:r>
            <a:endParaRPr lang="ru-RU" sz="3400" dirty="0"/>
          </a:p>
        </p:txBody>
      </p:sp>
      <p:sp>
        <p:nvSpPr>
          <p:cNvPr id="3" name="Образец 1"/>
          <p:cNvSpPr/>
          <p:nvPr/>
        </p:nvSpPr>
        <p:spPr>
          <a:xfrm>
            <a:off x="548640" y="1544320"/>
            <a:ext cx="7187184" cy="585216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Образец 1: значок: кольцо"/>
          <p:cNvSpPr/>
          <p:nvPr/>
        </p:nvSpPr>
        <p:spPr>
          <a:xfrm>
            <a:off x="640080" y="1635760"/>
            <a:ext cx="402336" cy="402336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Образец 1: значок: диск"/>
          <p:cNvSpPr/>
          <p:nvPr/>
        </p:nvSpPr>
        <p:spPr>
          <a:xfrm>
            <a:off x="685800" y="1681480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Образец 1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" y="1759204"/>
            <a:ext cx="155448" cy="155448"/>
          </a:xfrm>
          <a:prstGeom prst="rect">
            <a:avLst/>
          </a:prstGeom>
        </p:spPr>
      </p:pic>
      <p:sp>
        <p:nvSpPr>
          <p:cNvPr id="7" name="Образец 1: текст"/>
          <p:cNvSpPr txBox="1"/>
          <p:nvPr/>
        </p:nvSpPr>
        <p:spPr>
          <a:xfrm>
            <a:off x="1225296" y="1571752"/>
            <a:ext cx="6400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 — за год накопить на ноутбук для учёбы;</a:t>
            </a:r>
            <a:endParaRPr lang="ru-RU" sz="1600" dirty="0"/>
          </a:p>
        </p:txBody>
      </p:sp>
      <p:sp>
        <p:nvSpPr>
          <p:cNvPr id="8" name="Поле для заполнения 1"/>
          <p:cNvSpPr/>
          <p:nvPr/>
        </p:nvSpPr>
        <p:spPr>
          <a:xfrm>
            <a:off x="7964424" y="1544320"/>
            <a:ext cx="3678631" cy="585216"/>
          </a:xfrm>
          <a:prstGeom prst="roundRect">
            <a:avLst>
              <a:gd name="adj" fmla="val 12500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50800" rIns="114300" bIns="508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цель и срок</a:t>
            </a:r>
            <a:endParaRPr lang="ru-RU" sz="1500" dirty="0"/>
          </a:p>
        </p:txBody>
      </p:sp>
      <p:sp>
        <p:nvSpPr>
          <p:cNvPr id="9" name="Образец 2"/>
          <p:cNvSpPr/>
          <p:nvPr/>
        </p:nvSpPr>
        <p:spPr>
          <a:xfrm>
            <a:off x="548640" y="2220976"/>
            <a:ext cx="7187184" cy="585216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0" name="Образец 2: значок: кольцо"/>
          <p:cNvSpPr/>
          <p:nvPr/>
        </p:nvSpPr>
        <p:spPr>
          <a:xfrm>
            <a:off x="640080" y="2312416"/>
            <a:ext cx="402336" cy="402336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Образец 2: значок: диск"/>
          <p:cNvSpPr/>
          <p:nvPr/>
        </p:nvSpPr>
        <p:spPr>
          <a:xfrm>
            <a:off x="685800" y="2358136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Образец 2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2435860"/>
            <a:ext cx="155448" cy="155448"/>
          </a:xfrm>
          <a:prstGeom prst="rect">
            <a:avLst/>
          </a:prstGeom>
        </p:spPr>
      </p:pic>
      <p:sp>
        <p:nvSpPr>
          <p:cNvPr id="13" name="Образец 2: текст"/>
          <p:cNvSpPr txBox="1"/>
          <p:nvPr/>
        </p:nvSpPr>
        <p:spPr>
          <a:xfrm>
            <a:off x="1225296" y="2248408"/>
            <a:ext cx="6400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доходы — карманные деньги, летняя подработка, денежные подарки;</a:t>
            </a:r>
            <a:endParaRPr lang="ru-RU" sz="1600" dirty="0"/>
          </a:p>
        </p:txBody>
      </p:sp>
      <p:sp>
        <p:nvSpPr>
          <p:cNvPr id="14" name="Поле для заполнения 2"/>
          <p:cNvSpPr/>
          <p:nvPr/>
        </p:nvSpPr>
        <p:spPr>
          <a:xfrm>
            <a:off x="7964424" y="2220976"/>
            <a:ext cx="3678631" cy="585216"/>
          </a:xfrm>
          <a:prstGeom prst="roundRect">
            <a:avLst>
              <a:gd name="adj" fmla="val 12500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50800" rIns="114300" bIns="508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все доходы за месяц и суммы</a:t>
            </a:r>
            <a:endParaRPr lang="ru-RU" sz="1500" dirty="0"/>
          </a:p>
        </p:txBody>
      </p:sp>
      <p:sp>
        <p:nvSpPr>
          <p:cNvPr id="15" name="Образец 3"/>
          <p:cNvSpPr/>
          <p:nvPr/>
        </p:nvSpPr>
        <p:spPr>
          <a:xfrm>
            <a:off x="548640" y="2897632"/>
            <a:ext cx="7187184" cy="604520"/>
          </a:xfrm>
          <a:prstGeom prst="roundRect">
            <a:avLst>
              <a:gd name="adj" fmla="val 1210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6" name="Образец 3: значок: кольцо"/>
          <p:cNvSpPr/>
          <p:nvPr/>
        </p:nvSpPr>
        <p:spPr>
          <a:xfrm>
            <a:off x="640080" y="2998724"/>
            <a:ext cx="402336" cy="402336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7" name="Образец 3: значок: диск"/>
          <p:cNvSpPr/>
          <p:nvPr/>
        </p:nvSpPr>
        <p:spPr>
          <a:xfrm>
            <a:off x="685800" y="3044444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Образец 3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" y="3122168"/>
            <a:ext cx="155448" cy="155448"/>
          </a:xfrm>
          <a:prstGeom prst="rect">
            <a:avLst/>
          </a:prstGeom>
        </p:spPr>
      </p:pic>
      <p:sp>
        <p:nvSpPr>
          <p:cNvPr id="19" name="Образец 3: текст"/>
          <p:cNvSpPr txBox="1"/>
          <p:nvPr/>
        </p:nvSpPr>
        <p:spPr>
          <a:xfrm>
            <a:off x="1225296" y="2925064"/>
            <a:ext cx="6400800" cy="549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обязательные расходы — проезд и связь,</a:t>
            </a:r>
            <a:endParaRPr lang="ru-RU" sz="1600" dirty="0"/>
          </a:p>
        </p:txBody>
      </p:sp>
      <p:sp>
        <p:nvSpPr>
          <p:cNvPr id="20" name="Поле для заполнения 3"/>
          <p:cNvSpPr/>
          <p:nvPr/>
        </p:nvSpPr>
        <p:spPr>
          <a:xfrm>
            <a:off x="7964424" y="2897632"/>
            <a:ext cx="3678631" cy="604520"/>
          </a:xfrm>
          <a:prstGeom prst="roundRect">
            <a:avLst>
              <a:gd name="adj" fmla="val 12101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50800" rIns="114300" bIns="508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обязательные расходы и суммы</a:t>
            </a:r>
            <a:endParaRPr lang="ru-RU" sz="1500" dirty="0"/>
          </a:p>
        </p:txBody>
      </p:sp>
      <p:sp>
        <p:nvSpPr>
          <p:cNvPr id="21" name="Образец 4"/>
          <p:cNvSpPr/>
          <p:nvPr/>
        </p:nvSpPr>
        <p:spPr>
          <a:xfrm>
            <a:off x="548640" y="3593592"/>
            <a:ext cx="7187184" cy="604520"/>
          </a:xfrm>
          <a:prstGeom prst="roundRect">
            <a:avLst>
              <a:gd name="adj" fmla="val 1210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2" name="Образец 4: значок: кольцо"/>
          <p:cNvSpPr/>
          <p:nvPr/>
        </p:nvSpPr>
        <p:spPr>
          <a:xfrm>
            <a:off x="640080" y="3694684"/>
            <a:ext cx="402336" cy="402336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3" name="Образец 4: значок: диск"/>
          <p:cNvSpPr/>
          <p:nvPr/>
        </p:nvSpPr>
        <p:spPr>
          <a:xfrm>
            <a:off x="685800" y="3740404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Образец 4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24" y="3818128"/>
            <a:ext cx="155448" cy="155448"/>
          </a:xfrm>
          <a:prstGeom prst="rect">
            <a:avLst/>
          </a:prstGeom>
        </p:spPr>
      </p:pic>
      <p:sp>
        <p:nvSpPr>
          <p:cNvPr id="25" name="Образец 4: текст"/>
          <p:cNvSpPr txBox="1"/>
          <p:nvPr/>
        </p:nvSpPr>
        <p:spPr>
          <a:xfrm>
            <a:off x="1225296" y="3621024"/>
            <a:ext cx="6400800" cy="549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произвольные — развлечения и покупки по желанию.</a:t>
            </a:r>
            <a:endParaRPr lang="ru-RU" sz="1600" dirty="0"/>
          </a:p>
        </p:txBody>
      </p:sp>
      <p:sp>
        <p:nvSpPr>
          <p:cNvPr id="26" name="Поле для заполнения 4"/>
          <p:cNvSpPr/>
          <p:nvPr/>
        </p:nvSpPr>
        <p:spPr>
          <a:xfrm>
            <a:off x="7964424" y="3593592"/>
            <a:ext cx="3678631" cy="604520"/>
          </a:xfrm>
          <a:prstGeom prst="roundRect">
            <a:avLst>
              <a:gd name="adj" fmla="val 12101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50800" rIns="114300" bIns="508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произвольные расходы и суммы</a:t>
            </a:r>
            <a:endParaRPr lang="ru-RU" sz="1500" dirty="0"/>
          </a:p>
        </p:txBody>
      </p:sp>
      <p:sp>
        <p:nvSpPr>
          <p:cNvPr id="27" name="Образец 5"/>
          <p:cNvSpPr/>
          <p:nvPr/>
        </p:nvSpPr>
        <p:spPr>
          <a:xfrm>
            <a:off x="548640" y="4289552"/>
            <a:ext cx="7187184" cy="1121664"/>
          </a:xfrm>
          <a:prstGeom prst="roundRect">
            <a:avLst>
              <a:gd name="adj" fmla="val 652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8" name="Образец 5: значок: кольцо"/>
          <p:cNvSpPr/>
          <p:nvPr/>
        </p:nvSpPr>
        <p:spPr>
          <a:xfrm>
            <a:off x="640080" y="4649216"/>
            <a:ext cx="402336" cy="402336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9" name="Образец 5: значок: диск"/>
          <p:cNvSpPr/>
          <p:nvPr/>
        </p:nvSpPr>
        <p:spPr>
          <a:xfrm>
            <a:off x="685800" y="4694936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0" name="Образец 5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" y="4772660"/>
            <a:ext cx="155448" cy="155448"/>
          </a:xfrm>
          <a:prstGeom prst="rect">
            <a:avLst/>
          </a:prstGeom>
        </p:spPr>
      </p:pic>
      <p:sp>
        <p:nvSpPr>
          <p:cNvPr id="31" name="Образец 5: текст"/>
          <p:cNvSpPr txBox="1"/>
          <p:nvPr/>
        </p:nvSpPr>
        <p:spPr>
          <a:xfrm>
            <a:off x="1225296" y="4316984"/>
            <a:ext cx="64008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 каждого дохода постоянная доля сразу переводится на банковский вклад, застрахованный Агентством по страхованию вкладов, а часть произвольных расходов сокращается; суммы каждый подставляет свои, исходя из реальных доходов.</a:t>
            </a:r>
            <a:endParaRPr lang="ru-RU" sz="1600" dirty="0"/>
          </a:p>
        </p:txBody>
      </p:sp>
      <p:sp>
        <p:nvSpPr>
          <p:cNvPr id="32" name="Поле для заполнения 5"/>
          <p:cNvSpPr/>
          <p:nvPr/>
        </p:nvSpPr>
        <p:spPr>
          <a:xfrm>
            <a:off x="7964424" y="4289552"/>
            <a:ext cx="3678631" cy="1121664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50800" rIns="114300" bIns="508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постоянную долю дохода и форму сбережений</a:t>
            </a:r>
            <a:endParaRPr lang="ru-RU" sz="1500" dirty="0"/>
          </a:p>
        </p:txBody>
      </p:sp>
      <p:sp>
        <p:nvSpPr>
          <p:cNvPr id="33" name="Образец 6"/>
          <p:cNvSpPr/>
          <p:nvPr/>
        </p:nvSpPr>
        <p:spPr>
          <a:xfrm>
            <a:off x="548640" y="5502656"/>
            <a:ext cx="7187184" cy="633984"/>
          </a:xfrm>
          <a:prstGeom prst="roundRect">
            <a:avLst>
              <a:gd name="adj" fmla="val 11538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34" name="Образец 6: значок: кольцо"/>
          <p:cNvSpPr/>
          <p:nvPr/>
        </p:nvSpPr>
        <p:spPr>
          <a:xfrm>
            <a:off x="640080" y="5618480"/>
            <a:ext cx="402336" cy="402336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5" name="Образец 6: значок: диск"/>
          <p:cNvSpPr/>
          <p:nvPr/>
        </p:nvSpPr>
        <p:spPr>
          <a:xfrm>
            <a:off x="685800" y="5664200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6" name="Образец 6: значок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5741924"/>
            <a:ext cx="155448" cy="155448"/>
          </a:xfrm>
          <a:prstGeom prst="rect">
            <a:avLst/>
          </a:prstGeom>
        </p:spPr>
      </p:pic>
      <p:sp>
        <p:nvSpPr>
          <p:cNvPr id="37" name="Образец 6: текст"/>
          <p:cNvSpPr txBox="1"/>
          <p:nvPr/>
        </p:nvSpPr>
        <p:spPr>
          <a:xfrm>
            <a:off x="1225296" y="5530088"/>
            <a:ext cx="6400800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год итог сравнивается с целью, и план корректируется на следующий год.</a:t>
            </a:r>
            <a:endParaRPr lang="ru-RU" sz="1600" dirty="0"/>
          </a:p>
        </p:txBody>
      </p:sp>
      <p:sp>
        <p:nvSpPr>
          <p:cNvPr id="38" name="Поле для заполнения 6"/>
          <p:cNvSpPr/>
          <p:nvPr/>
        </p:nvSpPr>
        <p:spPr>
          <a:xfrm>
            <a:off x="7964424" y="5502656"/>
            <a:ext cx="3678631" cy="633984"/>
          </a:xfrm>
          <a:prstGeom prst="roundRect">
            <a:avLst>
              <a:gd name="adj" fmla="val 1153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50800" rIns="114300" bIns="508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когда итог сравнивается с целью</a:t>
            </a:r>
            <a:endParaRPr lang="ru-RU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</a:t>
            </a:r>
            <a:endParaRPr lang="ru-RU" sz="3400" dirty="0"/>
          </a:p>
        </p:txBody>
      </p:sp>
      <p:pic>
        <p:nvPicPr>
          <p:cNvPr id="3" name="Миниатюра 1" descr="Копилк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Копилка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Ylvaro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commons.wikimedia.org/wiki/File:Hucha de cerdito.jpg</a:t>
            </a:r>
            <a:endParaRPr lang="ru-RU" sz="1100" dirty="0"/>
          </a:p>
        </p:txBody>
      </p:sp>
      <p:pic>
        <p:nvPicPr>
          <p:cNvPr id="5" name="Миниатюра 2" descr="Здание Банка России на Неглинной улице в Москве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920240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01952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Здание Банка России на Неглинной улице в Москве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Ludvig14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commons.wikimedia.org/wiki/File:Moscow RussiaCentralBank M00.jpg</a:t>
            </a:r>
            <a:endParaRPr lang="ru-RU" sz="1100" dirty="0"/>
          </a:p>
        </p:txBody>
      </p:sp>
      <p:pic>
        <p:nvPicPr>
          <p:cNvPr id="7" name="Миниатюра 3" descr="Монета 10 рублей 2011 г.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2450592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432304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Монета 10 рублей 2011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Петр Владимирович Торхов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commons.wikimedia.org/wiki/File:Монета номиналом в 10 российских рублей. 2011 год.jpg</a:t>
            </a:r>
            <a:endParaRPr lang="ru-RU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Личные сбережения: как сохранить и приумножить</dc:title>
  <dc:subject/>
  <dc:creator>pomogalka.me</dc:creator>
  <cp:lastModifiedBy>pomogalka.me</cp:lastModifiedBy>
  <cp:revision>1</cp:revision>
  <dcterms:created xsi:type="dcterms:W3CDTF">2026-10-10T07:06:24Z</dcterms:created>
  <dcterms:modified xsi:type="dcterms:W3CDTF">2026-10-10T07:06:24Z</dcterms:modified>
</cp:coreProperties>
</file>