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Доходы бюджета в 2021 г.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5D9E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B8893A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9A2A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Налоговые поступления</c:v>
                </c:pt>
                <c:pt idx="1">
                  <c:v>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75.6</c:v>
                </c:pt>
                <c:pt idx="1">
                  <c:v>23.2</c:v>
                </c:pt>
                <c:pt idx="2">
                  <c:v>1.2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Неналоговые доходы в 2021 г.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5D9E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B8893A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9A2A3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Доходы от внешнеэкономической деятельности</c:v>
                </c:pt>
                <c:pt idx="1">
                  <c:v>Доходы от использования имущества</c:v>
                </c:pt>
                <c:pt idx="2">
                  <c:v>Другие поступления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63.6</c:v>
                </c:pt>
                <c:pt idx="1">
                  <c:v>21</c:v>
                </c:pt>
                <c:pt idx="2">
                  <c:v>15.4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Главные статьи расходов</c:v>
                </c:pt>
              </c:strCache>
            </c:strRef>
          </c:tx>
          <c:spPr>
            <a:solidFill>
              <a:srgbClr val="2F5D9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Социальная политика</c:v>
                  </c:pt>
                  <c:pt idx="1">
                    <c:v>Национальная экономика</c:v>
                  </c:pt>
                  <c:pt idx="2">
                    <c:v>Национальная оборона</c:v>
                  </c:pt>
                  <c:pt idx="3">
                    <c:v>Национальная безопасность и правоохранительная деятельность</c:v>
                  </c:pt>
                  <c:pt idx="4">
                    <c:v>Общегосударственные вопросы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29.4</c:v>
                </c:pt>
                <c:pt idx="1">
                  <c:v>15.1</c:v>
                </c:pt>
                <c:pt idx="2">
                  <c:v>13.9</c:v>
                </c:pt>
                <c:pt idx="3">
                  <c:v>9.8</c:v>
                </c:pt>
                <c:pt idx="4">
                  <c:v>8.2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6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Другие статьи расходов</c:v>
                </c:pt>
              </c:strCache>
            </c:strRef>
          </c:tx>
          <c:spPr>
            <a:solidFill>
              <a:srgbClr val="2F5D9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Межбюджетные трансферты</c:v>
                  </c:pt>
                  <c:pt idx="1">
                    <c:v>Здравоохранение</c:v>
                  </c:pt>
                  <c:pt idx="2">
                    <c:v>Образование</c:v>
                  </c:pt>
                  <c:pt idx="3">
                    <c:v>Обслуживание государственного и муниципального долга</c:v>
                  </c:pt>
                  <c:pt idx="4">
                    <c:v>ЖКХ</c:v>
                  </c:pt>
                  <c:pt idx="5">
                    <c:v>Иные расходы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5.9</c:v>
                </c:pt>
                <c:pt idx="1">
                  <c:v>5.8</c:v>
                </c:pt>
                <c:pt idx="2">
                  <c:v>4.2</c:v>
                </c:pt>
                <c:pt idx="3">
                  <c:v>3.3</c:v>
                </c:pt>
                <c:pt idx="4">
                  <c:v>1.8</c:v>
                </c:pt>
                <c:pt idx="5">
                  <c:v>2.6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91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о структуре доходов и расходов бюджета строится на данных учебника и сведениях о бюджетной системе России; актуальные показатели по уровням бюджетов берутся на Едином портале бюджетной системы Российской Федерации.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chart" Target="/ppt/charts/chart3.xm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chart" Target="/ppt/charts/chart4.xm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Структура доходов и расходов бюджета Российской Федерации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</a:t>
            </a:r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показать, из каких источников складываются доходы бюджета, на что расходуются бюджетные средства и какая их часть идёт на выполнение конституционных гарантий государства.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6" name="Титульная иллюстрация: диск"/>
          <p:cNvSpPr/>
          <p:nvPr/>
        </p:nvSpPr>
        <p:spPr>
          <a:xfrm>
            <a:off x="7392010" y="1494130"/>
            <a:ext cx="3869741" cy="3869741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Титульная иллюстрация: иконка" descr="Структура доходов и расходов бюджет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9445" y="2461565"/>
            <a:ext cx="1934870" cy="1934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Уровни бюджетной системы</a:t>
            </a:r>
            <a:endParaRPr lang="ru-RU" sz="3400" dirty="0"/>
          </a:p>
        </p:txBody>
      </p:sp>
      <p:sp>
        <p:nvSpPr>
          <p:cNvPr id="3" name="Определение: карточка"/>
          <p:cNvSpPr/>
          <p:nvPr/>
        </p:nvSpPr>
        <p:spPr>
          <a:xfrm>
            <a:off x="548640" y="1463040"/>
            <a:ext cx="11094415" cy="1417320"/>
          </a:xfrm>
          <a:prstGeom prst="roundRect">
            <a:avLst>
              <a:gd name="adj" fmla="val 774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Определение"/>
          <p:cNvSpPr txBox="1"/>
          <p:nvPr/>
        </p:nvSpPr>
        <p:spPr>
          <a:xfrm>
            <a:off x="1874520" y="1691640"/>
            <a:ext cx="94942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главный финансовый документ страны, содержащий сводный план доходов государства и использования полученных средств на покрытие всех видов государственных расходов.</a:t>
            </a:r>
            <a:endParaRPr lang="ru-RU" sz="2000" dirty="0"/>
          </a:p>
        </p:txBody>
      </p:sp>
      <p:sp>
        <p:nvSpPr>
          <p:cNvPr id="5" name="Определение: иконка: кольцо"/>
          <p:cNvSpPr/>
          <p:nvPr/>
        </p:nvSpPr>
        <p:spPr>
          <a:xfrm>
            <a:off x="822960" y="180594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Определение: иконка: диск"/>
          <p:cNvSpPr/>
          <p:nvPr/>
        </p:nvSpPr>
        <p:spPr>
          <a:xfrm>
            <a:off x="868680" y="185166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Определение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2011680"/>
            <a:ext cx="320040" cy="320040"/>
          </a:xfrm>
          <a:prstGeom prst="rect">
            <a:avLst/>
          </a:prstGeom>
        </p:spPr>
      </p:pic>
      <p:sp>
        <p:nvSpPr>
          <p:cNvPr id="8" name="Бюджетная система"/>
          <p:cNvSpPr txBox="1"/>
          <p:nvPr/>
        </p:nvSpPr>
        <p:spPr>
          <a:xfrm>
            <a:off x="548640" y="315468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Бюджетная система РФ включает</a:t>
            </a:r>
            <a:endParaRPr lang="ru-RU" sz="2000" dirty="0"/>
          </a:p>
        </p:txBody>
      </p:sp>
      <p:sp>
        <p:nvSpPr>
          <p:cNvPr id="9" name="Уровень 1: карточка"/>
          <p:cNvSpPr/>
          <p:nvPr/>
        </p:nvSpPr>
        <p:spPr>
          <a:xfrm>
            <a:off x="548640" y="3666744"/>
            <a:ext cx="5943600" cy="783336"/>
          </a:xfrm>
          <a:prstGeom prst="roundRect">
            <a:avLst>
              <a:gd name="adj" fmla="val 1400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Уровень 1"/>
          <p:cNvSpPr txBox="1"/>
          <p:nvPr/>
        </p:nvSpPr>
        <p:spPr>
          <a:xfrm>
            <a:off x="1618488" y="3666744"/>
            <a:ext cx="4645152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федеральный бюджет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17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(федеральный уровень),</a:t>
            </a:r>
            <a:endParaRPr lang="ru-RU" sz="2000" dirty="0"/>
          </a:p>
        </p:txBody>
      </p:sp>
      <p:sp>
        <p:nvSpPr>
          <p:cNvPr id="11" name="Уровень 2: карточка"/>
          <p:cNvSpPr/>
          <p:nvPr/>
        </p:nvSpPr>
        <p:spPr>
          <a:xfrm>
            <a:off x="548640" y="4596384"/>
            <a:ext cx="5943600" cy="783336"/>
          </a:xfrm>
          <a:prstGeom prst="roundRect">
            <a:avLst>
              <a:gd name="adj" fmla="val 1400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2" name="Уровень 2"/>
          <p:cNvSpPr txBox="1"/>
          <p:nvPr/>
        </p:nvSpPr>
        <p:spPr>
          <a:xfrm>
            <a:off x="1618488" y="4596384"/>
            <a:ext cx="4645152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бюджеты субъектов РФ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17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(региональный уровень),</a:t>
            </a:r>
            <a:endParaRPr lang="ru-RU" sz="2000" dirty="0"/>
          </a:p>
        </p:txBody>
      </p:sp>
      <p:sp>
        <p:nvSpPr>
          <p:cNvPr id="13" name="Уровень 3: карточка"/>
          <p:cNvSpPr/>
          <p:nvPr/>
        </p:nvSpPr>
        <p:spPr>
          <a:xfrm>
            <a:off x="548640" y="5526024"/>
            <a:ext cx="5943600" cy="783336"/>
          </a:xfrm>
          <a:prstGeom prst="roundRect">
            <a:avLst>
              <a:gd name="adj" fmla="val 1400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Уровень 3"/>
          <p:cNvSpPr txBox="1"/>
          <p:nvPr/>
        </p:nvSpPr>
        <p:spPr>
          <a:xfrm>
            <a:off x="1618488" y="5526024"/>
            <a:ext cx="4645152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местные бюджеты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17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(муниципальный уровень)</a:t>
            </a:r>
            <a:endParaRPr lang="ru-RU" sz="2000" dirty="0"/>
          </a:p>
        </p:txBody>
      </p:sp>
      <p:sp>
        <p:nvSpPr>
          <p:cNvPr id="15" name="Уровень 1: иконка: кольцо"/>
          <p:cNvSpPr/>
          <p:nvPr/>
        </p:nvSpPr>
        <p:spPr>
          <a:xfrm>
            <a:off x="777240" y="3774948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Уровень 1: иконка: диск"/>
          <p:cNvSpPr/>
          <p:nvPr/>
        </p:nvSpPr>
        <p:spPr>
          <a:xfrm>
            <a:off x="822960" y="3820668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Уровень 1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" y="3939540"/>
            <a:ext cx="237744" cy="237744"/>
          </a:xfrm>
          <a:prstGeom prst="rect">
            <a:avLst/>
          </a:prstGeom>
        </p:spPr>
      </p:pic>
      <p:sp>
        <p:nvSpPr>
          <p:cNvPr id="18" name="Уровень 2: иконка: кольцо"/>
          <p:cNvSpPr/>
          <p:nvPr/>
        </p:nvSpPr>
        <p:spPr>
          <a:xfrm>
            <a:off x="777240" y="4704588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Уровень 2: иконка: диск"/>
          <p:cNvSpPr/>
          <p:nvPr/>
        </p:nvSpPr>
        <p:spPr>
          <a:xfrm>
            <a:off x="822960" y="4750308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Уровень 2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4869180"/>
            <a:ext cx="237744" cy="237744"/>
          </a:xfrm>
          <a:prstGeom prst="rect">
            <a:avLst/>
          </a:prstGeom>
        </p:spPr>
      </p:pic>
      <p:sp>
        <p:nvSpPr>
          <p:cNvPr id="21" name="Уровень 3: иконка: кольцо"/>
          <p:cNvSpPr/>
          <p:nvPr/>
        </p:nvSpPr>
        <p:spPr>
          <a:xfrm>
            <a:off x="777240" y="5634228"/>
            <a:ext cx="566928" cy="56692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Уровень 3: иконка: диск"/>
          <p:cNvSpPr/>
          <p:nvPr/>
        </p:nvSpPr>
        <p:spPr>
          <a:xfrm>
            <a:off x="822960" y="5679948"/>
            <a:ext cx="475488" cy="47548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Уровень 3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5798820"/>
            <a:ext cx="237744" cy="237744"/>
          </a:xfrm>
          <a:prstGeom prst="rect">
            <a:avLst/>
          </a:prstGeom>
        </p:spPr>
      </p:pic>
      <p:sp>
        <p:nvSpPr>
          <p:cNvPr id="24" name="Внебюджетные фонды: карточка"/>
          <p:cNvSpPr/>
          <p:nvPr/>
        </p:nvSpPr>
        <p:spPr>
          <a:xfrm>
            <a:off x="6858000" y="3666744"/>
            <a:ext cx="4785055" cy="2642616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Внебюджетные фонды"/>
          <p:cNvSpPr txBox="1"/>
          <p:nvPr/>
        </p:nvSpPr>
        <p:spPr>
          <a:xfrm>
            <a:off x="8138160" y="3928872"/>
            <a:ext cx="3230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 </a:t>
            </a:r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бюджеты государственных внебюджетных фондов</a:t>
            </a:r>
            <a:endParaRPr lang="ru-RU" sz="2000" dirty="0"/>
          </a:p>
        </p:txBody>
      </p:sp>
      <p:sp>
        <p:nvSpPr>
          <p:cNvPr id="26" name="Внебюджетные фонды: состав"/>
          <p:cNvSpPr txBox="1"/>
          <p:nvPr/>
        </p:nvSpPr>
        <p:spPr>
          <a:xfrm>
            <a:off x="7132320" y="4843272"/>
            <a:ext cx="4236415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Федерального и территориальных фондов обязательного медицинского страхования, Фонда пенсионного и социального страхования РФ.</a:t>
            </a:r>
            <a:endParaRPr lang="ru-RU" sz="1900" dirty="0"/>
          </a:p>
        </p:txBody>
      </p:sp>
      <p:sp>
        <p:nvSpPr>
          <p:cNvPr id="27" name="Внебюджетные фонды: иконка: кольцо"/>
          <p:cNvSpPr/>
          <p:nvPr/>
        </p:nvSpPr>
        <p:spPr>
          <a:xfrm>
            <a:off x="7132320" y="3928872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8" name="Внебюджетные фонды: иконка: диск"/>
          <p:cNvSpPr/>
          <p:nvPr/>
        </p:nvSpPr>
        <p:spPr>
          <a:xfrm>
            <a:off x="7178040" y="3974592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9" name="Внебюджетные фонды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060" y="4134612"/>
            <a:ext cx="320040" cy="3200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Как связаны уровни бюджетов</a:t>
            </a:r>
            <a:endParaRPr lang="ru-RU" sz="3400" dirty="0"/>
          </a:p>
        </p:txBody>
      </p:sp>
      <p:sp>
        <p:nvSpPr>
          <p:cNvPr id="3" name="Текст 1"/>
          <p:cNvSpPr txBox="1"/>
          <p:nvPr/>
        </p:nvSpPr>
        <p:spPr>
          <a:xfrm>
            <a:off x="1691640" y="2065020"/>
            <a:ext cx="4480560" cy="1264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России действует трёхуровневая налоговая система, состоящая из федеральных, региональных и местных налогов.</a:t>
            </a:r>
            <a:endParaRPr lang="ru-RU" sz="2000" dirty="0"/>
          </a:p>
        </p:txBody>
      </p:sp>
      <p:sp>
        <p:nvSpPr>
          <p:cNvPr id="4" name="Текст 2"/>
          <p:cNvSpPr txBox="1"/>
          <p:nvPr/>
        </p:nvSpPr>
        <p:spPr>
          <a:xfrm>
            <a:off x="1691640" y="3832860"/>
            <a:ext cx="4480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средств передаётся из одного бюджета в другой в виде межбюджетных трансфертов, а граждане могут влиять на расходование части местных бюджетов через проекты инициативного бюджетирования.</a:t>
            </a:r>
            <a:endParaRPr lang="ru-RU" sz="2000" dirty="0"/>
          </a:p>
        </p:txBody>
      </p:sp>
      <p:sp>
        <p:nvSpPr>
          <p:cNvPr id="5" name="Текст 1: иконка: кольцо"/>
          <p:cNvSpPr/>
          <p:nvPr/>
        </p:nvSpPr>
        <p:spPr>
          <a:xfrm>
            <a:off x="548640" y="22860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6" name="Текст 1: иконка: диск"/>
          <p:cNvSpPr/>
          <p:nvPr/>
        </p:nvSpPr>
        <p:spPr>
          <a:xfrm>
            <a:off x="594360" y="23317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Текст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514600"/>
            <a:ext cx="365760" cy="365760"/>
          </a:xfrm>
          <a:prstGeom prst="rect">
            <a:avLst/>
          </a:prstGeom>
        </p:spPr>
      </p:pic>
      <p:sp>
        <p:nvSpPr>
          <p:cNvPr id="8" name="Текст 2: иконка: кольцо"/>
          <p:cNvSpPr/>
          <p:nvPr/>
        </p:nvSpPr>
        <p:spPr>
          <a:xfrm>
            <a:off x="548640" y="435864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Текст 2: иконка: диск"/>
          <p:cNvSpPr/>
          <p:nvPr/>
        </p:nvSpPr>
        <p:spPr>
          <a:xfrm>
            <a:off x="594360" y="440436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Текст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4587240"/>
            <a:ext cx="365760" cy="365760"/>
          </a:xfrm>
          <a:prstGeom prst="rect">
            <a:avLst/>
          </a:prstGeom>
        </p:spPr>
      </p:pic>
      <p:sp>
        <p:nvSpPr>
          <p:cNvPr id="11" name="Схема: карточка"/>
          <p:cNvSpPr/>
          <p:nvPr/>
        </p:nvSpPr>
        <p:spPr>
          <a:xfrm>
            <a:off x="6583680" y="1463040"/>
            <a:ext cx="5059375" cy="4846320"/>
          </a:xfrm>
          <a:prstGeom prst="roundRect">
            <a:avLst>
              <a:gd name="adj" fmla="val 22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2" name="Схема: Федеральный уровень"/>
          <p:cNvSpPr/>
          <p:nvPr/>
        </p:nvSpPr>
        <p:spPr>
          <a:xfrm>
            <a:off x="6949440" y="1719072"/>
            <a:ext cx="4327855" cy="65836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pic>
        <p:nvPicPr>
          <p:cNvPr id="13" name="Схема: иконка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384" y="1874520"/>
            <a:ext cx="347472" cy="347472"/>
          </a:xfrm>
          <a:prstGeom prst="rect">
            <a:avLst/>
          </a:prstGeom>
        </p:spPr>
      </p:pic>
      <p:sp>
        <p:nvSpPr>
          <p:cNvPr id="14" name="Схема: подпись 1"/>
          <p:cNvSpPr txBox="1"/>
          <p:nvPr/>
        </p:nvSpPr>
        <p:spPr>
          <a:xfrm>
            <a:off x="8202168" y="1719072"/>
            <a:ext cx="289224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Федеральный уровень</a:t>
            </a:r>
            <a:endParaRPr lang="ru-RU" sz="1900" dirty="0"/>
          </a:p>
        </p:txBody>
      </p:sp>
      <p:sp>
        <p:nvSpPr>
          <p:cNvPr id="15" name="Схема: Региональный уровень"/>
          <p:cNvSpPr/>
          <p:nvPr/>
        </p:nvSpPr>
        <p:spPr>
          <a:xfrm>
            <a:off x="6949440" y="2944368"/>
            <a:ext cx="4327855" cy="65836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pic>
        <p:nvPicPr>
          <p:cNvPr id="16" name="Схема: иконка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384" y="3099816"/>
            <a:ext cx="347472" cy="347472"/>
          </a:xfrm>
          <a:prstGeom prst="rect">
            <a:avLst/>
          </a:prstGeom>
        </p:spPr>
      </p:pic>
      <p:sp>
        <p:nvSpPr>
          <p:cNvPr id="17" name="Схема: подпись 2"/>
          <p:cNvSpPr txBox="1"/>
          <p:nvPr/>
        </p:nvSpPr>
        <p:spPr>
          <a:xfrm>
            <a:off x="8202168" y="2944368"/>
            <a:ext cx="289224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Региональный уровень</a:t>
            </a:r>
            <a:endParaRPr lang="ru-RU" sz="1900" dirty="0"/>
          </a:p>
        </p:txBody>
      </p:sp>
      <p:sp>
        <p:nvSpPr>
          <p:cNvPr id="18" name="Схема: Местный уровень"/>
          <p:cNvSpPr/>
          <p:nvPr/>
        </p:nvSpPr>
        <p:spPr>
          <a:xfrm>
            <a:off x="6949440" y="4169664"/>
            <a:ext cx="4327855" cy="65836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pic>
        <p:nvPicPr>
          <p:cNvPr id="19" name="Схема: иконка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384" y="4325112"/>
            <a:ext cx="347472" cy="347472"/>
          </a:xfrm>
          <a:prstGeom prst="rect">
            <a:avLst/>
          </a:prstGeom>
        </p:spPr>
      </p:pic>
      <p:sp>
        <p:nvSpPr>
          <p:cNvPr id="20" name="Схема: подпись 3"/>
          <p:cNvSpPr txBox="1"/>
          <p:nvPr/>
        </p:nvSpPr>
        <p:spPr>
          <a:xfrm>
            <a:off x="8202168" y="4169664"/>
            <a:ext cx="289224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Местный уровень</a:t>
            </a:r>
            <a:endParaRPr lang="ru-RU" sz="1900" dirty="0"/>
          </a:p>
        </p:txBody>
      </p:sp>
      <p:sp>
        <p:nvSpPr>
          <p:cNvPr id="21" name="Схема: Граждане"/>
          <p:cNvSpPr/>
          <p:nvPr/>
        </p:nvSpPr>
        <p:spPr>
          <a:xfrm>
            <a:off x="6949440" y="5394960"/>
            <a:ext cx="4327855" cy="6583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pic>
        <p:nvPicPr>
          <p:cNvPr id="22" name="Схема: иконка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4384" y="5550408"/>
            <a:ext cx="347472" cy="347472"/>
          </a:xfrm>
          <a:prstGeom prst="rect">
            <a:avLst/>
          </a:prstGeom>
        </p:spPr>
      </p:pic>
      <p:sp>
        <p:nvSpPr>
          <p:cNvPr id="23" name="Схема: подпись 4"/>
          <p:cNvSpPr txBox="1"/>
          <p:nvPr/>
        </p:nvSpPr>
        <p:spPr>
          <a:xfrm>
            <a:off x="8202168" y="5394960"/>
            <a:ext cx="289224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Граждане</a:t>
            </a:r>
            <a:endParaRPr lang="ru-RU" sz="1900" dirty="0"/>
          </a:p>
        </p:txBody>
      </p:sp>
      <p:sp>
        <p:nvSpPr>
          <p:cNvPr id="24" name="Схема: стрелка трансфертов 1"/>
          <p:cNvSpPr/>
          <p:nvPr/>
        </p:nvSpPr>
        <p:spPr>
          <a:xfrm>
            <a:off x="7818120" y="2432304"/>
            <a:ext cx="0" cy="4572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  <a:headEnd type="triangle"/>
            <a:tailEnd type="triangle"/>
          </a:ln>
        </p:spPr>
      </p:sp>
      <p:sp>
        <p:nvSpPr>
          <p:cNvPr id="25" name="Схема: подпись стрелки 1"/>
          <p:cNvSpPr txBox="1"/>
          <p:nvPr/>
        </p:nvSpPr>
        <p:spPr>
          <a:xfrm>
            <a:off x="8092440" y="2432304"/>
            <a:ext cx="3184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межбюджетные трансферты</a:t>
            </a:r>
            <a:endParaRPr lang="ru-RU" sz="1500" dirty="0"/>
          </a:p>
        </p:txBody>
      </p:sp>
      <p:sp>
        <p:nvSpPr>
          <p:cNvPr id="26" name="Схема: стрелка трансфертов 2"/>
          <p:cNvSpPr/>
          <p:nvPr/>
        </p:nvSpPr>
        <p:spPr>
          <a:xfrm>
            <a:off x="7818120" y="3657600"/>
            <a:ext cx="0" cy="45720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  <a:headEnd type="triangle"/>
            <a:tailEnd type="triangle"/>
          </a:ln>
        </p:spPr>
      </p:sp>
      <p:sp>
        <p:nvSpPr>
          <p:cNvPr id="27" name="Схема: подпись стрелки 2"/>
          <p:cNvSpPr txBox="1"/>
          <p:nvPr/>
        </p:nvSpPr>
        <p:spPr>
          <a:xfrm>
            <a:off x="8092440" y="3657600"/>
            <a:ext cx="3184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межбюджетные трансферты</a:t>
            </a:r>
            <a:endParaRPr lang="ru-RU" sz="1500" dirty="0"/>
          </a:p>
        </p:txBody>
      </p:sp>
      <p:sp>
        <p:nvSpPr>
          <p:cNvPr id="28" name="Схема: стрелка граждане → местный уровень"/>
          <p:cNvSpPr/>
          <p:nvPr/>
        </p:nvSpPr>
        <p:spPr>
          <a:xfrm>
            <a:off x="7818120" y="4882896"/>
            <a:ext cx="0" cy="45720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headEnd type="triangle"/>
          </a:ln>
        </p:spPr>
      </p:sp>
      <p:sp>
        <p:nvSpPr>
          <p:cNvPr id="29" name="Схема: подпись стрелки 3"/>
          <p:cNvSpPr txBox="1"/>
          <p:nvPr/>
        </p:nvSpPr>
        <p:spPr>
          <a:xfrm>
            <a:off x="8092440" y="4882896"/>
            <a:ext cx="3184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инициативное бюджетирование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доходов в 2021 г.</a:t>
            </a:r>
            <a:endParaRPr lang="ru-RU" sz="3400" dirty="0"/>
          </a:p>
        </p:txBody>
      </p:sp>
      <p:sp>
        <p:nvSpPr>
          <p:cNvPr id="3" name="Диаграмма: карточка"/>
          <p:cNvSpPr/>
          <p:nvPr/>
        </p:nvSpPr>
        <p:spPr>
          <a:xfrm>
            <a:off x="548640" y="1463040"/>
            <a:ext cx="5029200" cy="4846320"/>
          </a:xfrm>
          <a:prstGeom prst="roundRect">
            <a:avLst>
              <a:gd name="adj" fmla="val 22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Доходы бюджета"/>
          <p:cNvSpPr txBox="1"/>
          <p:nvPr/>
        </p:nvSpPr>
        <p:spPr>
          <a:xfrm>
            <a:off x="1850746" y="3017520"/>
            <a:ext cx="2424989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6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Доходы бюджета</a:t>
            </a:r>
            <a:endParaRPr lang="ru-RU" sz="1600" dirty="0"/>
          </a:p>
          <a:p>
            <a:pPr algn="ctr" indent="0" marL="0">
              <a:buNone/>
            </a:pPr>
            <a:r>
              <a:rPr lang="ru-RU" altLang="en-US" sz="16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составили</a:t>
            </a:r>
            <a:endParaRPr lang="ru-RU" sz="1600" dirty="0"/>
          </a:p>
          <a:p>
            <a:pPr algn="ctr" indent="0" marL="0">
              <a:buNone/>
            </a:pPr>
            <a:r>
              <a:rPr lang="ru-RU" altLang="en-US" sz="3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25 286,38</a:t>
            </a:r>
            <a:endParaRPr lang="ru-RU" sz="1600" dirty="0"/>
          </a:p>
          <a:p>
            <a:pPr algn="ctr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млрд р.</a:t>
            </a:r>
            <a:endParaRPr lang="ru-RU" sz="1600" dirty="0"/>
          </a:p>
        </p:txBody>
      </p:sp>
      <p:sp>
        <p:nvSpPr>
          <p:cNvPr id="5" name="Источники"/>
          <p:cNvSpPr txBox="1"/>
          <p:nvPr/>
        </p:nvSpPr>
        <p:spPr>
          <a:xfrm>
            <a:off x="6126480" y="2264664"/>
            <a:ext cx="5516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складываются из</a:t>
            </a:r>
            <a:endParaRPr lang="ru-RU" sz="2000" dirty="0"/>
          </a:p>
        </p:txBody>
      </p:sp>
      <p:sp>
        <p:nvSpPr>
          <p:cNvPr id="6" name="Источник 1"/>
          <p:cNvSpPr txBox="1"/>
          <p:nvPr/>
        </p:nvSpPr>
        <p:spPr>
          <a:xfrm>
            <a:off x="6647688" y="2831592"/>
            <a:ext cx="499536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налоговых (</a:t>
            </a:r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75,6 %</a:t>
            </a:r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всех доходов),</a:t>
            </a:r>
            <a:endParaRPr lang="ru-RU" sz="2200" dirty="0"/>
          </a:p>
        </p:txBody>
      </p:sp>
      <p:sp>
        <p:nvSpPr>
          <p:cNvPr id="7" name="Источник 2"/>
          <p:cNvSpPr txBox="1"/>
          <p:nvPr/>
        </p:nvSpPr>
        <p:spPr>
          <a:xfrm>
            <a:off x="6647688" y="3398520"/>
            <a:ext cx="499536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неналоговых (</a:t>
            </a:r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23,2 %</a:t>
            </a:r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ru-RU" sz="2200" dirty="0"/>
          </a:p>
        </p:txBody>
      </p:sp>
      <p:sp>
        <p:nvSpPr>
          <p:cNvPr id="8" name="Источник 3"/>
          <p:cNvSpPr txBox="1"/>
          <p:nvPr/>
        </p:nvSpPr>
        <p:spPr>
          <a:xfrm>
            <a:off x="6647688" y="3965448"/>
            <a:ext cx="499536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 безвозмездных (</a:t>
            </a:r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1,2 %</a:t>
            </a:r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поступлений,</a:t>
            </a:r>
            <a:endParaRPr lang="ru-RU" sz="2200" dirty="0"/>
          </a:p>
        </p:txBody>
      </p:sp>
      <p:sp>
        <p:nvSpPr>
          <p:cNvPr id="9" name="Вывод слайда"/>
          <p:cNvSpPr txBox="1"/>
          <p:nvPr/>
        </p:nvSpPr>
        <p:spPr>
          <a:xfrm>
            <a:off x="6126480" y="4806696"/>
            <a:ext cx="5516575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т. е. налоги являются основным источником доходов госбюджета.</a:t>
            </a:r>
            <a:endParaRPr lang="ru-RU" sz="2000" dirty="0"/>
          </a:p>
        </p:txBody>
      </p:sp>
      <p:sp>
        <p:nvSpPr>
          <p:cNvPr id="10" name="Метка 1"/>
          <p:cNvSpPr/>
          <p:nvPr/>
        </p:nvSpPr>
        <p:spPr>
          <a:xfrm>
            <a:off x="6126480" y="2968752"/>
            <a:ext cx="292608" cy="292608"/>
          </a:xfrm>
          <a:prstGeom prst="ellipse">
            <a:avLst/>
          </a:prstGeom>
          <a:solidFill>
            <a:srgbClr val="2F5D9E"/>
          </a:solidFill>
          <a:ln/>
        </p:spPr>
      </p:sp>
      <p:sp>
        <p:nvSpPr>
          <p:cNvPr id="11" name="Метка 2"/>
          <p:cNvSpPr/>
          <p:nvPr/>
        </p:nvSpPr>
        <p:spPr>
          <a:xfrm>
            <a:off x="6126480" y="3535680"/>
            <a:ext cx="292608" cy="292608"/>
          </a:xfrm>
          <a:prstGeom prst="ellipse">
            <a:avLst/>
          </a:prstGeom>
          <a:solidFill>
            <a:srgbClr val="B8893A"/>
          </a:solidFill>
          <a:ln/>
        </p:spPr>
      </p:sp>
      <p:sp>
        <p:nvSpPr>
          <p:cNvPr id="12" name="Метка 3"/>
          <p:cNvSpPr/>
          <p:nvPr/>
        </p:nvSpPr>
        <p:spPr>
          <a:xfrm>
            <a:off x="6126480" y="4102608"/>
            <a:ext cx="292608" cy="292608"/>
          </a:xfrm>
          <a:prstGeom prst="ellipse">
            <a:avLst/>
          </a:prstGeom>
          <a:solidFill>
            <a:srgbClr val="9A2A3C"/>
          </a:solidFill>
          <a:ln/>
        </p:spPr>
      </p:sp>
      <p:graphicFrame>
        <p:nvGraphicFramePr>
          <p:cNvPr id="13" name="Доходы бюджета в 2021 г." descr="Кольцевая диаграмма: налоговые 75,6 %, неналоговые 23,2 %, безвозмездные 1,2 % поступлений"/>
          <p:cNvGraphicFramePr/>
          <p:nvPr/>
        </p:nvGraphicFramePr>
        <p:xfrm>
          <a:off x="960120" y="1783080"/>
          <a:ext cx="42062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Неналоговые доходы в 2021 г.</a:t>
            </a:r>
            <a:endParaRPr lang="ru-RU" sz="3400" dirty="0"/>
          </a:p>
        </p:txBody>
      </p:sp>
      <p:sp>
        <p:nvSpPr>
          <p:cNvPr id="3" name="Статья 1: карточка"/>
          <p:cNvSpPr/>
          <p:nvPr/>
        </p:nvSpPr>
        <p:spPr>
          <a:xfrm>
            <a:off x="548640" y="1478280"/>
            <a:ext cx="6812280" cy="1280160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Статья 1"/>
          <p:cNvSpPr txBox="1"/>
          <p:nvPr/>
        </p:nvSpPr>
        <p:spPr>
          <a:xfrm>
            <a:off x="1280160" y="1706880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Основная часть — доходы от внешнеэкономической деятельности (внешнеторговая, инвестиционная и иная деятельность): </a:t>
            </a:r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63,6 %</a:t>
            </a:r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всех неналоговых доходов.</a:t>
            </a:r>
            <a:endParaRPr lang="ru-RU" sz="1700" dirty="0"/>
          </a:p>
        </p:txBody>
      </p:sp>
      <p:sp>
        <p:nvSpPr>
          <p:cNvPr id="5" name="Статья 2: карточка"/>
          <p:cNvSpPr/>
          <p:nvPr/>
        </p:nvSpPr>
        <p:spPr>
          <a:xfrm>
            <a:off x="548640" y="2987040"/>
            <a:ext cx="6812280" cy="179832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6" name="Статья 2"/>
          <p:cNvSpPr txBox="1"/>
          <p:nvPr/>
        </p:nvSpPr>
        <p:spPr>
          <a:xfrm>
            <a:off x="1280160" y="3215640"/>
            <a:ext cx="585216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Доходы от использования имущества, находящегося в государственной и муниципальной собственности (аренда имущества, проценты по остаткам средств на счетах, дивиденды по акциям, часть прибыли государственных предприятий), составили </a:t>
            </a:r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21 %</a:t>
            </a:r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1700" dirty="0"/>
          </a:p>
        </p:txBody>
      </p:sp>
      <p:sp>
        <p:nvSpPr>
          <p:cNvPr id="7" name="Статья 3: карточка"/>
          <p:cNvSpPr/>
          <p:nvPr/>
        </p:nvSpPr>
        <p:spPr>
          <a:xfrm>
            <a:off x="548640" y="5013960"/>
            <a:ext cx="6812280" cy="1280160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8" name="Статья 3"/>
          <p:cNvSpPr txBox="1"/>
          <p:nvPr/>
        </p:nvSpPr>
        <p:spPr>
          <a:xfrm>
            <a:off x="1280160" y="5242560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другие поступления (продажа материальных и нематериальных активов, штрафы, санкции, возмещение ущерба, оказание платных услуг) — </a:t>
            </a:r>
            <a:pPr algn="l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15,4 %</a:t>
            </a:r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1700" dirty="0"/>
          </a:p>
        </p:txBody>
      </p:sp>
      <p:sp>
        <p:nvSpPr>
          <p:cNvPr id="9" name="Метка 1"/>
          <p:cNvSpPr/>
          <p:nvPr/>
        </p:nvSpPr>
        <p:spPr>
          <a:xfrm>
            <a:off x="777240" y="1699260"/>
            <a:ext cx="274320" cy="274320"/>
          </a:xfrm>
          <a:prstGeom prst="ellipse">
            <a:avLst/>
          </a:prstGeom>
          <a:solidFill>
            <a:srgbClr val="2F5D9E"/>
          </a:solidFill>
          <a:ln/>
        </p:spPr>
      </p:sp>
      <p:sp>
        <p:nvSpPr>
          <p:cNvPr id="10" name="Метка 2"/>
          <p:cNvSpPr/>
          <p:nvPr/>
        </p:nvSpPr>
        <p:spPr>
          <a:xfrm>
            <a:off x="777240" y="3208020"/>
            <a:ext cx="274320" cy="274320"/>
          </a:xfrm>
          <a:prstGeom prst="ellipse">
            <a:avLst/>
          </a:prstGeom>
          <a:solidFill>
            <a:srgbClr val="B8893A"/>
          </a:solidFill>
          <a:ln/>
        </p:spPr>
      </p:sp>
      <p:sp>
        <p:nvSpPr>
          <p:cNvPr id="11" name="Метка 3"/>
          <p:cNvSpPr/>
          <p:nvPr/>
        </p:nvSpPr>
        <p:spPr>
          <a:xfrm>
            <a:off x="777240" y="5234940"/>
            <a:ext cx="274320" cy="274320"/>
          </a:xfrm>
          <a:prstGeom prst="ellipse">
            <a:avLst/>
          </a:prstGeom>
          <a:solidFill>
            <a:srgbClr val="9A2A3C"/>
          </a:solidFill>
          <a:ln/>
        </p:spPr>
      </p:sp>
      <p:sp>
        <p:nvSpPr>
          <p:cNvPr id="12" name="Диаграмма: карточка"/>
          <p:cNvSpPr/>
          <p:nvPr/>
        </p:nvSpPr>
        <p:spPr>
          <a:xfrm>
            <a:off x="7726680" y="1463040"/>
            <a:ext cx="3916375" cy="4846320"/>
          </a:xfrm>
          <a:prstGeom prst="roundRect">
            <a:avLst>
              <a:gd name="adj" fmla="val 280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graphicFrame>
        <p:nvGraphicFramePr>
          <p:cNvPr id="13" name="Неналоговые доходы в 2021 г." descr="Кольцевая диаграмма: внешнеэкономическая деятельность 63,6 %, использование имущества 21 %, другие поступления 15,4 %"/>
          <p:cNvGraphicFramePr/>
          <p:nvPr/>
        </p:nvGraphicFramePr>
        <p:xfrm>
          <a:off x="7955280" y="2156612"/>
          <a:ext cx="3459175" cy="345917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4" name="Подпись диаграммы"/>
          <p:cNvSpPr txBox="1"/>
          <p:nvPr/>
        </p:nvSpPr>
        <p:spPr>
          <a:xfrm>
            <a:off x="8820074" y="3474720"/>
            <a:ext cx="17295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Неналоговые доходы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Главные статьи расходов</a:t>
            </a:r>
            <a:endParaRPr lang="ru-RU" sz="3400" dirty="0"/>
          </a:p>
        </p:txBody>
      </p:sp>
      <p:sp>
        <p:nvSpPr>
          <p:cNvPr id="3" name="Итог: карточка"/>
          <p:cNvSpPr/>
          <p:nvPr/>
        </p:nvSpPr>
        <p:spPr>
          <a:xfrm>
            <a:off x="548640" y="1463040"/>
            <a:ext cx="11094415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Расходы бюджета"/>
          <p:cNvSpPr txBox="1"/>
          <p:nvPr/>
        </p:nvSpPr>
        <p:spPr>
          <a:xfrm>
            <a:off x="1874520" y="1554480"/>
            <a:ext cx="94942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Расходы бюджета, по данным учебника, составили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22 821,6 млрд р.</a:t>
            </a:r>
            <a:endParaRPr lang="ru-RU" sz="1800" dirty="0"/>
          </a:p>
        </p:txBody>
      </p:sp>
      <p:sp>
        <p:nvSpPr>
          <p:cNvPr id="5" name="Итог: иконка: кольцо"/>
          <p:cNvSpPr/>
          <p:nvPr/>
        </p:nvSpPr>
        <p:spPr>
          <a:xfrm>
            <a:off x="822960" y="166878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Итог: иконка: диск"/>
          <p:cNvSpPr/>
          <p:nvPr/>
        </p:nvSpPr>
        <p:spPr>
          <a:xfrm>
            <a:off x="868680" y="17145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Итог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1874520"/>
            <a:ext cx="320040" cy="320040"/>
          </a:xfrm>
          <a:prstGeom prst="rect">
            <a:avLst/>
          </a:prstGeom>
        </p:spPr>
      </p:pic>
      <p:sp>
        <p:nvSpPr>
          <p:cNvPr id="8" name="Главные статьи"/>
          <p:cNvSpPr txBox="1"/>
          <p:nvPr/>
        </p:nvSpPr>
        <p:spPr>
          <a:xfrm>
            <a:off x="548640" y="2862072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Основное место в них занимают</a:t>
            </a:r>
            <a:endParaRPr lang="ru-RU" sz="2000" dirty="0"/>
          </a:p>
        </p:txBody>
      </p:sp>
      <p:sp>
        <p:nvSpPr>
          <p:cNvPr id="9" name="Главные статьи расходов: карточка"/>
          <p:cNvSpPr/>
          <p:nvPr/>
        </p:nvSpPr>
        <p:spPr>
          <a:xfrm>
            <a:off x="548640" y="3355848"/>
            <a:ext cx="11094415" cy="2953512"/>
          </a:xfrm>
          <a:prstGeom prst="roundRect">
            <a:avLst>
              <a:gd name="adj" fmla="val 371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Главные статьи расходов: строка 1"/>
          <p:cNvSpPr txBox="1"/>
          <p:nvPr/>
        </p:nvSpPr>
        <p:spPr>
          <a:xfrm>
            <a:off x="1554480" y="3465576"/>
            <a:ext cx="5120640" cy="54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социальная политика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29,4 %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</a:t>
            </a:r>
            <a:endParaRPr lang="ru-RU" sz="1800" dirty="0"/>
          </a:p>
        </p:txBody>
      </p:sp>
      <p:sp>
        <p:nvSpPr>
          <p:cNvPr id="11" name="Главные статьи расходов: строка 2"/>
          <p:cNvSpPr txBox="1"/>
          <p:nvPr/>
        </p:nvSpPr>
        <p:spPr>
          <a:xfrm>
            <a:off x="1554480" y="4012387"/>
            <a:ext cx="5120640" cy="54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экономика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15,1 %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</a:t>
            </a:r>
            <a:endParaRPr lang="ru-RU" sz="1800" dirty="0"/>
          </a:p>
        </p:txBody>
      </p:sp>
      <p:sp>
        <p:nvSpPr>
          <p:cNvPr id="12" name="Главные статьи расходов: строка 3"/>
          <p:cNvSpPr txBox="1"/>
          <p:nvPr/>
        </p:nvSpPr>
        <p:spPr>
          <a:xfrm>
            <a:off x="1554480" y="4559198"/>
            <a:ext cx="5120640" cy="54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оборона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13,9 %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</a:t>
            </a:r>
            <a:endParaRPr lang="ru-RU" sz="1800" dirty="0"/>
          </a:p>
        </p:txBody>
      </p:sp>
      <p:sp>
        <p:nvSpPr>
          <p:cNvPr id="13" name="Главные статьи расходов: строка 4"/>
          <p:cNvSpPr txBox="1"/>
          <p:nvPr/>
        </p:nvSpPr>
        <p:spPr>
          <a:xfrm>
            <a:off x="1554480" y="5106010"/>
            <a:ext cx="5120640" cy="54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национальная безопасность и правоохранительная деятельность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9,8 %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</a:t>
            </a:r>
            <a:endParaRPr lang="ru-RU" sz="1800" dirty="0"/>
          </a:p>
        </p:txBody>
      </p:sp>
      <p:sp>
        <p:nvSpPr>
          <p:cNvPr id="14" name="Главные статьи расходов: строка 5"/>
          <p:cNvSpPr txBox="1"/>
          <p:nvPr/>
        </p:nvSpPr>
        <p:spPr>
          <a:xfrm>
            <a:off x="1554480" y="5652821"/>
            <a:ext cx="5120640" cy="54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общегосударственные вопросы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8,2 %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ru-RU" sz="1800" dirty="0"/>
          </a:p>
        </p:txBody>
      </p:sp>
      <p:sp>
        <p:nvSpPr>
          <p:cNvPr id="15" name="Главные статьи расходов: иконка 1: кольцо"/>
          <p:cNvSpPr/>
          <p:nvPr/>
        </p:nvSpPr>
        <p:spPr>
          <a:xfrm>
            <a:off x="822960" y="3510382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Главные статьи расходов: иконка 1: диск"/>
          <p:cNvSpPr/>
          <p:nvPr/>
        </p:nvSpPr>
        <p:spPr>
          <a:xfrm>
            <a:off x="868680" y="355610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Главные статьи расходов: иконка 1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647542"/>
            <a:ext cx="182880" cy="182880"/>
          </a:xfrm>
          <a:prstGeom prst="rect">
            <a:avLst/>
          </a:prstGeom>
        </p:spPr>
      </p:pic>
      <p:sp>
        <p:nvSpPr>
          <p:cNvPr id="18" name="Главные статьи расходов: иконка 2: кольцо"/>
          <p:cNvSpPr/>
          <p:nvPr/>
        </p:nvSpPr>
        <p:spPr>
          <a:xfrm>
            <a:off x="822960" y="4057193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Главные статьи расходов: иконка 2: диск"/>
          <p:cNvSpPr/>
          <p:nvPr/>
        </p:nvSpPr>
        <p:spPr>
          <a:xfrm>
            <a:off x="868680" y="4102913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Главные статьи расходов: иконка 2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194353"/>
            <a:ext cx="182880" cy="182880"/>
          </a:xfrm>
          <a:prstGeom prst="rect">
            <a:avLst/>
          </a:prstGeom>
        </p:spPr>
      </p:pic>
      <p:sp>
        <p:nvSpPr>
          <p:cNvPr id="21" name="Главные статьи расходов: иконка 3: кольцо"/>
          <p:cNvSpPr/>
          <p:nvPr/>
        </p:nvSpPr>
        <p:spPr>
          <a:xfrm>
            <a:off x="822960" y="4604004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Главные статьи расходов: иконка 3: диск"/>
          <p:cNvSpPr/>
          <p:nvPr/>
        </p:nvSpPr>
        <p:spPr>
          <a:xfrm>
            <a:off x="868680" y="46497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Главные статьи расходов: иконка 3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741164"/>
            <a:ext cx="182880" cy="182880"/>
          </a:xfrm>
          <a:prstGeom prst="rect">
            <a:avLst/>
          </a:prstGeom>
        </p:spPr>
      </p:pic>
      <p:sp>
        <p:nvSpPr>
          <p:cNvPr id="24" name="Главные статьи расходов: иконка 4: кольцо"/>
          <p:cNvSpPr/>
          <p:nvPr/>
        </p:nvSpPr>
        <p:spPr>
          <a:xfrm>
            <a:off x="822960" y="5150815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Главные статьи расходов: иконка 4: диск"/>
          <p:cNvSpPr/>
          <p:nvPr/>
        </p:nvSpPr>
        <p:spPr>
          <a:xfrm>
            <a:off x="868680" y="5196535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Главные статьи расходов: иконка 4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5287975"/>
            <a:ext cx="182880" cy="182880"/>
          </a:xfrm>
          <a:prstGeom prst="rect">
            <a:avLst/>
          </a:prstGeom>
        </p:spPr>
      </p:pic>
      <p:sp>
        <p:nvSpPr>
          <p:cNvPr id="27" name="Главные статьи расходов: иконка 5: кольцо"/>
          <p:cNvSpPr/>
          <p:nvPr/>
        </p:nvSpPr>
        <p:spPr>
          <a:xfrm>
            <a:off x="822960" y="5697626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8" name="Главные статьи расходов: иконка 5: диск"/>
          <p:cNvSpPr/>
          <p:nvPr/>
        </p:nvSpPr>
        <p:spPr>
          <a:xfrm>
            <a:off x="868680" y="574334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9" name="Главные статьи расходов: иконка 5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5834786"/>
            <a:ext cx="182880" cy="182880"/>
          </a:xfrm>
          <a:prstGeom prst="rect">
            <a:avLst/>
          </a:prstGeom>
        </p:spPr>
      </p:pic>
      <p:graphicFrame>
        <p:nvGraphicFramePr>
          <p:cNvPr id="30" name="Главные статьи расходов" descr="Линейчатая диаграмма: социальная политика 29,4 %, национальная экономика 15,1 %, национальная оборона 13,9 %, национальная безопасность и правоохранительная деятельность 9,8 %, общегосударственные вопросы 8,2 %"/>
          <p:cNvGraphicFramePr/>
          <p:nvPr/>
        </p:nvGraphicFramePr>
        <p:xfrm>
          <a:off x="6995160" y="3465576"/>
          <a:ext cx="4327855" cy="273405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Другие статьи расходов</a:t>
            </a:r>
            <a:endParaRPr lang="ru-RU" sz="3400" dirty="0"/>
          </a:p>
        </p:txBody>
      </p:sp>
      <p:sp>
        <p:nvSpPr>
          <p:cNvPr id="3" name="Другие статьи расходов: карточка"/>
          <p:cNvSpPr/>
          <p:nvPr/>
        </p:nvSpPr>
        <p:spPr>
          <a:xfrm>
            <a:off x="548640" y="1463040"/>
            <a:ext cx="11094415" cy="4846320"/>
          </a:xfrm>
          <a:prstGeom prst="roundRect">
            <a:avLst>
              <a:gd name="adj" fmla="val 22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Другие статьи расходов: строка 1"/>
          <p:cNvSpPr txBox="1"/>
          <p:nvPr/>
        </p:nvSpPr>
        <p:spPr>
          <a:xfrm>
            <a:off x="1554480" y="1572768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межбюджетные трансферты пришлось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5,9 %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расходов,</a:t>
            </a:r>
            <a:endParaRPr lang="ru-RU" sz="1800" dirty="0"/>
          </a:p>
        </p:txBody>
      </p:sp>
      <p:sp>
        <p:nvSpPr>
          <p:cNvPr id="5" name="Другие статьи расходов: строка 2"/>
          <p:cNvSpPr txBox="1"/>
          <p:nvPr/>
        </p:nvSpPr>
        <p:spPr>
          <a:xfrm>
            <a:off x="1554480" y="2343912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здравоохранение —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5,8 %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1800" dirty="0"/>
          </a:p>
        </p:txBody>
      </p:sp>
      <p:sp>
        <p:nvSpPr>
          <p:cNvPr id="6" name="Другие статьи расходов: строка 3"/>
          <p:cNvSpPr txBox="1"/>
          <p:nvPr/>
        </p:nvSpPr>
        <p:spPr>
          <a:xfrm>
            <a:off x="1554480" y="3115056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образование —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4,2 %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1800" dirty="0"/>
          </a:p>
        </p:txBody>
      </p:sp>
      <p:sp>
        <p:nvSpPr>
          <p:cNvPr id="7" name="Другие статьи расходов: строка 4"/>
          <p:cNvSpPr txBox="1"/>
          <p:nvPr/>
        </p:nvSpPr>
        <p:spPr>
          <a:xfrm>
            <a:off x="1554480" y="3886200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 государственного и муниципального долга заняло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3,3 %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расходов,</a:t>
            </a:r>
            <a:endParaRPr lang="ru-RU" sz="1800" dirty="0"/>
          </a:p>
        </p:txBody>
      </p:sp>
      <p:sp>
        <p:nvSpPr>
          <p:cNvPr id="8" name="Другие статьи расходов: строка 5"/>
          <p:cNvSpPr txBox="1"/>
          <p:nvPr/>
        </p:nvSpPr>
        <p:spPr>
          <a:xfrm>
            <a:off x="1554480" y="4657344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ЖКХ —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1800" dirty="0"/>
          </a:p>
        </p:txBody>
      </p:sp>
      <p:sp>
        <p:nvSpPr>
          <p:cNvPr id="9" name="Другие статьи расходов: строка 6"/>
          <p:cNvSpPr txBox="1"/>
          <p:nvPr/>
        </p:nvSpPr>
        <p:spPr>
          <a:xfrm>
            <a:off x="1554480" y="5428488"/>
            <a:ext cx="512064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иные расходы — 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2,6 %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1800" dirty="0"/>
          </a:p>
        </p:txBody>
      </p:sp>
      <p:sp>
        <p:nvSpPr>
          <p:cNvPr id="10" name="Другие статьи расходов: иконка 1: кольцо"/>
          <p:cNvSpPr/>
          <p:nvPr/>
        </p:nvSpPr>
        <p:spPr>
          <a:xfrm>
            <a:off x="822960" y="1729740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Другие статьи расходов: иконка 1: диск"/>
          <p:cNvSpPr/>
          <p:nvPr/>
        </p:nvSpPr>
        <p:spPr>
          <a:xfrm>
            <a:off x="868680" y="17754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Другие статьи расходов: 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866900"/>
            <a:ext cx="182880" cy="182880"/>
          </a:xfrm>
          <a:prstGeom prst="rect">
            <a:avLst/>
          </a:prstGeom>
        </p:spPr>
      </p:pic>
      <p:sp>
        <p:nvSpPr>
          <p:cNvPr id="13" name="Другие статьи расходов: иконка 2: кольцо"/>
          <p:cNvSpPr/>
          <p:nvPr/>
        </p:nvSpPr>
        <p:spPr>
          <a:xfrm>
            <a:off x="822960" y="2500884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4" name="Другие статьи расходов: иконка 2: диск"/>
          <p:cNvSpPr/>
          <p:nvPr/>
        </p:nvSpPr>
        <p:spPr>
          <a:xfrm>
            <a:off x="868680" y="25466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Другие статьи расходов: 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2638044"/>
            <a:ext cx="182880" cy="182880"/>
          </a:xfrm>
          <a:prstGeom prst="rect">
            <a:avLst/>
          </a:prstGeom>
        </p:spPr>
      </p:pic>
      <p:sp>
        <p:nvSpPr>
          <p:cNvPr id="16" name="Другие статьи расходов: иконка 3: кольцо"/>
          <p:cNvSpPr/>
          <p:nvPr/>
        </p:nvSpPr>
        <p:spPr>
          <a:xfrm>
            <a:off x="822960" y="3272028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7" name="Другие статьи расходов: иконка 3: диск"/>
          <p:cNvSpPr/>
          <p:nvPr/>
        </p:nvSpPr>
        <p:spPr>
          <a:xfrm>
            <a:off x="868680" y="331774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Другие статьи расходов: иконка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3409188"/>
            <a:ext cx="182880" cy="182880"/>
          </a:xfrm>
          <a:prstGeom prst="rect">
            <a:avLst/>
          </a:prstGeom>
        </p:spPr>
      </p:pic>
      <p:sp>
        <p:nvSpPr>
          <p:cNvPr id="19" name="Другие статьи расходов: иконка 4: кольцо"/>
          <p:cNvSpPr/>
          <p:nvPr/>
        </p:nvSpPr>
        <p:spPr>
          <a:xfrm>
            <a:off x="822960" y="4043172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Другие статьи расходов: иконка 4: диск"/>
          <p:cNvSpPr/>
          <p:nvPr/>
        </p:nvSpPr>
        <p:spPr>
          <a:xfrm>
            <a:off x="868680" y="40888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Другие статьи расходов: иконка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180332"/>
            <a:ext cx="182880" cy="182880"/>
          </a:xfrm>
          <a:prstGeom prst="rect">
            <a:avLst/>
          </a:prstGeom>
        </p:spPr>
      </p:pic>
      <p:sp>
        <p:nvSpPr>
          <p:cNvPr id="22" name="Другие статьи расходов: иконка 5: кольцо"/>
          <p:cNvSpPr/>
          <p:nvPr/>
        </p:nvSpPr>
        <p:spPr>
          <a:xfrm>
            <a:off x="822960" y="4814316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3" name="Другие статьи расходов: иконка 5: диск"/>
          <p:cNvSpPr/>
          <p:nvPr/>
        </p:nvSpPr>
        <p:spPr>
          <a:xfrm>
            <a:off x="868680" y="48600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Другие статьи расходов: иконка 5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951476"/>
            <a:ext cx="182880" cy="182880"/>
          </a:xfrm>
          <a:prstGeom prst="rect">
            <a:avLst/>
          </a:prstGeom>
        </p:spPr>
      </p:pic>
      <p:sp>
        <p:nvSpPr>
          <p:cNvPr id="25" name="Другие статьи расходов: иконка 6: кольцо"/>
          <p:cNvSpPr/>
          <p:nvPr/>
        </p:nvSpPr>
        <p:spPr>
          <a:xfrm>
            <a:off x="822960" y="5585460"/>
            <a:ext cx="457200" cy="457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Другие статьи расходов: иконка 6: диск"/>
          <p:cNvSpPr/>
          <p:nvPr/>
        </p:nvSpPr>
        <p:spPr>
          <a:xfrm>
            <a:off x="868680" y="56311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Другие статьи расходов: иконка 6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5722620"/>
            <a:ext cx="182880" cy="182880"/>
          </a:xfrm>
          <a:prstGeom prst="rect">
            <a:avLst/>
          </a:prstGeom>
        </p:spPr>
      </p:pic>
      <p:graphicFrame>
        <p:nvGraphicFramePr>
          <p:cNvPr id="28" name="Другие статьи расходов" descr="Линейчатая диаграмма: межбюджетные трансферты 5,9 %, здравоохранение 5,8 %, образование 4,2 %, обслуживание государственного и муниципального долга 3,3 %, ЖКХ 1,8 %, иные расходы 2,6 %"/>
          <p:cNvGraphicFramePr/>
          <p:nvPr/>
        </p:nvGraphicFramePr>
        <p:xfrm>
          <a:off x="6995160" y="1572768"/>
          <a:ext cx="4327855" cy="462686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Расходы на выполнение конституционных гарантий</a:t>
            </a:r>
            <a:endParaRPr lang="ru-RU" sz="3400" dirty="0"/>
          </a:p>
        </p:txBody>
      </p:sp>
      <p:sp>
        <p:nvSpPr>
          <p:cNvPr id="3" name="Бюджетная политика: карточка"/>
          <p:cNvSpPr/>
          <p:nvPr/>
        </p:nvSpPr>
        <p:spPr>
          <a:xfrm>
            <a:off x="548640" y="146304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Бюджетная политика"/>
          <p:cNvSpPr txBox="1"/>
          <p:nvPr/>
        </p:nvSpPr>
        <p:spPr>
          <a:xfrm>
            <a:off x="1828800" y="1615440"/>
            <a:ext cx="953993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Бюджетная политика направлена на выполнение социальных обязательств и исполнение конституционных гарантий государства:</a:t>
            </a:r>
            <a:endParaRPr lang="ru-RU" sz="2000" dirty="0"/>
          </a:p>
        </p:txBody>
      </p:sp>
      <p:sp>
        <p:nvSpPr>
          <p:cNvPr id="5" name="Бюджетная политика: иконка: кольцо"/>
          <p:cNvSpPr/>
          <p:nvPr/>
        </p:nvSpPr>
        <p:spPr>
          <a:xfrm>
            <a:off x="822960" y="1600200"/>
            <a:ext cx="685800" cy="6858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6" name="Бюджетная политика: иконка: диск"/>
          <p:cNvSpPr/>
          <p:nvPr/>
        </p:nvSpPr>
        <p:spPr>
          <a:xfrm>
            <a:off x="868680" y="1645920"/>
            <a:ext cx="594360" cy="59436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Бюджетная политика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1794510"/>
            <a:ext cx="297180" cy="297180"/>
          </a:xfrm>
          <a:prstGeom prst="rect">
            <a:avLst/>
          </a:prstGeom>
        </p:spPr>
      </p:pic>
      <p:sp>
        <p:nvSpPr>
          <p:cNvPr id="8" name="Конституция"/>
          <p:cNvSpPr txBox="1"/>
          <p:nvPr/>
        </p:nvSpPr>
        <p:spPr>
          <a:xfrm>
            <a:off x="548640" y="2569464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 гарантирует гражданам</a:t>
            </a:r>
            <a:endParaRPr lang="ru-RU" sz="1900" dirty="0"/>
          </a:p>
        </p:txBody>
      </p:sp>
      <p:sp>
        <p:nvSpPr>
          <p:cNvPr id="9" name="Гарантия 1"/>
          <p:cNvSpPr txBox="1"/>
          <p:nvPr/>
        </p:nvSpPr>
        <p:spPr>
          <a:xfrm>
            <a:off x="640080" y="3739896"/>
            <a:ext cx="32714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социальное обеспечение,</a:t>
            </a:r>
            <a:endParaRPr lang="ru-RU" sz="1800" dirty="0"/>
          </a:p>
        </p:txBody>
      </p:sp>
      <p:sp>
        <p:nvSpPr>
          <p:cNvPr id="10" name="Гарантия 2"/>
          <p:cNvSpPr txBox="1"/>
          <p:nvPr/>
        </p:nvSpPr>
        <p:spPr>
          <a:xfrm>
            <a:off x="4460138" y="3739896"/>
            <a:ext cx="32714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охрану здоровья и медицинскую помощь,</a:t>
            </a:r>
            <a:endParaRPr lang="ru-RU" sz="1800" dirty="0"/>
          </a:p>
        </p:txBody>
      </p:sp>
      <p:sp>
        <p:nvSpPr>
          <p:cNvPr id="11" name="Гарантия 3"/>
          <p:cNvSpPr txBox="1"/>
          <p:nvPr/>
        </p:nvSpPr>
        <p:spPr>
          <a:xfrm>
            <a:off x="8280197" y="3739896"/>
            <a:ext cx="32714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образование.</a:t>
            </a:r>
            <a:endParaRPr lang="ru-RU" sz="1800" dirty="0"/>
          </a:p>
        </p:txBody>
      </p:sp>
      <p:sp>
        <p:nvSpPr>
          <p:cNvPr id="12" name="Соответствие"/>
          <p:cNvSpPr txBox="1"/>
          <p:nvPr/>
        </p:nvSpPr>
        <p:spPr>
          <a:xfrm>
            <a:off x="548640" y="4398264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altLang="en-US" sz="19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Этим гарантиям в расходах соответствуют</a:t>
            </a:r>
            <a:endParaRPr lang="ru-RU" sz="1900" dirty="0"/>
          </a:p>
        </p:txBody>
      </p:sp>
      <p:sp>
        <p:nvSpPr>
          <p:cNvPr id="13" name="Статья 1"/>
          <p:cNvSpPr txBox="1"/>
          <p:nvPr/>
        </p:nvSpPr>
        <p:spPr>
          <a:xfrm>
            <a:off x="876757" y="4818888"/>
            <a:ext cx="35478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социальная политика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29,4 %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</a:t>
            </a:r>
            <a:endParaRPr lang="ru-RU" sz="1800" dirty="0"/>
          </a:p>
        </p:txBody>
      </p:sp>
      <p:sp>
        <p:nvSpPr>
          <p:cNvPr id="14" name="Статья 2"/>
          <p:cNvSpPr txBox="1"/>
          <p:nvPr/>
        </p:nvSpPr>
        <p:spPr>
          <a:xfrm>
            <a:off x="5026000" y="4818888"/>
            <a:ext cx="288950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здравоохранение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5,8 %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ru-RU" sz="1800" dirty="0"/>
          </a:p>
        </p:txBody>
      </p:sp>
      <p:sp>
        <p:nvSpPr>
          <p:cNvPr id="15" name="Статья 3"/>
          <p:cNvSpPr txBox="1"/>
          <p:nvPr/>
        </p:nvSpPr>
        <p:spPr>
          <a:xfrm>
            <a:off x="8900922" y="4818888"/>
            <a:ext cx="2779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 образование (</a:t>
            </a:r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4,2 %</a:t>
            </a:r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</a:t>
            </a:r>
            <a:endParaRPr lang="ru-RU" sz="1800" dirty="0"/>
          </a:p>
        </p:txBody>
      </p:sp>
      <p:sp>
        <p:nvSpPr>
          <p:cNvPr id="16" name="Сумма"/>
          <p:cNvSpPr txBox="1"/>
          <p:nvPr/>
        </p:nvSpPr>
        <p:spPr>
          <a:xfrm>
            <a:off x="548640" y="5751576"/>
            <a:ext cx="11094415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29,4 + 5,8 + 4,2 = 39,4 %,</a:t>
            </a:r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т. е. около двух пятых всех расходов.</a:t>
            </a:r>
            <a:endParaRPr lang="ru-RU" sz="2400" dirty="0"/>
          </a:p>
        </p:txBody>
      </p:sp>
      <p:sp>
        <p:nvSpPr>
          <p:cNvPr id="17" name="Гарантия 1: иконка: кольцо"/>
          <p:cNvSpPr/>
          <p:nvPr/>
        </p:nvSpPr>
        <p:spPr>
          <a:xfrm>
            <a:off x="1946605" y="3026664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8" name="Гарантия 1: иконка: диск"/>
          <p:cNvSpPr/>
          <p:nvPr/>
        </p:nvSpPr>
        <p:spPr>
          <a:xfrm>
            <a:off x="1992325" y="3072384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Гарантия 1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057" y="3214116"/>
            <a:ext cx="283464" cy="283464"/>
          </a:xfrm>
          <a:prstGeom prst="rect">
            <a:avLst/>
          </a:prstGeom>
        </p:spPr>
      </p:pic>
      <p:sp>
        <p:nvSpPr>
          <p:cNvPr id="20" name="Метка 1"/>
          <p:cNvSpPr/>
          <p:nvPr/>
        </p:nvSpPr>
        <p:spPr>
          <a:xfrm>
            <a:off x="492709" y="4892040"/>
            <a:ext cx="256032" cy="256032"/>
          </a:xfrm>
          <a:prstGeom prst="ellipse">
            <a:avLst/>
          </a:prstGeom>
          <a:solidFill>
            <a:srgbClr val="2F5D9E"/>
          </a:solidFill>
          <a:ln/>
        </p:spPr>
      </p:sp>
      <p:sp>
        <p:nvSpPr>
          <p:cNvPr id="21" name="Гарантия 2: иконка: кольцо"/>
          <p:cNvSpPr/>
          <p:nvPr/>
        </p:nvSpPr>
        <p:spPr>
          <a:xfrm>
            <a:off x="5766664" y="3026664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2" name="Гарантия 2: иконка: диск"/>
          <p:cNvSpPr/>
          <p:nvPr/>
        </p:nvSpPr>
        <p:spPr>
          <a:xfrm>
            <a:off x="5812384" y="3072384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Гарантия 2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116" y="3214116"/>
            <a:ext cx="283464" cy="283464"/>
          </a:xfrm>
          <a:prstGeom prst="rect">
            <a:avLst/>
          </a:prstGeom>
        </p:spPr>
      </p:pic>
      <p:sp>
        <p:nvSpPr>
          <p:cNvPr id="24" name="Метка 2"/>
          <p:cNvSpPr/>
          <p:nvPr/>
        </p:nvSpPr>
        <p:spPr>
          <a:xfrm>
            <a:off x="4641952" y="4892040"/>
            <a:ext cx="256032" cy="256032"/>
          </a:xfrm>
          <a:prstGeom prst="ellipse">
            <a:avLst/>
          </a:prstGeom>
          <a:solidFill>
            <a:srgbClr val="B8893A"/>
          </a:solidFill>
          <a:ln/>
        </p:spPr>
      </p:sp>
      <p:sp>
        <p:nvSpPr>
          <p:cNvPr id="25" name="Гарантия 3: иконка: кольцо"/>
          <p:cNvSpPr/>
          <p:nvPr/>
        </p:nvSpPr>
        <p:spPr>
          <a:xfrm>
            <a:off x="9586722" y="3026664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26" name="Гарантия 3: иконка: диск"/>
          <p:cNvSpPr/>
          <p:nvPr/>
        </p:nvSpPr>
        <p:spPr>
          <a:xfrm>
            <a:off x="9632442" y="3072384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Гарантия 3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174" y="3214116"/>
            <a:ext cx="283464" cy="283464"/>
          </a:xfrm>
          <a:prstGeom prst="rect">
            <a:avLst/>
          </a:prstGeom>
        </p:spPr>
      </p:pic>
      <p:sp>
        <p:nvSpPr>
          <p:cNvPr id="28" name="Метка 3"/>
          <p:cNvSpPr/>
          <p:nvPr/>
        </p:nvSpPr>
        <p:spPr>
          <a:xfrm>
            <a:off x="8516874" y="4892040"/>
            <a:ext cx="256032" cy="256032"/>
          </a:xfrm>
          <a:prstGeom prst="ellipse">
            <a:avLst/>
          </a:prstGeom>
          <a:solidFill>
            <a:srgbClr val="9A2A3C"/>
          </a:solidFill>
          <a:ln/>
        </p:spPr>
      </p:sp>
      <p:sp>
        <p:nvSpPr>
          <p:cNvPr id="29" name="Шкала: все расходы"/>
          <p:cNvSpPr/>
          <p:nvPr/>
        </p:nvSpPr>
        <p:spPr>
          <a:xfrm>
            <a:off x="548640" y="5349240"/>
            <a:ext cx="11094415" cy="310896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30" name="Шкала: доля 1"/>
          <p:cNvSpPr/>
          <p:nvPr/>
        </p:nvSpPr>
        <p:spPr>
          <a:xfrm>
            <a:off x="548640" y="5349240"/>
            <a:ext cx="3238898" cy="310896"/>
          </a:xfrm>
          <a:prstGeom prst="rect">
            <a:avLst/>
          </a:prstGeom>
          <a:solidFill>
            <a:srgbClr val="2F5D9E"/>
          </a:solidFill>
          <a:ln/>
        </p:spPr>
      </p:sp>
      <p:sp>
        <p:nvSpPr>
          <p:cNvPr id="31" name="Шкала: доля 2"/>
          <p:cNvSpPr/>
          <p:nvPr/>
        </p:nvSpPr>
        <p:spPr>
          <a:xfrm>
            <a:off x="3810398" y="5349240"/>
            <a:ext cx="620616" cy="310896"/>
          </a:xfrm>
          <a:prstGeom prst="rect">
            <a:avLst/>
          </a:prstGeom>
          <a:solidFill>
            <a:srgbClr val="B8893A"/>
          </a:solidFill>
          <a:ln/>
        </p:spPr>
      </p:sp>
      <p:sp>
        <p:nvSpPr>
          <p:cNvPr id="32" name="Шкала: доля 3"/>
          <p:cNvSpPr/>
          <p:nvPr/>
        </p:nvSpPr>
        <p:spPr>
          <a:xfrm>
            <a:off x="4453874" y="5349240"/>
            <a:ext cx="465965" cy="310896"/>
          </a:xfrm>
          <a:prstGeom prst="rect">
            <a:avLst/>
          </a:prstGeom>
          <a:solidFill>
            <a:srgbClr val="9A2A3C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Сбалансированность бюджета</a:t>
            </a:r>
            <a:endParaRPr lang="ru-RU" sz="3400" dirty="0"/>
          </a:p>
        </p:txBody>
      </p:sp>
      <p:sp>
        <p:nvSpPr>
          <p:cNvPr id="3" name="Принцип"/>
          <p:cNvSpPr txBox="1"/>
          <p:nvPr/>
        </p:nvSpPr>
        <p:spPr>
          <a:xfrm>
            <a:off x="1737360" y="1463040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Одним из главных принципов формирования бюджета является сбалансированность бюджета:</a:t>
            </a:r>
            <a:endParaRPr lang="ru-RU" sz="2100" dirty="0"/>
          </a:p>
        </p:txBody>
      </p:sp>
      <p:sp>
        <p:nvSpPr>
          <p:cNvPr id="4" name="Принцип: иконка: кольцо"/>
          <p:cNvSpPr/>
          <p:nvPr/>
        </p:nvSpPr>
        <p:spPr>
          <a:xfrm>
            <a:off x="548640" y="146304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5" name="Принцип: иконка: диск"/>
          <p:cNvSpPr/>
          <p:nvPr/>
        </p:nvSpPr>
        <p:spPr>
          <a:xfrm>
            <a:off x="594360" y="150876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Принцип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88620" cy="388620"/>
          </a:xfrm>
          <a:prstGeom prst="rect">
            <a:avLst/>
          </a:prstGeom>
        </p:spPr>
      </p:pic>
      <p:sp>
        <p:nvSpPr>
          <p:cNvPr id="7" name="Дефицит: карточка"/>
          <p:cNvSpPr/>
          <p:nvPr/>
        </p:nvSpPr>
        <p:spPr>
          <a:xfrm>
            <a:off x="548640" y="2606040"/>
            <a:ext cx="5364328" cy="1792224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8" name="Дефицит"/>
          <p:cNvSpPr txBox="1"/>
          <p:nvPr/>
        </p:nvSpPr>
        <p:spPr>
          <a:xfrm>
            <a:off x="1828800" y="3255264"/>
            <a:ext cx="3809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превышение расходов над доходами называется дефицитом бюджета,</a:t>
            </a:r>
            <a:endParaRPr lang="ru-RU" sz="1900" dirty="0"/>
          </a:p>
        </p:txBody>
      </p:sp>
      <p:sp>
        <p:nvSpPr>
          <p:cNvPr id="9" name="Профицит: карточка"/>
          <p:cNvSpPr/>
          <p:nvPr/>
        </p:nvSpPr>
        <p:spPr>
          <a:xfrm>
            <a:off x="6278728" y="2606040"/>
            <a:ext cx="5364328" cy="1792224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Профицит"/>
          <p:cNvSpPr txBox="1"/>
          <p:nvPr/>
        </p:nvSpPr>
        <p:spPr>
          <a:xfrm>
            <a:off x="7558888" y="3255264"/>
            <a:ext cx="3809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 доходов над расходами — профицитом.</a:t>
            </a:r>
            <a:endParaRPr lang="ru-RU" sz="1900" dirty="0"/>
          </a:p>
        </p:txBody>
      </p:sp>
      <p:sp>
        <p:nvSpPr>
          <p:cNvPr id="11" name="Покрытие дефицита: карточка"/>
          <p:cNvSpPr/>
          <p:nvPr/>
        </p:nvSpPr>
        <p:spPr>
          <a:xfrm>
            <a:off x="548640" y="4672584"/>
            <a:ext cx="11094415" cy="1636776"/>
          </a:xfrm>
          <a:prstGeom prst="roundRect">
            <a:avLst>
              <a:gd name="adj" fmla="val 670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2" name="Покрытие дефицита"/>
          <p:cNvSpPr txBox="1"/>
          <p:nvPr/>
        </p:nvSpPr>
        <p:spPr>
          <a:xfrm>
            <a:off x="868680" y="4888992"/>
            <a:ext cx="5989320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9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Дефицит покрывается за счёт кредитов, размещения государственных долговых ценных бумаг или денежной эмиссии, которая сверх потребности товарного обращения может привести к росту инфляции.</a:t>
            </a:r>
            <a:endParaRPr lang="ru-RU" sz="1900" dirty="0"/>
          </a:p>
        </p:txBody>
      </p:sp>
      <p:sp>
        <p:nvSpPr>
          <p:cNvPr id="13" name="Заголовок карточки 1"/>
          <p:cNvSpPr txBox="1"/>
          <p:nvPr/>
        </p:nvSpPr>
        <p:spPr>
          <a:xfrm>
            <a:off x="1828800" y="2834640"/>
            <a:ext cx="3809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Дефицит</a:t>
            </a:r>
            <a:endParaRPr lang="ru-RU" sz="2200" dirty="0"/>
          </a:p>
        </p:txBody>
      </p:sp>
      <p:sp>
        <p:nvSpPr>
          <p:cNvPr id="14" name="Дефицит: иконка: кольцо"/>
          <p:cNvSpPr/>
          <p:nvPr/>
        </p:nvSpPr>
        <p:spPr>
          <a:xfrm>
            <a:off x="822960" y="3136392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Дефицит: иконка: диск"/>
          <p:cNvSpPr/>
          <p:nvPr/>
        </p:nvSpPr>
        <p:spPr>
          <a:xfrm>
            <a:off x="868680" y="3182112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Дефицит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3342132"/>
            <a:ext cx="320040" cy="320040"/>
          </a:xfrm>
          <a:prstGeom prst="rect">
            <a:avLst/>
          </a:prstGeom>
        </p:spPr>
      </p:pic>
      <p:sp>
        <p:nvSpPr>
          <p:cNvPr id="17" name="Заголовок карточки 2"/>
          <p:cNvSpPr txBox="1"/>
          <p:nvPr/>
        </p:nvSpPr>
        <p:spPr>
          <a:xfrm>
            <a:off x="7558888" y="2834640"/>
            <a:ext cx="3809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Профицит</a:t>
            </a:r>
            <a:endParaRPr lang="ru-RU" sz="2200" dirty="0"/>
          </a:p>
        </p:txBody>
      </p:sp>
      <p:sp>
        <p:nvSpPr>
          <p:cNvPr id="18" name="Профицит: иконка: кольцо"/>
          <p:cNvSpPr/>
          <p:nvPr/>
        </p:nvSpPr>
        <p:spPr>
          <a:xfrm>
            <a:off x="6553048" y="3136392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9" name="Профицит: иконка: диск"/>
          <p:cNvSpPr/>
          <p:nvPr/>
        </p:nvSpPr>
        <p:spPr>
          <a:xfrm>
            <a:off x="6598768" y="3182112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Профицит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788" y="3342132"/>
            <a:ext cx="320040" cy="320040"/>
          </a:xfrm>
          <a:prstGeom prst="rect">
            <a:avLst/>
          </a:prstGeom>
        </p:spPr>
      </p:pic>
      <p:sp>
        <p:nvSpPr>
          <p:cNvPr id="21" name="Схема: Кредиты: кольцо"/>
          <p:cNvSpPr/>
          <p:nvPr/>
        </p:nvSpPr>
        <p:spPr>
          <a:xfrm>
            <a:off x="7345261" y="4805172"/>
            <a:ext cx="713232" cy="71323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Схема: Кредиты: диск"/>
          <p:cNvSpPr/>
          <p:nvPr/>
        </p:nvSpPr>
        <p:spPr>
          <a:xfrm>
            <a:off x="7390981" y="4850892"/>
            <a:ext cx="621792" cy="62179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Схема: Кредиты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429" y="5006340"/>
            <a:ext cx="310896" cy="310896"/>
          </a:xfrm>
          <a:prstGeom prst="rect">
            <a:avLst/>
          </a:prstGeom>
        </p:spPr>
      </p:pic>
      <p:sp>
        <p:nvSpPr>
          <p:cNvPr id="24" name="Схема: подпись 1"/>
          <p:cNvSpPr txBox="1"/>
          <p:nvPr/>
        </p:nvSpPr>
        <p:spPr>
          <a:xfrm>
            <a:off x="7196328" y="5609844"/>
            <a:ext cx="1011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Кредиты</a:t>
            </a:r>
            <a:endParaRPr lang="ru-RU" sz="1400" dirty="0"/>
          </a:p>
        </p:txBody>
      </p:sp>
      <p:sp>
        <p:nvSpPr>
          <p:cNvPr id="25" name="Схема: Ценные бумаги: кольцо"/>
          <p:cNvSpPr/>
          <p:nvPr/>
        </p:nvSpPr>
        <p:spPr>
          <a:xfrm>
            <a:off x="8392935" y="4805172"/>
            <a:ext cx="713232" cy="71323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6" name="Схема: Ценные бумаги: диск"/>
          <p:cNvSpPr/>
          <p:nvPr/>
        </p:nvSpPr>
        <p:spPr>
          <a:xfrm>
            <a:off x="8438655" y="4850892"/>
            <a:ext cx="621792" cy="62179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7" name="Схема: Ценные бумаги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4103" y="5006340"/>
            <a:ext cx="310896" cy="310896"/>
          </a:xfrm>
          <a:prstGeom prst="rect">
            <a:avLst/>
          </a:prstGeom>
        </p:spPr>
      </p:pic>
      <p:sp>
        <p:nvSpPr>
          <p:cNvPr id="28" name="Схема: подпись 2"/>
          <p:cNvSpPr txBox="1"/>
          <p:nvPr/>
        </p:nvSpPr>
        <p:spPr>
          <a:xfrm>
            <a:off x="8244002" y="5609844"/>
            <a:ext cx="1011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Ценные бумаги</a:t>
            </a:r>
            <a:endParaRPr lang="ru-RU" sz="1400" dirty="0"/>
          </a:p>
        </p:txBody>
      </p:sp>
      <p:sp>
        <p:nvSpPr>
          <p:cNvPr id="29" name="Схема: Денежная эмиссия: кольцо"/>
          <p:cNvSpPr/>
          <p:nvPr/>
        </p:nvSpPr>
        <p:spPr>
          <a:xfrm>
            <a:off x="9440608" y="4805172"/>
            <a:ext cx="713232" cy="71323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0" name="Схема: Денежная эмиссия: диск"/>
          <p:cNvSpPr/>
          <p:nvPr/>
        </p:nvSpPr>
        <p:spPr>
          <a:xfrm>
            <a:off x="9486328" y="4850892"/>
            <a:ext cx="621792" cy="62179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1" name="Схема: Денежная эмиссия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1776" y="5006340"/>
            <a:ext cx="310896" cy="310896"/>
          </a:xfrm>
          <a:prstGeom prst="rect">
            <a:avLst/>
          </a:prstGeom>
        </p:spPr>
      </p:pic>
      <p:sp>
        <p:nvSpPr>
          <p:cNvPr id="32" name="Схема: подпись 3"/>
          <p:cNvSpPr txBox="1"/>
          <p:nvPr/>
        </p:nvSpPr>
        <p:spPr>
          <a:xfrm>
            <a:off x="9291676" y="5609844"/>
            <a:ext cx="1011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Денежная эмиссия</a:t>
            </a:r>
            <a:endParaRPr lang="ru-RU" sz="1400" dirty="0"/>
          </a:p>
        </p:txBody>
      </p:sp>
      <p:sp>
        <p:nvSpPr>
          <p:cNvPr id="33" name="Схема: Рост инфляции: кольцо"/>
          <p:cNvSpPr/>
          <p:nvPr/>
        </p:nvSpPr>
        <p:spPr>
          <a:xfrm>
            <a:off x="10488282" y="4805172"/>
            <a:ext cx="713232" cy="713232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4" name="Схема: Рост инфляции: диск"/>
          <p:cNvSpPr/>
          <p:nvPr/>
        </p:nvSpPr>
        <p:spPr>
          <a:xfrm>
            <a:off x="10534002" y="4850892"/>
            <a:ext cx="621792" cy="62179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Схема: Рост инфляции: иконка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9450" y="5006340"/>
            <a:ext cx="310896" cy="310896"/>
          </a:xfrm>
          <a:prstGeom prst="rect">
            <a:avLst/>
          </a:prstGeom>
        </p:spPr>
      </p:pic>
      <p:sp>
        <p:nvSpPr>
          <p:cNvPr id="36" name="Схема: подпись 4"/>
          <p:cNvSpPr txBox="1"/>
          <p:nvPr/>
        </p:nvSpPr>
        <p:spPr>
          <a:xfrm>
            <a:off x="10339349" y="5609844"/>
            <a:ext cx="1011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Рост инфляции</a:t>
            </a:r>
            <a:endParaRPr lang="ru-RU" sz="1400" dirty="0"/>
          </a:p>
        </p:txBody>
      </p:sp>
      <p:sp>
        <p:nvSpPr>
          <p:cNvPr id="37" name="Схема: эмиссия → инфляция"/>
          <p:cNvSpPr/>
          <p:nvPr/>
        </p:nvSpPr>
        <p:spPr>
          <a:xfrm>
            <a:off x="10208705" y="5161788"/>
            <a:ext cx="224714" cy="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Где взять актуальные данные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524000"/>
            <a:ext cx="11094415" cy="2118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Актуальные сведения о бюджетном процессе, его участниках и показателях бюджета размещаются на Едином портале бюджетной системы Российской Федерации.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Там берутся отчёты об исполнении федерального бюджета, бюджетов субъектов РФ, местных бюджетов и бюджетов государственных внебюджетных фондов за последний год: по ним показывается распределение доходов и расходов по уровням бюджетной системы, а структуру последнего года сравнивают с данными учебника.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2483968" y="42367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2537003" y="42897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Единый порта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1955" y="4594708"/>
            <a:ext cx="609905" cy="609905"/>
          </a:xfrm>
          <a:prstGeom prst="rect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2163928" y="563575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Единый портал</a:t>
            </a:r>
            <a:endParaRPr lang="ru-RU" sz="1400" dirty="0"/>
          </a:p>
        </p:txBody>
      </p:sp>
      <p:sp>
        <p:nvSpPr>
          <p:cNvPr id="8" name="Знак 2: кольцо"/>
          <p:cNvSpPr/>
          <p:nvPr/>
        </p:nvSpPr>
        <p:spPr>
          <a:xfrm>
            <a:off x="4449928" y="42367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9" name="Знак 2: диск"/>
          <p:cNvSpPr/>
          <p:nvPr/>
        </p:nvSpPr>
        <p:spPr>
          <a:xfrm>
            <a:off x="4502963" y="42897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Знак 2: иконка" descr="Отчёты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915" y="4594708"/>
            <a:ext cx="609905" cy="609905"/>
          </a:xfrm>
          <a:prstGeom prst="rect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4129888" y="563575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Отчёты</a:t>
            </a:r>
            <a:endParaRPr lang="ru-RU" sz="1400" dirty="0"/>
          </a:p>
        </p:txBody>
      </p:sp>
      <p:sp>
        <p:nvSpPr>
          <p:cNvPr id="12" name="Знак 3: кольцо"/>
          <p:cNvSpPr/>
          <p:nvPr/>
        </p:nvSpPr>
        <p:spPr>
          <a:xfrm>
            <a:off x="6415888" y="42367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13" name="Знак 3: диск"/>
          <p:cNvSpPr/>
          <p:nvPr/>
        </p:nvSpPr>
        <p:spPr>
          <a:xfrm>
            <a:off x="6468923" y="42897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Знак 3: иконка" descr="Уровни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875" y="4594708"/>
            <a:ext cx="609905" cy="609905"/>
          </a:xfrm>
          <a:prstGeom prst="rect">
            <a:avLst/>
          </a:prstGeom>
        </p:spPr>
      </p:pic>
      <p:sp>
        <p:nvSpPr>
          <p:cNvPr id="15" name="Подпись"/>
          <p:cNvSpPr txBox="1"/>
          <p:nvPr/>
        </p:nvSpPr>
        <p:spPr>
          <a:xfrm>
            <a:off x="6095848" y="563575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Уровни</a:t>
            </a:r>
            <a:endParaRPr lang="ru-RU" sz="1400" dirty="0"/>
          </a:p>
        </p:txBody>
      </p:sp>
      <p:sp>
        <p:nvSpPr>
          <p:cNvPr id="16" name="Знак 4: кольцо"/>
          <p:cNvSpPr/>
          <p:nvPr/>
        </p:nvSpPr>
        <p:spPr>
          <a:xfrm>
            <a:off x="8381848" y="42367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17" name="Знак 4: диск"/>
          <p:cNvSpPr/>
          <p:nvPr/>
        </p:nvSpPr>
        <p:spPr>
          <a:xfrm>
            <a:off x="8434883" y="42897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Знак 4: иконка" descr="Данные учебника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835" y="4594708"/>
            <a:ext cx="609905" cy="609905"/>
          </a:xfrm>
          <a:prstGeom prst="rect">
            <a:avLst/>
          </a:prstGeom>
        </p:spPr>
      </p:pic>
      <p:sp>
        <p:nvSpPr>
          <p:cNvPr id="19" name="Подпись"/>
          <p:cNvSpPr txBox="1"/>
          <p:nvPr/>
        </p:nvSpPr>
        <p:spPr>
          <a:xfrm>
            <a:off x="8061808" y="563575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Данные учебника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доходов и расходов бюджета Российской Федерации</dc:title>
  <dc:subject/>
  <dc:creator>pomogalka.me</dc:creator>
  <cp:lastModifiedBy>pomogalka.me</cp:lastModifiedBy>
  <cp:revision>1</cp:revision>
  <dcterms:created xsi:type="dcterms:W3CDTF">2026-10-10T07:02:50Z</dcterms:created>
  <dcterms:modified xsi:type="dcterms:W3CDTF">2026-10-10T07:02:50Z</dcterms:modified>
</cp:coreProperties>
</file>