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Материнский капитал в 2022 г., тыс. рублей</c:v>
                </c:pt>
              </c:strCache>
            </c:strRef>
          </c:tx>
          <c:spPr>
            <a:solidFill>
              <a:srgbClr val="2F5D9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На рождение первого ребёнка</c:v>
                  </c:pt>
                  <c:pt idx="1">
                    <c:v>На рождение второго ребёнка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524.5</c:v>
                </c:pt>
                <c:pt idx="1">
                  <c:v>693.1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0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Презентация «Как осуществляется демографическая политика в моём регионе» строится как шаблон: сведения о демографической политике России даны по учебнику (числа — по данным учебника). Сведения о своём регионе берутся из материалов СМИ и Интернета — с официального сайта региона и сайта Росстата — и вписываются на места с пометкой «Впишите».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_REG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05840"/>
            <a:ext cx="7132320" cy="1874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0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_NOT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1007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3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1.xm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Relationship Id="rId6" Type="http://schemas.openxmlformats.org/officeDocument/2006/relationships/image" Target="../media/image-6-5.png"/><Relationship Id="rId7" Type="http://schemas.openxmlformats.org/officeDocument/2006/relationships/image" Target="../media/image-6-6.png"/><Relationship Id="rId8" Type="http://schemas.openxmlformats.org/officeDocument/2006/relationships/image" Target="../media/image-6-7.png"/><Relationship Id="rId9" Type="http://schemas.openxmlformats.org/officeDocument/2006/relationships/slideLayout" Target="../slideLayouts/slideLayout7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05840"/>
            <a:ext cx="7132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4000" b="1" dirty="0">
                <a:solidFill>
                  <a:schemeClr val="bg1"/>
                </a:solidFill>
              </a:rPr>
              <a:t>Как осуществляется демографическая политика</a:t>
            </a:r>
            <a:endParaRPr lang="ru-RU" sz="4000" dirty="0"/>
          </a:p>
          <a:p>
            <a:pPr algn="l" indent="0" marL="0">
              <a:buNone/>
            </a:pPr>
            <a:r>
              <a:rPr lang="ru-RU" altLang="en-US" sz="4000" b="1" dirty="0">
                <a:solidFill>
                  <a:schemeClr val="accent5"/>
                </a:solidFill>
              </a:rPr>
              <a:t>в моём регионе</a:t>
            </a:r>
            <a:endParaRPr lang="ru-RU" sz="4000" dirty="0"/>
          </a:p>
        </p:txBody>
      </p:sp>
      <p:sp>
        <p:nvSpPr>
          <p:cNvPr id="3" name="Текст слайда 1"/>
          <p:cNvSpPr txBox="1"/>
          <p:nvPr/>
        </p:nvSpPr>
        <p:spPr>
          <a:xfrm>
            <a:off x="731520" y="3200400"/>
            <a:ext cx="667512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Презентация показывает, как меняется население региона и какие меры демографической политики в нём осуществляются.</a:t>
            </a:r>
            <a:endParaRPr lang="ru-RU" sz="2000" dirty="0"/>
          </a:p>
        </p:txBody>
      </p:sp>
      <p:sp>
        <p:nvSpPr>
          <p:cNvPr id="4" name="Подпись: регион"/>
          <p:cNvSpPr txBox="1"/>
          <p:nvPr/>
        </p:nvSpPr>
        <p:spPr>
          <a:xfrm>
            <a:off x="731520" y="45262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Регион:</a:t>
            </a:r>
            <a:endParaRPr lang="ru-RU" sz="1800" dirty="0"/>
          </a:p>
        </p:txBody>
      </p:sp>
      <p:sp>
        <p:nvSpPr>
          <p:cNvPr id="5" name="Поле: регион"/>
          <p:cNvSpPr/>
          <p:nvPr/>
        </p:nvSpPr>
        <p:spPr>
          <a:xfrm>
            <a:off x="2468880" y="4526280"/>
            <a:ext cx="4937760" cy="548640"/>
          </a:xfrm>
          <a:prstGeom prst="roundRect">
            <a:avLst>
              <a:gd name="adj" fmla="val 1333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название региона</a:t>
            </a:r>
            <a:endParaRPr lang="ru-RU" sz="1600" dirty="0"/>
          </a:p>
        </p:txBody>
      </p:sp>
      <p:sp>
        <p:nvSpPr>
          <p:cNvPr id="6" name="Подпись: автор"/>
          <p:cNvSpPr txBox="1"/>
          <p:nvPr/>
        </p:nvSpPr>
        <p:spPr>
          <a:xfrm>
            <a:off x="731520" y="52578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Подготовил(а):</a:t>
            </a:r>
            <a:endParaRPr lang="ru-RU" sz="1800" dirty="0"/>
          </a:p>
        </p:txBody>
      </p:sp>
      <p:sp>
        <p:nvSpPr>
          <p:cNvPr id="7" name="Поле: автор"/>
          <p:cNvSpPr/>
          <p:nvPr/>
        </p:nvSpPr>
        <p:spPr>
          <a:xfrm>
            <a:off x="2468880" y="5257800"/>
            <a:ext cx="4937760" cy="548640"/>
          </a:xfrm>
          <a:prstGeom prst="roundRect">
            <a:avLst>
              <a:gd name="adj" fmla="val 1333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</a:t>
            </a:r>
            <a:endParaRPr lang="ru-RU" sz="1600" dirty="0"/>
          </a:p>
        </p:txBody>
      </p:sp>
      <p:sp>
        <p:nvSpPr>
          <p:cNvPr id="8" name="Титульная иллюстрация: ореол"/>
          <p:cNvSpPr/>
          <p:nvPr/>
        </p:nvSpPr>
        <p:spPr>
          <a:xfrm>
            <a:off x="8054950" y="1703527"/>
            <a:ext cx="3450946" cy="345094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9" name="Титульная иллюстрация: кольцо"/>
          <p:cNvSpPr/>
          <p:nvPr/>
        </p:nvSpPr>
        <p:spPr>
          <a:xfrm>
            <a:off x="8225942" y="1874520"/>
            <a:ext cx="3108960" cy="310896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10" name="Титульная иллюстрация: диск"/>
          <p:cNvSpPr/>
          <p:nvPr/>
        </p:nvSpPr>
        <p:spPr>
          <a:xfrm>
            <a:off x="8350301" y="1998878"/>
            <a:ext cx="2860243" cy="2860243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1" name="Титульная иллюстрация: иконка" descr="Как осуществляется демографическая политика в моём регион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65362" y="2713939"/>
            <a:ext cx="1430122" cy="14301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Демография и демографическая политика</a:t>
            </a:r>
            <a:endParaRPr lang="ru-RU" sz="3400" dirty="0"/>
          </a:p>
        </p:txBody>
      </p:sp>
      <p:sp>
        <p:nvSpPr>
          <p:cNvPr id="3" name="Демография: карточка"/>
          <p:cNvSpPr/>
          <p:nvPr/>
        </p:nvSpPr>
        <p:spPr>
          <a:xfrm>
            <a:off x="548640" y="1463040"/>
            <a:ext cx="6528816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Демография"/>
          <p:cNvSpPr txBox="1"/>
          <p:nvPr/>
        </p:nvSpPr>
        <p:spPr>
          <a:xfrm>
            <a:off x="1792224" y="1808480"/>
            <a:ext cx="5029200" cy="159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Демография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наука о численности, составе и тенденциях изменения народонаселения; она активно использует данные статистики, периодических переписей населения и социологических опросов.</a:t>
            </a:r>
            <a:endParaRPr lang="ru-RU" sz="2000" dirty="0"/>
          </a:p>
        </p:txBody>
      </p:sp>
      <p:sp>
        <p:nvSpPr>
          <p:cNvPr id="5" name="Демография: иконка: кольцо"/>
          <p:cNvSpPr/>
          <p:nvPr/>
        </p:nvSpPr>
        <p:spPr>
          <a:xfrm>
            <a:off x="804672" y="224028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6" name="Демография: иконка: диск"/>
          <p:cNvSpPr/>
          <p:nvPr/>
        </p:nvSpPr>
        <p:spPr>
          <a:xfrm>
            <a:off x="850392" y="228600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Демография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" y="2446020"/>
            <a:ext cx="320040" cy="320040"/>
          </a:xfrm>
          <a:prstGeom prst="rect">
            <a:avLst/>
          </a:prstGeom>
        </p:spPr>
      </p:pic>
      <p:sp>
        <p:nvSpPr>
          <p:cNvPr id="8" name="Демографическая политика: карточка"/>
          <p:cNvSpPr/>
          <p:nvPr/>
        </p:nvSpPr>
        <p:spPr>
          <a:xfrm>
            <a:off x="548640" y="4023360"/>
            <a:ext cx="6528816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Демографическая политика"/>
          <p:cNvSpPr txBox="1"/>
          <p:nvPr/>
        </p:nvSpPr>
        <p:spPr>
          <a:xfrm>
            <a:off x="1792224" y="4368800"/>
            <a:ext cx="5029200" cy="159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Демографическая политика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одно из направлений внутренней политики государства, которое предпринимает значительные усилия для улучшения демографической ситуации.</a:t>
            </a:r>
            <a:endParaRPr lang="ru-RU" sz="2000" dirty="0"/>
          </a:p>
        </p:txBody>
      </p:sp>
      <p:sp>
        <p:nvSpPr>
          <p:cNvPr id="10" name="Демографическая политика: иконка: кольцо"/>
          <p:cNvSpPr/>
          <p:nvPr/>
        </p:nvSpPr>
        <p:spPr>
          <a:xfrm>
            <a:off x="804672" y="480060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Демографическая политика: иконка: диск"/>
          <p:cNvSpPr/>
          <p:nvPr/>
        </p:nvSpPr>
        <p:spPr>
          <a:xfrm>
            <a:off x="850392" y="484632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Демографическая политика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12" y="5006340"/>
            <a:ext cx="320040" cy="320040"/>
          </a:xfrm>
          <a:prstGeom prst="rect">
            <a:avLst/>
          </a:prstGeom>
        </p:spPr>
      </p:pic>
      <p:sp>
        <p:nvSpPr>
          <p:cNvPr id="13" name="Связь направлений: карточка"/>
          <p:cNvSpPr/>
          <p:nvPr/>
        </p:nvSpPr>
        <p:spPr>
          <a:xfrm>
            <a:off x="7443216" y="1463040"/>
            <a:ext cx="4199839" cy="4846320"/>
          </a:xfrm>
          <a:prstGeom prst="roundRect">
            <a:avLst>
              <a:gd name="adj" fmla="val 26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Связь направлений"/>
          <p:cNvSpPr txBox="1"/>
          <p:nvPr/>
        </p:nvSpPr>
        <p:spPr>
          <a:xfrm>
            <a:off x="7717536" y="1714627"/>
            <a:ext cx="3651199" cy="151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Демографическая политика тесно переплетена с политикой государства в сфере укрепления семьи, политикой в области здравоохранения и образования.</a:t>
            </a:r>
            <a:endParaRPr lang="ru-RU" sz="1900" dirty="0"/>
          </a:p>
        </p:txBody>
      </p:sp>
      <p:sp>
        <p:nvSpPr>
          <p:cNvPr id="15" name="Направление 1"/>
          <p:cNvSpPr txBox="1"/>
          <p:nvPr/>
        </p:nvSpPr>
        <p:spPr>
          <a:xfrm>
            <a:off x="8787384" y="3643757"/>
            <a:ext cx="2581351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Семья</a:t>
            </a:r>
            <a:endParaRPr lang="ru-RU" sz="1900" dirty="0"/>
          </a:p>
        </p:txBody>
      </p:sp>
      <p:sp>
        <p:nvSpPr>
          <p:cNvPr id="16" name="Направление 2"/>
          <p:cNvSpPr txBox="1"/>
          <p:nvPr/>
        </p:nvSpPr>
        <p:spPr>
          <a:xfrm>
            <a:off x="8787384" y="4521581"/>
            <a:ext cx="2581351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Здравоохранение</a:t>
            </a:r>
            <a:endParaRPr lang="ru-RU" sz="1900" dirty="0"/>
          </a:p>
        </p:txBody>
      </p:sp>
      <p:sp>
        <p:nvSpPr>
          <p:cNvPr id="17" name="Направление 3"/>
          <p:cNvSpPr txBox="1"/>
          <p:nvPr/>
        </p:nvSpPr>
        <p:spPr>
          <a:xfrm>
            <a:off x="8787384" y="5399405"/>
            <a:ext cx="2581351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Образование</a:t>
            </a:r>
            <a:endParaRPr lang="ru-RU" sz="1900" dirty="0"/>
          </a:p>
        </p:txBody>
      </p:sp>
      <p:sp>
        <p:nvSpPr>
          <p:cNvPr id="18" name="Связь направлений: линия"/>
          <p:cNvSpPr/>
          <p:nvPr/>
        </p:nvSpPr>
        <p:spPr>
          <a:xfrm>
            <a:off x="8183880" y="3972941"/>
            <a:ext cx="0" cy="1755648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19" name="Направление 1: иконка: кольцо"/>
          <p:cNvSpPr/>
          <p:nvPr/>
        </p:nvSpPr>
        <p:spPr>
          <a:xfrm>
            <a:off x="7854696" y="3643757"/>
            <a:ext cx="658368" cy="65836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0" name="Направление 1: иконка: диск"/>
          <p:cNvSpPr/>
          <p:nvPr/>
        </p:nvSpPr>
        <p:spPr>
          <a:xfrm>
            <a:off x="7900416" y="3689477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1" name="Направление 1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148" y="3831209"/>
            <a:ext cx="283464" cy="283464"/>
          </a:xfrm>
          <a:prstGeom prst="rect">
            <a:avLst/>
          </a:prstGeom>
        </p:spPr>
      </p:pic>
      <p:sp>
        <p:nvSpPr>
          <p:cNvPr id="22" name="Направление 2: иконка: кольцо"/>
          <p:cNvSpPr/>
          <p:nvPr/>
        </p:nvSpPr>
        <p:spPr>
          <a:xfrm>
            <a:off x="7854696" y="4521581"/>
            <a:ext cx="658368" cy="65836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3" name="Направление 2: иконка: диск"/>
          <p:cNvSpPr/>
          <p:nvPr/>
        </p:nvSpPr>
        <p:spPr>
          <a:xfrm>
            <a:off x="7900416" y="4567301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4" name="Направление 2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2148" y="4709033"/>
            <a:ext cx="283464" cy="283464"/>
          </a:xfrm>
          <a:prstGeom prst="rect">
            <a:avLst/>
          </a:prstGeom>
        </p:spPr>
      </p:pic>
      <p:sp>
        <p:nvSpPr>
          <p:cNvPr id="25" name="Направление 3: иконка: кольцо"/>
          <p:cNvSpPr/>
          <p:nvPr/>
        </p:nvSpPr>
        <p:spPr>
          <a:xfrm>
            <a:off x="7854696" y="5399405"/>
            <a:ext cx="658368" cy="65836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6" name="Направление 3: иконка: диск"/>
          <p:cNvSpPr/>
          <p:nvPr/>
        </p:nvSpPr>
        <p:spPr>
          <a:xfrm>
            <a:off x="7900416" y="5445125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Направление 3: иконка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2148" y="5586857"/>
            <a:ext cx="283464" cy="2834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Население России</a:t>
            </a:r>
            <a:pPr algn="l" indent="0" marL="0">
              <a:buNone/>
            </a:pPr>
            <a:r>
              <a:rPr lang="ru-RU" altLang="en-US" sz="2400" dirty="0">
                <a:solidFill>
                  <a:schemeClr val="accent4"/>
                </a:solidFill>
              </a:rPr>
              <a:t> (по данным учебника)</a:t>
            </a:r>
            <a:endParaRPr lang="ru-RU" sz="3400" dirty="0"/>
          </a:p>
        </p:txBody>
      </p:sp>
      <p:sp>
        <p:nvSpPr>
          <p:cNvPr id="3" name="Численность населения: карточка"/>
          <p:cNvSpPr/>
          <p:nvPr/>
        </p:nvSpPr>
        <p:spPr>
          <a:xfrm>
            <a:off x="548640" y="1706372"/>
            <a:ext cx="3454298" cy="4359656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Численность населения: начало"/>
          <p:cNvSpPr txBox="1"/>
          <p:nvPr/>
        </p:nvSpPr>
        <p:spPr>
          <a:xfrm>
            <a:off x="804672" y="1980692"/>
            <a:ext cx="2942234" cy="5323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Численность населения России на 1 января 2022 г. составила</a:t>
            </a:r>
            <a:endParaRPr lang="ru-RU" sz="1600" dirty="0"/>
          </a:p>
        </p:txBody>
      </p:sp>
      <p:sp>
        <p:nvSpPr>
          <p:cNvPr id="5" name="Численность населения: число"/>
          <p:cNvSpPr txBox="1"/>
          <p:nvPr/>
        </p:nvSpPr>
        <p:spPr>
          <a:xfrm>
            <a:off x="1810512" y="2650236"/>
            <a:ext cx="1936394" cy="11465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5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145,6</a:t>
            </a:r>
            <a:endParaRPr lang="ru-RU" sz="5400" dirty="0"/>
          </a:p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млн человек</a:t>
            </a:r>
            <a:endParaRPr lang="ru-RU" sz="5400" dirty="0"/>
          </a:p>
        </p:txBody>
      </p:sp>
      <p:sp>
        <p:nvSpPr>
          <p:cNvPr id="6" name="Численность населения: иконка: кольцо"/>
          <p:cNvSpPr/>
          <p:nvPr/>
        </p:nvSpPr>
        <p:spPr>
          <a:xfrm>
            <a:off x="804672" y="2834894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7" name="Численность населения: иконка: диск"/>
          <p:cNvSpPr/>
          <p:nvPr/>
        </p:nvSpPr>
        <p:spPr>
          <a:xfrm>
            <a:off x="850392" y="2880614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8" name="Численность населения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842" y="3052064"/>
            <a:ext cx="342900" cy="342900"/>
          </a:xfrm>
          <a:prstGeom prst="rect">
            <a:avLst/>
          </a:prstGeom>
        </p:spPr>
      </p:pic>
      <p:sp>
        <p:nvSpPr>
          <p:cNvPr id="9" name="Численность населения: окончание"/>
          <p:cNvSpPr txBox="1"/>
          <p:nvPr/>
        </p:nvSpPr>
        <p:spPr>
          <a:xfrm>
            <a:off x="804672" y="4025392"/>
            <a:ext cx="2942234" cy="1839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 по сравнению с прошлым годом уменьшилась из-за естественной убыли, которую миграционный прирост не успевает компенсировать.</a:t>
            </a:r>
            <a:endParaRPr lang="ru-RU" sz="1900" dirty="0"/>
          </a:p>
        </p:txBody>
      </p:sp>
      <p:sp>
        <p:nvSpPr>
          <p:cNvPr id="10" name="Средний возраст: карточка"/>
          <p:cNvSpPr/>
          <p:nvPr/>
        </p:nvSpPr>
        <p:spPr>
          <a:xfrm>
            <a:off x="4368698" y="1706372"/>
            <a:ext cx="3454298" cy="4359656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1" name="Средний возраст: начало"/>
          <p:cNvSpPr txBox="1"/>
          <p:nvPr/>
        </p:nvSpPr>
        <p:spPr>
          <a:xfrm>
            <a:off x="4624730" y="1980692"/>
            <a:ext cx="2942234" cy="5323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Средний возраст россиян на начало 2022 г. составлял</a:t>
            </a:r>
            <a:endParaRPr lang="ru-RU" sz="1600" dirty="0"/>
          </a:p>
        </p:txBody>
      </p:sp>
      <p:sp>
        <p:nvSpPr>
          <p:cNvPr id="12" name="Средний возраст: число"/>
          <p:cNvSpPr txBox="1"/>
          <p:nvPr/>
        </p:nvSpPr>
        <p:spPr>
          <a:xfrm>
            <a:off x="5630570" y="2650236"/>
            <a:ext cx="1936394" cy="11465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5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40,2</a:t>
            </a:r>
            <a:endParaRPr lang="ru-RU" sz="5400" dirty="0"/>
          </a:p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года:</a:t>
            </a:r>
            <a:endParaRPr lang="ru-RU" sz="5400" dirty="0"/>
          </a:p>
        </p:txBody>
      </p:sp>
      <p:sp>
        <p:nvSpPr>
          <p:cNvPr id="13" name="Средний возраст: иконка: кольцо"/>
          <p:cNvSpPr/>
          <p:nvPr/>
        </p:nvSpPr>
        <p:spPr>
          <a:xfrm>
            <a:off x="4624730" y="2834894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4" name="Средний возраст: иконка: диск"/>
          <p:cNvSpPr/>
          <p:nvPr/>
        </p:nvSpPr>
        <p:spPr>
          <a:xfrm>
            <a:off x="4670450" y="2880614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5" name="Средний возраст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0" y="3052064"/>
            <a:ext cx="342900" cy="342900"/>
          </a:xfrm>
          <a:prstGeom prst="rect">
            <a:avLst/>
          </a:prstGeom>
        </p:spPr>
      </p:pic>
      <p:sp>
        <p:nvSpPr>
          <p:cNvPr id="16" name="Средний возраст: окончание"/>
          <p:cNvSpPr txBox="1"/>
          <p:nvPr/>
        </p:nvSpPr>
        <p:spPr>
          <a:xfrm>
            <a:off x="4624730" y="4025392"/>
            <a:ext cx="2942234" cy="956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население нашей страны стареет, как и в других развитых странах мира.</a:t>
            </a:r>
            <a:endParaRPr lang="ru-RU" sz="1900" dirty="0"/>
          </a:p>
        </p:txBody>
      </p:sp>
      <p:sp>
        <p:nvSpPr>
          <p:cNvPr id="17" name="Рождаемость: карточка"/>
          <p:cNvSpPr/>
          <p:nvPr/>
        </p:nvSpPr>
        <p:spPr>
          <a:xfrm>
            <a:off x="8188757" y="1706372"/>
            <a:ext cx="3454298" cy="4359656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8" name="Рождаемость: число"/>
          <p:cNvSpPr txBox="1"/>
          <p:nvPr/>
        </p:nvSpPr>
        <p:spPr>
          <a:xfrm>
            <a:off x="9450629" y="2650236"/>
            <a:ext cx="1936394" cy="11465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</a:t>
            </a:r>
            <a:pPr algn="l" indent="0" marL="0">
              <a:buNone/>
            </a:pPr>
            <a:r>
              <a:rPr lang="ru-RU" altLang="en-US" sz="5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ru-RU" sz="2600" dirty="0"/>
          </a:p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субъектах РФ</a:t>
            </a:r>
            <a:endParaRPr lang="ru-RU" sz="2600" dirty="0"/>
          </a:p>
        </p:txBody>
      </p:sp>
      <p:sp>
        <p:nvSpPr>
          <p:cNvPr id="19" name="Рождаемость: иконка: кольцо"/>
          <p:cNvSpPr/>
          <p:nvPr/>
        </p:nvSpPr>
        <p:spPr>
          <a:xfrm>
            <a:off x="8444789" y="2834894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0" name="Рождаемость: иконка: диск"/>
          <p:cNvSpPr/>
          <p:nvPr/>
        </p:nvSpPr>
        <p:spPr>
          <a:xfrm>
            <a:off x="8490509" y="2880614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1" name="Рождаемость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959" y="3052064"/>
            <a:ext cx="342900" cy="342900"/>
          </a:xfrm>
          <a:prstGeom prst="rect">
            <a:avLst/>
          </a:prstGeom>
        </p:spPr>
      </p:pic>
      <p:sp>
        <p:nvSpPr>
          <p:cNvPr id="22" name="Рождаемость: окончание"/>
          <p:cNvSpPr txBox="1"/>
          <p:nvPr/>
        </p:nvSpPr>
        <p:spPr>
          <a:xfrm>
            <a:off x="8444789" y="4025392"/>
            <a:ext cx="2942234" cy="956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значение коэффициента рождаемости выше, чем по России.</a:t>
            </a:r>
            <a:endParaRPr lang="ru-RU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Основные документы демографической политики</a:t>
            </a:r>
            <a:endParaRPr lang="ru-RU" sz="3400" dirty="0"/>
          </a:p>
        </p:txBody>
      </p:sp>
      <p:sp>
        <p:nvSpPr>
          <p:cNvPr id="3" name="Основные документы"/>
          <p:cNvSpPr txBox="1"/>
          <p:nvPr/>
        </p:nvSpPr>
        <p:spPr>
          <a:xfrm>
            <a:off x="548640" y="1463040"/>
            <a:ext cx="11094415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Основными документами, определяющими направления и целевые ориентиры демографической политики, являются «Концепция демографической политики Российской Федерации на период до 2025 года» и Национальный проект «Демография».</a:t>
            </a:r>
            <a:endParaRPr lang="ru-RU" sz="2000" dirty="0"/>
          </a:p>
        </p:txBody>
      </p:sp>
      <p:sp>
        <p:nvSpPr>
          <p:cNvPr id="4" name="Концепция: карточка"/>
          <p:cNvSpPr/>
          <p:nvPr/>
        </p:nvSpPr>
        <p:spPr>
          <a:xfrm>
            <a:off x="548640" y="2712720"/>
            <a:ext cx="6858000" cy="3596640"/>
          </a:xfrm>
          <a:prstGeom prst="roundRect">
            <a:avLst>
              <a:gd name="adj" fmla="val 3051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5" name="Концепция"/>
          <p:cNvSpPr txBox="1"/>
          <p:nvPr/>
        </p:nvSpPr>
        <p:spPr>
          <a:xfrm>
            <a:off x="822960" y="2865628"/>
            <a:ext cx="630936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Концепция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определяет основные направления:</a:t>
            </a:r>
            <a:endParaRPr lang="ru-RU" sz="2000" dirty="0"/>
          </a:p>
        </p:txBody>
      </p:sp>
      <p:sp>
        <p:nvSpPr>
          <p:cNvPr id="6" name="Направление 1"/>
          <p:cNvSpPr txBox="1"/>
          <p:nvPr/>
        </p:nvSpPr>
        <p:spPr>
          <a:xfrm>
            <a:off x="1527048" y="3413252"/>
            <a:ext cx="56052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увеличение продолжительности жизни населения,</a:t>
            </a:r>
            <a:endParaRPr lang="ru-RU" sz="2000" dirty="0"/>
          </a:p>
        </p:txBody>
      </p:sp>
      <p:sp>
        <p:nvSpPr>
          <p:cNvPr id="7" name="Направление 2"/>
          <p:cNvSpPr txBox="1"/>
          <p:nvPr/>
        </p:nvSpPr>
        <p:spPr>
          <a:xfrm>
            <a:off x="1527048" y="3980180"/>
            <a:ext cx="56052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сокращение уровня смертности,</a:t>
            </a:r>
            <a:endParaRPr lang="ru-RU" sz="2000" dirty="0"/>
          </a:p>
        </p:txBody>
      </p:sp>
      <p:sp>
        <p:nvSpPr>
          <p:cNvPr id="8" name="Направление 3"/>
          <p:cNvSpPr txBox="1"/>
          <p:nvPr/>
        </p:nvSpPr>
        <p:spPr>
          <a:xfrm>
            <a:off x="1527048" y="4547108"/>
            <a:ext cx="56052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рождаемости,</a:t>
            </a:r>
            <a:endParaRPr lang="ru-RU" sz="2000" dirty="0"/>
          </a:p>
        </p:txBody>
      </p:sp>
      <p:sp>
        <p:nvSpPr>
          <p:cNvPr id="9" name="Направление 4"/>
          <p:cNvSpPr txBox="1"/>
          <p:nvPr/>
        </p:nvSpPr>
        <p:spPr>
          <a:xfrm>
            <a:off x="1527048" y="5114036"/>
            <a:ext cx="56052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регулирование внутренней и внешней миграции,</a:t>
            </a:r>
            <a:endParaRPr lang="ru-RU" sz="2000" dirty="0"/>
          </a:p>
        </p:txBody>
      </p:sp>
      <p:sp>
        <p:nvSpPr>
          <p:cNvPr id="10" name="Направление 5"/>
          <p:cNvSpPr txBox="1"/>
          <p:nvPr/>
        </p:nvSpPr>
        <p:spPr>
          <a:xfrm>
            <a:off x="1527048" y="5680964"/>
            <a:ext cx="56052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сохранение и укрепление здоровья населения.</a:t>
            </a:r>
            <a:endParaRPr lang="ru-RU" sz="2000" dirty="0"/>
          </a:p>
        </p:txBody>
      </p:sp>
      <p:sp>
        <p:nvSpPr>
          <p:cNvPr id="11" name="Направление 1: иконка: кольцо"/>
          <p:cNvSpPr/>
          <p:nvPr/>
        </p:nvSpPr>
        <p:spPr>
          <a:xfrm>
            <a:off x="822960" y="3413252"/>
            <a:ext cx="475488" cy="47548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2" name="Направление 1: иконка: диск"/>
          <p:cNvSpPr/>
          <p:nvPr/>
        </p:nvSpPr>
        <p:spPr>
          <a:xfrm>
            <a:off x="868680" y="3458972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3" name="Направление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692" y="3554984"/>
            <a:ext cx="192024" cy="192024"/>
          </a:xfrm>
          <a:prstGeom prst="rect">
            <a:avLst/>
          </a:prstGeom>
        </p:spPr>
      </p:pic>
      <p:sp>
        <p:nvSpPr>
          <p:cNvPr id="14" name="Направление 2: иконка: кольцо"/>
          <p:cNvSpPr/>
          <p:nvPr/>
        </p:nvSpPr>
        <p:spPr>
          <a:xfrm>
            <a:off x="822960" y="3980180"/>
            <a:ext cx="475488" cy="47548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Направление 2: иконка: диск"/>
          <p:cNvSpPr/>
          <p:nvPr/>
        </p:nvSpPr>
        <p:spPr>
          <a:xfrm>
            <a:off x="868680" y="402590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Направление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" y="4121912"/>
            <a:ext cx="192024" cy="192024"/>
          </a:xfrm>
          <a:prstGeom prst="rect">
            <a:avLst/>
          </a:prstGeom>
        </p:spPr>
      </p:pic>
      <p:sp>
        <p:nvSpPr>
          <p:cNvPr id="17" name="Направление 3: иконка: кольцо"/>
          <p:cNvSpPr/>
          <p:nvPr/>
        </p:nvSpPr>
        <p:spPr>
          <a:xfrm>
            <a:off x="822960" y="4547108"/>
            <a:ext cx="475488" cy="47548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8" name="Направление 3: иконка: диск"/>
          <p:cNvSpPr/>
          <p:nvPr/>
        </p:nvSpPr>
        <p:spPr>
          <a:xfrm>
            <a:off x="868680" y="4592828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Направление 3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" y="4688840"/>
            <a:ext cx="192024" cy="192024"/>
          </a:xfrm>
          <a:prstGeom prst="rect">
            <a:avLst/>
          </a:prstGeom>
        </p:spPr>
      </p:pic>
      <p:sp>
        <p:nvSpPr>
          <p:cNvPr id="20" name="Направление 4: иконка: кольцо"/>
          <p:cNvSpPr/>
          <p:nvPr/>
        </p:nvSpPr>
        <p:spPr>
          <a:xfrm>
            <a:off x="822960" y="5114036"/>
            <a:ext cx="475488" cy="47548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1" name="Направление 4: иконка: диск"/>
          <p:cNvSpPr/>
          <p:nvPr/>
        </p:nvSpPr>
        <p:spPr>
          <a:xfrm>
            <a:off x="868680" y="5159756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2" name="Направление 4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92" y="5255768"/>
            <a:ext cx="192024" cy="192024"/>
          </a:xfrm>
          <a:prstGeom prst="rect">
            <a:avLst/>
          </a:prstGeom>
        </p:spPr>
      </p:pic>
      <p:sp>
        <p:nvSpPr>
          <p:cNvPr id="23" name="Направление 5: иконка: кольцо"/>
          <p:cNvSpPr/>
          <p:nvPr/>
        </p:nvSpPr>
        <p:spPr>
          <a:xfrm>
            <a:off x="822960" y="5680964"/>
            <a:ext cx="475488" cy="47548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4" name="Направление 5: иконка: диск"/>
          <p:cNvSpPr/>
          <p:nvPr/>
        </p:nvSpPr>
        <p:spPr>
          <a:xfrm>
            <a:off x="868680" y="5726684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5" name="Направление 5: иконка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692" y="5822696"/>
            <a:ext cx="192024" cy="192024"/>
          </a:xfrm>
          <a:prstGeom prst="rect">
            <a:avLst/>
          </a:prstGeom>
        </p:spPr>
      </p:pic>
      <p:sp>
        <p:nvSpPr>
          <p:cNvPr id="26" name="Национальный проект: карточка"/>
          <p:cNvSpPr/>
          <p:nvPr/>
        </p:nvSpPr>
        <p:spPr>
          <a:xfrm>
            <a:off x="7772400" y="2712720"/>
            <a:ext cx="3870655" cy="3596640"/>
          </a:xfrm>
          <a:prstGeom prst="roundRect">
            <a:avLst>
              <a:gd name="adj" fmla="val 3051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7" name="Национальный проект"/>
          <p:cNvSpPr txBox="1"/>
          <p:nvPr/>
        </p:nvSpPr>
        <p:spPr>
          <a:xfrm>
            <a:off x="8046720" y="3171952"/>
            <a:ext cx="3322015" cy="63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Национальный проект «Демография»</a:t>
            </a:r>
            <a:endParaRPr lang="ru-RU" sz="2000" dirty="0"/>
          </a:p>
        </p:txBody>
      </p:sp>
      <p:sp>
        <p:nvSpPr>
          <p:cNvPr id="28" name="Национальный проект: текст"/>
          <p:cNvSpPr txBox="1"/>
          <p:nvPr/>
        </p:nvSpPr>
        <p:spPr>
          <a:xfrm>
            <a:off x="8046720" y="3913632"/>
            <a:ext cx="3322015" cy="1223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конкретизирует через систему показателей положения Концепции и включает пять федеральных проектов.</a:t>
            </a:r>
            <a:endParaRPr lang="ru-RU" sz="1900" dirty="0"/>
          </a:p>
        </p:txBody>
      </p:sp>
      <p:sp>
        <p:nvSpPr>
          <p:cNvPr id="29" name="Федеральный проект 1: кольцо"/>
          <p:cNvSpPr/>
          <p:nvPr/>
        </p:nvSpPr>
        <p:spPr>
          <a:xfrm>
            <a:off x="8046720" y="5411216"/>
            <a:ext cx="438912" cy="43891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0" name="Федеральный проект 1: диск"/>
          <p:cNvSpPr/>
          <p:nvPr/>
        </p:nvSpPr>
        <p:spPr>
          <a:xfrm>
            <a:off x="8092440" y="5456936"/>
            <a:ext cx="347472" cy="3474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1" name="Федеральный проект 1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9308" y="5543804"/>
            <a:ext cx="173736" cy="173736"/>
          </a:xfrm>
          <a:prstGeom prst="rect">
            <a:avLst/>
          </a:prstGeom>
        </p:spPr>
      </p:pic>
      <p:sp>
        <p:nvSpPr>
          <p:cNvPr id="32" name="Федеральный проект 2: кольцо"/>
          <p:cNvSpPr/>
          <p:nvPr/>
        </p:nvSpPr>
        <p:spPr>
          <a:xfrm>
            <a:off x="8613648" y="5411216"/>
            <a:ext cx="438912" cy="43891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3" name="Федеральный проект 2: диск"/>
          <p:cNvSpPr/>
          <p:nvPr/>
        </p:nvSpPr>
        <p:spPr>
          <a:xfrm>
            <a:off x="8659368" y="5456936"/>
            <a:ext cx="347472" cy="3474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4" name="Федеральный проект 2: иконка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6236" y="5543804"/>
            <a:ext cx="173736" cy="173736"/>
          </a:xfrm>
          <a:prstGeom prst="rect">
            <a:avLst/>
          </a:prstGeom>
        </p:spPr>
      </p:pic>
      <p:sp>
        <p:nvSpPr>
          <p:cNvPr id="35" name="Федеральный проект 3: кольцо"/>
          <p:cNvSpPr/>
          <p:nvPr/>
        </p:nvSpPr>
        <p:spPr>
          <a:xfrm>
            <a:off x="9180576" y="5411216"/>
            <a:ext cx="438912" cy="43891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6" name="Федеральный проект 3: диск"/>
          <p:cNvSpPr/>
          <p:nvPr/>
        </p:nvSpPr>
        <p:spPr>
          <a:xfrm>
            <a:off x="9226296" y="5456936"/>
            <a:ext cx="347472" cy="3474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7" name="Федеральный проект 3: иконка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3164" y="5543804"/>
            <a:ext cx="173736" cy="173736"/>
          </a:xfrm>
          <a:prstGeom prst="rect">
            <a:avLst/>
          </a:prstGeom>
        </p:spPr>
      </p:pic>
      <p:sp>
        <p:nvSpPr>
          <p:cNvPr id="38" name="Федеральный проект 4: кольцо"/>
          <p:cNvSpPr/>
          <p:nvPr/>
        </p:nvSpPr>
        <p:spPr>
          <a:xfrm>
            <a:off x="9747504" y="5411216"/>
            <a:ext cx="438912" cy="43891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9" name="Федеральный проект 4: диск"/>
          <p:cNvSpPr/>
          <p:nvPr/>
        </p:nvSpPr>
        <p:spPr>
          <a:xfrm>
            <a:off x="9793224" y="5456936"/>
            <a:ext cx="347472" cy="3474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40" name="Федеральный проект 4: иконка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80092" y="5543804"/>
            <a:ext cx="173736" cy="173736"/>
          </a:xfrm>
          <a:prstGeom prst="rect">
            <a:avLst/>
          </a:prstGeom>
        </p:spPr>
      </p:pic>
      <p:sp>
        <p:nvSpPr>
          <p:cNvPr id="41" name="Федеральный проект 5: кольцо"/>
          <p:cNvSpPr/>
          <p:nvPr/>
        </p:nvSpPr>
        <p:spPr>
          <a:xfrm>
            <a:off x="10314432" y="5411216"/>
            <a:ext cx="438912" cy="43891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42" name="Федеральный проект 5: диск"/>
          <p:cNvSpPr/>
          <p:nvPr/>
        </p:nvSpPr>
        <p:spPr>
          <a:xfrm>
            <a:off x="10360152" y="5456936"/>
            <a:ext cx="347472" cy="3474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43" name="Федеральный проект 5: иконка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47020" y="5543804"/>
            <a:ext cx="173736" cy="17373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Федеральные проекты</a:t>
            </a:r>
            <a:pPr algn="l" indent="0" marL="0">
              <a:buNone/>
            </a:pPr>
            <a:r>
              <a:rPr lang="ru-RU" altLang="en-US" sz="2400" dirty="0">
                <a:solidFill>
                  <a:schemeClr val="tx2"/>
                </a:solidFill>
              </a:rPr>
              <a:t> Национального проекта «Демография»</a:t>
            </a:r>
            <a:endParaRPr lang="ru-RU" sz="3400" dirty="0"/>
          </a:p>
        </p:txBody>
      </p:sp>
      <p:sp>
        <p:nvSpPr>
          <p:cNvPr id="3" name="Проект 1: карточка"/>
          <p:cNvSpPr/>
          <p:nvPr/>
        </p:nvSpPr>
        <p:spPr>
          <a:xfrm>
            <a:off x="548640" y="1465555"/>
            <a:ext cx="11094415" cy="1851508"/>
          </a:xfrm>
          <a:prstGeom prst="roundRect">
            <a:avLst>
              <a:gd name="adj" fmla="val 5926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Проект 1"/>
          <p:cNvSpPr txBox="1"/>
          <p:nvPr/>
        </p:nvSpPr>
        <p:spPr>
          <a:xfrm>
            <a:off x="1828800" y="1666723"/>
            <a:ext cx="9613087" cy="1494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ru-RU" alt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Проект «Финансовая поддержка семей при рождении детей»</a:t>
            </a:r>
            <a:endParaRPr lang="ru-RU" sz="1900" dirty="0"/>
          </a:p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предполагает выплату материнского капитала на первого и последующих детей с его ежегодной индексацией, ежемесячные выплаты нуждающимся семьям в связи с рождением ребёнка, а также на детей до трёх лет, программу льготного ипотечного кредитования для семей с двумя и более детьми.</a:t>
            </a:r>
            <a:endParaRPr lang="ru-RU" sz="1900" dirty="0"/>
          </a:p>
        </p:txBody>
      </p:sp>
      <p:sp>
        <p:nvSpPr>
          <p:cNvPr id="5" name="Проект 1: иконка: кольцо"/>
          <p:cNvSpPr/>
          <p:nvPr/>
        </p:nvSpPr>
        <p:spPr>
          <a:xfrm>
            <a:off x="822960" y="2025548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6" name="Проект 1: иконка: диск"/>
          <p:cNvSpPr/>
          <p:nvPr/>
        </p:nvSpPr>
        <p:spPr>
          <a:xfrm>
            <a:off x="868680" y="2071268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Проект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00" y="2231288"/>
            <a:ext cx="320040" cy="320040"/>
          </a:xfrm>
          <a:prstGeom prst="rect">
            <a:avLst/>
          </a:prstGeom>
        </p:spPr>
      </p:pic>
      <p:sp>
        <p:nvSpPr>
          <p:cNvPr id="8" name="Проект 2: карточка"/>
          <p:cNvSpPr/>
          <p:nvPr/>
        </p:nvSpPr>
        <p:spPr>
          <a:xfrm>
            <a:off x="548640" y="3518230"/>
            <a:ext cx="11094415" cy="1293724"/>
          </a:xfrm>
          <a:prstGeom prst="roundRect">
            <a:avLst>
              <a:gd name="adj" fmla="val 848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Проект 2"/>
          <p:cNvSpPr txBox="1"/>
          <p:nvPr/>
        </p:nvSpPr>
        <p:spPr>
          <a:xfrm>
            <a:off x="1828800" y="3719398"/>
            <a:ext cx="9613087" cy="937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ru-RU" alt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Проект «Старшее поколение»</a:t>
            </a:r>
            <a:endParaRPr lang="ru-RU" sz="1900" dirty="0"/>
          </a:p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нацелен на увеличение периода активного долголетия и продолжительности жизни, создание системы долговременного ухода за пожилыми гражданами и инвалидами.</a:t>
            </a:r>
            <a:endParaRPr lang="ru-RU" sz="1900" dirty="0"/>
          </a:p>
        </p:txBody>
      </p:sp>
      <p:sp>
        <p:nvSpPr>
          <p:cNvPr id="10" name="Проект 2: иконка: кольцо"/>
          <p:cNvSpPr/>
          <p:nvPr/>
        </p:nvSpPr>
        <p:spPr>
          <a:xfrm>
            <a:off x="822960" y="3799332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Проект 2: иконка: диск"/>
          <p:cNvSpPr/>
          <p:nvPr/>
        </p:nvSpPr>
        <p:spPr>
          <a:xfrm>
            <a:off x="868680" y="3845052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Проект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4005072"/>
            <a:ext cx="320040" cy="320040"/>
          </a:xfrm>
          <a:prstGeom prst="rect">
            <a:avLst/>
          </a:prstGeom>
        </p:spPr>
      </p:pic>
      <p:sp>
        <p:nvSpPr>
          <p:cNvPr id="13" name="Проект 3: карточка"/>
          <p:cNvSpPr/>
          <p:nvPr/>
        </p:nvSpPr>
        <p:spPr>
          <a:xfrm>
            <a:off x="548640" y="5013122"/>
            <a:ext cx="11094415" cy="1293724"/>
          </a:xfrm>
          <a:prstGeom prst="roundRect">
            <a:avLst>
              <a:gd name="adj" fmla="val 848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Проект 3"/>
          <p:cNvSpPr txBox="1"/>
          <p:nvPr/>
        </p:nvSpPr>
        <p:spPr>
          <a:xfrm>
            <a:off x="1828800" y="5214290"/>
            <a:ext cx="9613087" cy="937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ru-RU" alt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Проект «Содействие занятости»</a:t>
            </a:r>
            <a:endParaRPr lang="ru-RU" sz="1900" dirty="0"/>
          </a:p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призван способствовать вовлечению в трудовую деятельность женщин с детьми, в том числе за счёт создания дополнительных мест в образовательных организациях для детей до трёх лет.</a:t>
            </a:r>
            <a:endParaRPr lang="ru-RU" sz="1900" dirty="0"/>
          </a:p>
        </p:txBody>
      </p:sp>
      <p:sp>
        <p:nvSpPr>
          <p:cNvPr id="15" name="Проект 3: иконка: кольцо"/>
          <p:cNvSpPr/>
          <p:nvPr/>
        </p:nvSpPr>
        <p:spPr>
          <a:xfrm>
            <a:off x="822960" y="5294224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6" name="Проект 3: иконка: диск"/>
          <p:cNvSpPr/>
          <p:nvPr/>
        </p:nvSpPr>
        <p:spPr>
          <a:xfrm>
            <a:off x="868680" y="5339944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7" name="Проект 3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5499964"/>
            <a:ext cx="320040" cy="3200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Поддержка семей с детьми</a:t>
            </a:r>
            <a:pPr algn="l" indent="0" marL="0">
              <a:buNone/>
            </a:pPr>
            <a:r>
              <a:rPr lang="ru-RU" altLang="en-US" sz="2400" dirty="0">
                <a:solidFill>
                  <a:schemeClr val="accent4"/>
                </a:solidFill>
              </a:rPr>
              <a:t> (по данным учебника)</a:t>
            </a:r>
            <a:endParaRPr lang="ru-RU" sz="3400" dirty="0"/>
          </a:p>
        </p:txBody>
      </p:sp>
      <p:sp>
        <p:nvSpPr>
          <p:cNvPr id="3" name="Материнский капитал: карточка"/>
          <p:cNvSpPr/>
          <p:nvPr/>
        </p:nvSpPr>
        <p:spPr>
          <a:xfrm>
            <a:off x="548640" y="1463040"/>
            <a:ext cx="11094415" cy="2010664"/>
          </a:xfrm>
          <a:prstGeom prst="roundRect">
            <a:avLst>
              <a:gd name="adj" fmla="val 545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Материнский капитал"/>
          <p:cNvSpPr txBox="1"/>
          <p:nvPr/>
        </p:nvSpPr>
        <p:spPr>
          <a:xfrm>
            <a:off x="804672" y="1719072"/>
            <a:ext cx="10582351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Размер материнского капитала каждый год индексируется: в 2022 г. он составил</a:t>
            </a:r>
            <a:endParaRPr lang="ru-RU" sz="2000" dirty="0"/>
          </a:p>
        </p:txBody>
      </p:sp>
      <p:sp>
        <p:nvSpPr>
          <p:cNvPr id="5" name="Материнский капитал: строка 1"/>
          <p:cNvSpPr txBox="1"/>
          <p:nvPr/>
        </p:nvSpPr>
        <p:spPr>
          <a:xfrm>
            <a:off x="1517904" y="2175256"/>
            <a:ext cx="5715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524,5 тыс. рублей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на рождение первого ребёнка</a:t>
            </a:r>
            <a:endParaRPr lang="ru-RU" sz="2000" dirty="0"/>
          </a:p>
        </p:txBody>
      </p:sp>
      <p:sp>
        <p:nvSpPr>
          <p:cNvPr id="6" name="Материнский капитал: строка 2"/>
          <p:cNvSpPr txBox="1"/>
          <p:nvPr/>
        </p:nvSpPr>
        <p:spPr>
          <a:xfrm>
            <a:off x="1517904" y="2723896"/>
            <a:ext cx="5715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 </a:t>
            </a:r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693,1 тыс. рублей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на рождение второго.</a:t>
            </a:r>
            <a:endParaRPr lang="ru-RU" sz="2000" dirty="0"/>
          </a:p>
        </p:txBody>
      </p:sp>
      <p:sp>
        <p:nvSpPr>
          <p:cNvPr id="7" name="Материнский капитал: иконка 1: кольцо"/>
          <p:cNvSpPr/>
          <p:nvPr/>
        </p:nvSpPr>
        <p:spPr>
          <a:xfrm>
            <a:off x="804672" y="2220976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8" name="Материнский капитал: иконка 1: диск"/>
          <p:cNvSpPr/>
          <p:nvPr/>
        </p:nvSpPr>
        <p:spPr>
          <a:xfrm>
            <a:off x="850392" y="226669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Материнский капитал: иконка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" y="2358136"/>
            <a:ext cx="182880" cy="182880"/>
          </a:xfrm>
          <a:prstGeom prst="rect">
            <a:avLst/>
          </a:prstGeom>
        </p:spPr>
      </p:pic>
      <p:sp>
        <p:nvSpPr>
          <p:cNvPr id="10" name="Материнский капитал: иконка 2: кольцо"/>
          <p:cNvSpPr/>
          <p:nvPr/>
        </p:nvSpPr>
        <p:spPr>
          <a:xfrm>
            <a:off x="804672" y="2769616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Материнский капитал: иконка 2: диск"/>
          <p:cNvSpPr/>
          <p:nvPr/>
        </p:nvSpPr>
        <p:spPr>
          <a:xfrm>
            <a:off x="850392" y="281533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Материнский капитал: иконка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" y="2906776"/>
            <a:ext cx="182880" cy="182880"/>
          </a:xfrm>
          <a:prstGeom prst="rect">
            <a:avLst/>
          </a:prstGeom>
        </p:spPr>
      </p:pic>
      <p:graphicFrame>
        <p:nvGraphicFramePr>
          <p:cNvPr id="13" name="Материнский капитал: диаграмма" descr="Полосы: материнский капитал в 2022 г. — 524,5 тыс. рублей на рождение первого ребёнка и 693,1 тыс. рублей на рождение второго"/>
          <p:cNvGraphicFramePr/>
          <p:nvPr/>
        </p:nvGraphicFramePr>
        <p:xfrm>
          <a:off x="7507224" y="2175256"/>
          <a:ext cx="3788359" cy="1097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4" name="Выплаты и пособия: карточка"/>
          <p:cNvSpPr/>
          <p:nvPr/>
        </p:nvSpPr>
        <p:spPr>
          <a:xfrm>
            <a:off x="548640" y="3748024"/>
            <a:ext cx="5364328" cy="2561336"/>
          </a:xfrm>
          <a:prstGeom prst="roundRect">
            <a:avLst>
              <a:gd name="adj" fmla="val 428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5" name="Выплаты и пособия: 1"/>
          <p:cNvSpPr txBox="1"/>
          <p:nvPr/>
        </p:nvSpPr>
        <p:spPr>
          <a:xfrm>
            <a:off x="1508760" y="3907790"/>
            <a:ext cx="4069080" cy="6253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Осуществляются единовременные выплаты при рождении ребёнка,</a:t>
            </a:r>
            <a:endParaRPr lang="ru-RU" sz="1900" dirty="0"/>
          </a:p>
        </p:txBody>
      </p:sp>
      <p:sp>
        <p:nvSpPr>
          <p:cNvPr id="16" name="Выплаты и пособия: 2"/>
          <p:cNvSpPr txBox="1"/>
          <p:nvPr/>
        </p:nvSpPr>
        <p:spPr>
          <a:xfrm>
            <a:off x="1508760" y="4716018"/>
            <a:ext cx="4069080" cy="6253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предоставляются ежемесячные пособия по уходу за детьми,</a:t>
            </a:r>
            <a:endParaRPr lang="ru-RU" sz="1900" dirty="0"/>
          </a:p>
        </p:txBody>
      </p:sp>
      <p:sp>
        <p:nvSpPr>
          <p:cNvPr id="17" name="Выплаты и пособия: 3"/>
          <p:cNvSpPr txBox="1"/>
          <p:nvPr/>
        </p:nvSpPr>
        <p:spPr>
          <a:xfrm>
            <a:off x="1508760" y="5524246"/>
            <a:ext cx="4069080" cy="6253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пособия на детей в возрасте от 3 до 7 лет и от 8 до 17 лет.</a:t>
            </a:r>
            <a:endParaRPr lang="ru-RU" sz="1900" dirty="0"/>
          </a:p>
        </p:txBody>
      </p:sp>
      <p:sp>
        <p:nvSpPr>
          <p:cNvPr id="18" name="Выплаты и пособия: иконка 1: кольцо"/>
          <p:cNvSpPr/>
          <p:nvPr/>
        </p:nvSpPr>
        <p:spPr>
          <a:xfrm>
            <a:off x="804672" y="3982720"/>
            <a:ext cx="475488" cy="47548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9" name="Выплаты и пособия: иконка 1: диск"/>
          <p:cNvSpPr/>
          <p:nvPr/>
        </p:nvSpPr>
        <p:spPr>
          <a:xfrm>
            <a:off x="850392" y="402844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Выплаты и пособия: иконка 1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" y="4124452"/>
            <a:ext cx="192024" cy="192024"/>
          </a:xfrm>
          <a:prstGeom prst="rect">
            <a:avLst/>
          </a:prstGeom>
        </p:spPr>
      </p:pic>
      <p:sp>
        <p:nvSpPr>
          <p:cNvPr id="21" name="Выплаты и пособия: иконка 2: кольцо"/>
          <p:cNvSpPr/>
          <p:nvPr/>
        </p:nvSpPr>
        <p:spPr>
          <a:xfrm>
            <a:off x="804672" y="4790948"/>
            <a:ext cx="475488" cy="47548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2" name="Выплаты и пособия: иконка 2: диск"/>
          <p:cNvSpPr/>
          <p:nvPr/>
        </p:nvSpPr>
        <p:spPr>
          <a:xfrm>
            <a:off x="850392" y="4836668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Выплаты и пособия: иконка 2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04" y="4932680"/>
            <a:ext cx="192024" cy="192024"/>
          </a:xfrm>
          <a:prstGeom prst="rect">
            <a:avLst/>
          </a:prstGeom>
        </p:spPr>
      </p:pic>
      <p:sp>
        <p:nvSpPr>
          <p:cNvPr id="24" name="Выплаты и пособия: иконка 3: кольцо"/>
          <p:cNvSpPr/>
          <p:nvPr/>
        </p:nvSpPr>
        <p:spPr>
          <a:xfrm>
            <a:off x="804672" y="5599176"/>
            <a:ext cx="475488" cy="47548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5" name="Выплаты и пособия: иконка 3: диск"/>
          <p:cNvSpPr/>
          <p:nvPr/>
        </p:nvSpPr>
        <p:spPr>
          <a:xfrm>
            <a:off x="850392" y="5644896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6" name="Выплаты и пособия: иконка 3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404" y="5740908"/>
            <a:ext cx="192024" cy="192024"/>
          </a:xfrm>
          <a:prstGeom prst="rect">
            <a:avLst/>
          </a:prstGeom>
        </p:spPr>
      </p:pic>
      <p:sp>
        <p:nvSpPr>
          <p:cNvPr id="27" name="Многодетные семьи: карточка"/>
          <p:cNvSpPr/>
          <p:nvPr/>
        </p:nvSpPr>
        <p:spPr>
          <a:xfrm>
            <a:off x="6278728" y="3748024"/>
            <a:ext cx="5364328" cy="2561336"/>
          </a:xfrm>
          <a:prstGeom prst="roundRect">
            <a:avLst>
              <a:gd name="adj" fmla="val 428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8" name="Многодетные семьи: 1"/>
          <p:cNvSpPr txBox="1"/>
          <p:nvPr/>
        </p:nvSpPr>
        <p:spPr>
          <a:xfrm>
            <a:off x="7238848" y="4164711"/>
            <a:ext cx="4069080" cy="919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 многих регионах страны многодетным семьям бесплатно выделяются земельные участки,</a:t>
            </a:r>
            <a:endParaRPr lang="ru-RU" sz="1900" dirty="0"/>
          </a:p>
        </p:txBody>
      </p:sp>
      <p:sp>
        <p:nvSpPr>
          <p:cNvPr id="29" name="Многодетные семьи: 2"/>
          <p:cNvSpPr txBox="1"/>
          <p:nvPr/>
        </p:nvSpPr>
        <p:spPr>
          <a:xfrm>
            <a:off x="7238848" y="5267325"/>
            <a:ext cx="4069080" cy="6253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оказывается помощь в строительстве частных домов.</a:t>
            </a:r>
            <a:endParaRPr lang="ru-RU" sz="1900" dirty="0"/>
          </a:p>
        </p:txBody>
      </p:sp>
      <p:sp>
        <p:nvSpPr>
          <p:cNvPr id="30" name="Многодетные семьи: иконка 1: кольцо"/>
          <p:cNvSpPr/>
          <p:nvPr/>
        </p:nvSpPr>
        <p:spPr>
          <a:xfrm>
            <a:off x="6534760" y="4386834"/>
            <a:ext cx="475488" cy="47548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1" name="Многодетные семьи: иконка 1: диск"/>
          <p:cNvSpPr/>
          <p:nvPr/>
        </p:nvSpPr>
        <p:spPr>
          <a:xfrm>
            <a:off x="6580480" y="4432554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2" name="Многодетные семьи: иконка 1: иконка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6492" y="4528566"/>
            <a:ext cx="192024" cy="192024"/>
          </a:xfrm>
          <a:prstGeom prst="rect">
            <a:avLst/>
          </a:prstGeom>
        </p:spPr>
      </p:pic>
      <p:sp>
        <p:nvSpPr>
          <p:cNvPr id="33" name="Многодетные семьи: иконка 2: кольцо"/>
          <p:cNvSpPr/>
          <p:nvPr/>
        </p:nvSpPr>
        <p:spPr>
          <a:xfrm>
            <a:off x="6534760" y="5342255"/>
            <a:ext cx="475488" cy="47548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4" name="Многодетные семьи: иконка 2: диск"/>
          <p:cNvSpPr/>
          <p:nvPr/>
        </p:nvSpPr>
        <p:spPr>
          <a:xfrm>
            <a:off x="6580480" y="5387975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5" name="Многодетные семьи: иконка 2: иконка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492" y="5483987"/>
            <a:ext cx="192024" cy="19202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Население моего региона</a:t>
            </a:r>
            <a:endParaRPr lang="ru-RU" sz="3400" dirty="0"/>
          </a:p>
        </p:txBody>
      </p:sp>
      <p:sp>
        <p:nvSpPr>
          <p:cNvPr id="3" name="Поле 1"/>
          <p:cNvSpPr/>
          <p:nvPr/>
        </p:nvSpPr>
        <p:spPr>
          <a:xfrm>
            <a:off x="548640" y="1463040"/>
            <a:ext cx="3454298" cy="4846320"/>
          </a:xfrm>
          <a:prstGeom prst="roundRect">
            <a:avLst>
              <a:gd name="adj" fmla="val 211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82880" tIns="1014984" rIns="18288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численность населения региона на 1 января текущего года и как она менялась за последние годы (сайт Росстата).</a:t>
            </a:r>
            <a:endParaRPr lang="ru-RU" sz="1600" dirty="0"/>
          </a:p>
        </p:txBody>
      </p:sp>
      <p:sp>
        <p:nvSpPr>
          <p:cNvPr id="4" name="Поле 1: иконка: кольцо"/>
          <p:cNvSpPr/>
          <p:nvPr/>
        </p:nvSpPr>
        <p:spPr>
          <a:xfrm>
            <a:off x="731520" y="1645920"/>
            <a:ext cx="685800" cy="6858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Поле 1: иконка: диск"/>
          <p:cNvSpPr/>
          <p:nvPr/>
        </p:nvSpPr>
        <p:spPr>
          <a:xfrm>
            <a:off x="777240" y="1691640"/>
            <a:ext cx="594360" cy="5943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Поле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830" y="1840230"/>
            <a:ext cx="297180" cy="297180"/>
          </a:xfrm>
          <a:prstGeom prst="rect">
            <a:avLst/>
          </a:prstGeom>
        </p:spPr>
      </p:pic>
      <p:sp>
        <p:nvSpPr>
          <p:cNvPr id="7" name="Поле 2"/>
          <p:cNvSpPr/>
          <p:nvPr/>
        </p:nvSpPr>
        <p:spPr>
          <a:xfrm>
            <a:off x="4368698" y="1463040"/>
            <a:ext cx="3454298" cy="4846320"/>
          </a:xfrm>
          <a:prstGeom prst="roundRect">
            <a:avLst>
              <a:gd name="adj" fmla="val 211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82880" tIns="1014984" rIns="18288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сколько человек в регионе родилось и умерло за год, есть ли естественный прирост или естественная убыль, миграционный прирост или убыль населения.</a:t>
            </a:r>
            <a:endParaRPr lang="ru-RU" sz="1600" dirty="0"/>
          </a:p>
        </p:txBody>
      </p:sp>
      <p:sp>
        <p:nvSpPr>
          <p:cNvPr id="8" name="Поле 2: иконка: кольцо"/>
          <p:cNvSpPr/>
          <p:nvPr/>
        </p:nvSpPr>
        <p:spPr>
          <a:xfrm>
            <a:off x="4551578" y="1645920"/>
            <a:ext cx="685800" cy="6858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9" name="Поле 2: иконка: диск"/>
          <p:cNvSpPr/>
          <p:nvPr/>
        </p:nvSpPr>
        <p:spPr>
          <a:xfrm>
            <a:off x="4597298" y="1691640"/>
            <a:ext cx="594360" cy="5943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Поле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888" y="1840230"/>
            <a:ext cx="297180" cy="297180"/>
          </a:xfrm>
          <a:prstGeom prst="rect">
            <a:avLst/>
          </a:prstGeom>
        </p:spPr>
      </p:pic>
      <p:sp>
        <p:nvSpPr>
          <p:cNvPr id="11" name="Поле 3"/>
          <p:cNvSpPr/>
          <p:nvPr/>
        </p:nvSpPr>
        <p:spPr>
          <a:xfrm>
            <a:off x="8188757" y="1463040"/>
            <a:ext cx="3454298" cy="4846320"/>
          </a:xfrm>
          <a:prstGeom prst="roundRect">
            <a:avLst>
              <a:gd name="adj" fmla="val 211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82880" tIns="1014984" rIns="18288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выше или ниже, чем по России, коэффициент рождаемости в регионе и каков средний возраст его жителей.</a:t>
            </a:r>
            <a:endParaRPr lang="ru-RU" sz="1600" dirty="0"/>
          </a:p>
        </p:txBody>
      </p:sp>
      <p:sp>
        <p:nvSpPr>
          <p:cNvPr id="12" name="Поле 3: иконка: кольцо"/>
          <p:cNvSpPr/>
          <p:nvPr/>
        </p:nvSpPr>
        <p:spPr>
          <a:xfrm>
            <a:off x="8371637" y="1645920"/>
            <a:ext cx="685800" cy="6858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3" name="Поле 3: иконка: диск"/>
          <p:cNvSpPr/>
          <p:nvPr/>
        </p:nvSpPr>
        <p:spPr>
          <a:xfrm>
            <a:off x="8417357" y="1691640"/>
            <a:ext cx="594360" cy="5943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Поле 3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5947" y="1840230"/>
            <a:ext cx="297180" cy="2971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Меры демографической политики в моём регионе</a:t>
            </a:r>
            <a:endParaRPr lang="ru-RU" sz="3400" dirty="0"/>
          </a:p>
        </p:txBody>
      </p:sp>
      <p:sp>
        <p:nvSpPr>
          <p:cNvPr id="3" name="Поле 1"/>
          <p:cNvSpPr/>
          <p:nvPr/>
        </p:nvSpPr>
        <p:spPr>
          <a:xfrm>
            <a:off x="548640" y="1463040"/>
            <a:ext cx="5364328" cy="2697480"/>
          </a:xfrm>
          <a:prstGeom prst="roundRect">
            <a:avLst>
              <a:gd name="adj" fmla="val 271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41248" tIns="114300" rIns="128016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какие региональные меры поддержки семей с детьми и многодетных семей действуют (выплаты, земельные участки, помощь в строительстве жилья).</a:t>
            </a:r>
            <a:endParaRPr lang="ru-RU" sz="1600" dirty="0"/>
          </a:p>
        </p:txBody>
      </p:sp>
      <p:sp>
        <p:nvSpPr>
          <p:cNvPr id="4" name="Поле 1: иконка: кольцо"/>
          <p:cNvSpPr/>
          <p:nvPr/>
        </p:nvSpPr>
        <p:spPr>
          <a:xfrm>
            <a:off x="676656" y="1591056"/>
            <a:ext cx="548640" cy="5486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Поле 1: иконка: диск"/>
          <p:cNvSpPr/>
          <p:nvPr/>
        </p:nvSpPr>
        <p:spPr>
          <a:xfrm>
            <a:off x="722376" y="1636776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Поле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" y="1751076"/>
            <a:ext cx="228600" cy="228600"/>
          </a:xfrm>
          <a:prstGeom prst="rect">
            <a:avLst/>
          </a:prstGeom>
        </p:spPr>
      </p:pic>
      <p:sp>
        <p:nvSpPr>
          <p:cNvPr id="7" name="Поле 2"/>
          <p:cNvSpPr/>
          <p:nvPr/>
        </p:nvSpPr>
        <p:spPr>
          <a:xfrm>
            <a:off x="6278728" y="1463040"/>
            <a:ext cx="5364328" cy="2697480"/>
          </a:xfrm>
          <a:prstGeom prst="roundRect">
            <a:avLst>
              <a:gd name="adj" fmla="val 271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41248" tIns="114300" rIns="128016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как в регионе реализуются национальные проекты в сфере демографии и поддержки семьи — места в образовательных организациях для детей до трёх лет, помощь старшему поколению, занятия физической культурой и спортом.</a:t>
            </a:r>
            <a:endParaRPr lang="ru-RU" sz="1600" dirty="0"/>
          </a:p>
        </p:txBody>
      </p:sp>
      <p:sp>
        <p:nvSpPr>
          <p:cNvPr id="8" name="Поле 2: иконка: кольцо"/>
          <p:cNvSpPr/>
          <p:nvPr/>
        </p:nvSpPr>
        <p:spPr>
          <a:xfrm>
            <a:off x="6406744" y="1591056"/>
            <a:ext cx="548640" cy="5486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9" name="Поле 2: иконка: диск"/>
          <p:cNvSpPr/>
          <p:nvPr/>
        </p:nvSpPr>
        <p:spPr>
          <a:xfrm>
            <a:off x="6452464" y="1636776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Поле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764" y="1751076"/>
            <a:ext cx="228600" cy="228600"/>
          </a:xfrm>
          <a:prstGeom prst="rect">
            <a:avLst/>
          </a:prstGeom>
        </p:spPr>
      </p:pic>
      <p:sp>
        <p:nvSpPr>
          <p:cNvPr id="11" name="Поле 3"/>
          <p:cNvSpPr/>
          <p:nvPr/>
        </p:nvSpPr>
        <p:spPr>
          <a:xfrm>
            <a:off x="548640" y="4434840"/>
            <a:ext cx="11094415" cy="1874520"/>
          </a:xfrm>
          <a:prstGeom prst="roundRect">
            <a:avLst>
              <a:gd name="adj" fmla="val 390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41248" tIns="278384" rIns="128016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о каких мерах демографической политики региона сообщают СМИ и официальный сайт региона.</a:t>
            </a:r>
            <a:endParaRPr lang="ru-RU" sz="1600" dirty="0"/>
          </a:p>
        </p:txBody>
      </p:sp>
      <p:sp>
        <p:nvSpPr>
          <p:cNvPr id="12" name="Поле 3: иконка: кольцо"/>
          <p:cNvSpPr/>
          <p:nvPr/>
        </p:nvSpPr>
        <p:spPr>
          <a:xfrm>
            <a:off x="676656" y="4562856"/>
            <a:ext cx="548640" cy="5486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3" name="Поле 3: иконка: диск"/>
          <p:cNvSpPr/>
          <p:nvPr/>
        </p:nvSpPr>
        <p:spPr>
          <a:xfrm>
            <a:off x="722376" y="4608576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Поле 3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" y="4722876"/>
            <a:ext cx="228600" cy="2286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Выводы и источники</a:t>
            </a:r>
            <a:endParaRPr lang="ru-RU" sz="3400" dirty="0"/>
          </a:p>
        </p:txBody>
      </p:sp>
      <p:sp>
        <p:nvSpPr>
          <p:cNvPr id="3" name="Поле: вывод"/>
          <p:cNvSpPr/>
          <p:nvPr/>
        </p:nvSpPr>
        <p:spPr>
          <a:xfrm>
            <a:off x="548640" y="1463040"/>
            <a:ext cx="11094415" cy="1325880"/>
          </a:xfrm>
          <a:prstGeom prst="roundRect">
            <a:avLst>
              <a:gd name="adj" fmla="val 551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41248" tIns="154432" rIns="128016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вывод — улучшается ли демографическая ситуация в регионе и какие меры демографической политики дают результат.</a:t>
            </a:r>
            <a:endParaRPr lang="ru-RU" sz="1600" dirty="0"/>
          </a:p>
        </p:txBody>
      </p:sp>
      <p:sp>
        <p:nvSpPr>
          <p:cNvPr id="4" name="Поле: вывод: иконка: кольцо"/>
          <p:cNvSpPr/>
          <p:nvPr/>
        </p:nvSpPr>
        <p:spPr>
          <a:xfrm>
            <a:off x="676656" y="1591056"/>
            <a:ext cx="548640" cy="5486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Поле: вывод: иконка: диск"/>
          <p:cNvSpPr/>
          <p:nvPr/>
        </p:nvSpPr>
        <p:spPr>
          <a:xfrm>
            <a:off x="722376" y="1636776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Поле: вывод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" y="1751076"/>
            <a:ext cx="228600" cy="228600"/>
          </a:xfrm>
          <a:prstGeom prst="rect">
            <a:avLst/>
          </a:prstGeom>
        </p:spPr>
      </p:pic>
      <p:sp>
        <p:nvSpPr>
          <p:cNvPr id="7" name="Семья"/>
          <p:cNvSpPr txBox="1"/>
          <p:nvPr/>
        </p:nvSpPr>
        <p:spPr>
          <a:xfrm>
            <a:off x="1691640" y="3170123"/>
            <a:ext cx="9951415" cy="700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200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Крепкая, благополучная семья, в которой растут двое, трое и больше детей, должна стать основой нашего общества.</a:t>
            </a:r>
            <a:endParaRPr lang="ru-RU" sz="2200" dirty="0"/>
          </a:p>
        </p:txBody>
      </p:sp>
      <p:sp>
        <p:nvSpPr>
          <p:cNvPr id="8" name="Семья: иконка: кольцо"/>
          <p:cNvSpPr/>
          <p:nvPr/>
        </p:nvSpPr>
        <p:spPr>
          <a:xfrm>
            <a:off x="548640" y="3108960"/>
            <a:ext cx="822960" cy="8229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9" name="Семья: иконка: диск"/>
          <p:cNvSpPr/>
          <p:nvPr/>
        </p:nvSpPr>
        <p:spPr>
          <a:xfrm>
            <a:off x="594360" y="315468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Семья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3337560"/>
            <a:ext cx="365760" cy="365760"/>
          </a:xfrm>
          <a:prstGeom prst="rect">
            <a:avLst/>
          </a:prstGeom>
        </p:spPr>
      </p:pic>
      <p:sp>
        <p:nvSpPr>
          <p:cNvPr id="11" name="Источники"/>
          <p:cNvSpPr txBox="1"/>
          <p:nvPr/>
        </p:nvSpPr>
        <p:spPr>
          <a:xfrm>
            <a:off x="548640" y="42519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</a:t>
            </a:r>
            <a:endParaRPr lang="ru-RU" sz="1800" dirty="0"/>
          </a:p>
        </p:txBody>
      </p:sp>
      <p:sp>
        <p:nvSpPr>
          <p:cNvPr id="12" name="Источник 1"/>
          <p:cNvSpPr txBox="1"/>
          <p:nvPr/>
        </p:nvSpPr>
        <p:spPr>
          <a:xfrm>
            <a:off x="1261872" y="4754880"/>
            <a:ext cx="33101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учебник (§ 18),</a:t>
            </a:r>
            <a:endParaRPr lang="ru-RU" sz="1600" dirty="0"/>
          </a:p>
        </p:txBody>
      </p:sp>
      <p:sp>
        <p:nvSpPr>
          <p:cNvPr id="13" name="Источник 2"/>
          <p:cNvSpPr txBox="1"/>
          <p:nvPr/>
        </p:nvSpPr>
        <p:spPr>
          <a:xfrm>
            <a:off x="5650992" y="4754880"/>
            <a:ext cx="599206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официальные данные сайта Федеральной службы государственной статистики (http://gotourl.ru/11817),</a:t>
            </a:r>
            <a:endParaRPr lang="ru-RU" sz="1600" dirty="0"/>
          </a:p>
        </p:txBody>
      </p:sp>
      <p:sp>
        <p:nvSpPr>
          <p:cNvPr id="14" name="Источник 3"/>
          <p:cNvSpPr txBox="1"/>
          <p:nvPr/>
        </p:nvSpPr>
        <p:spPr>
          <a:xfrm>
            <a:off x="1261872" y="5486400"/>
            <a:ext cx="33101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официальный сайт региона,</a:t>
            </a:r>
            <a:endParaRPr lang="ru-RU" sz="1600" dirty="0"/>
          </a:p>
        </p:txBody>
      </p:sp>
      <p:sp>
        <p:nvSpPr>
          <p:cNvPr id="15" name="Источник 4"/>
          <p:cNvSpPr txBox="1"/>
          <p:nvPr/>
        </p:nvSpPr>
        <p:spPr>
          <a:xfrm>
            <a:off x="5650992" y="5486400"/>
            <a:ext cx="599206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 региональных СМИ.</a:t>
            </a:r>
            <a:endParaRPr lang="ru-RU" sz="1600" dirty="0"/>
          </a:p>
        </p:txBody>
      </p:sp>
      <p:sp>
        <p:nvSpPr>
          <p:cNvPr id="16" name="Источник 1: иконка: кольцо"/>
          <p:cNvSpPr/>
          <p:nvPr/>
        </p:nvSpPr>
        <p:spPr>
          <a:xfrm>
            <a:off x="548640" y="4782312"/>
            <a:ext cx="512064" cy="512064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7" name="Источник 1: иконка: диск"/>
          <p:cNvSpPr/>
          <p:nvPr/>
        </p:nvSpPr>
        <p:spPr>
          <a:xfrm>
            <a:off x="594360" y="4828032"/>
            <a:ext cx="420624" cy="420624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Источник 1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" y="4933188"/>
            <a:ext cx="210312" cy="210312"/>
          </a:xfrm>
          <a:prstGeom prst="rect">
            <a:avLst/>
          </a:prstGeom>
        </p:spPr>
      </p:pic>
      <p:sp>
        <p:nvSpPr>
          <p:cNvPr id="19" name="Источник 2: иконка: кольцо"/>
          <p:cNvSpPr/>
          <p:nvPr/>
        </p:nvSpPr>
        <p:spPr>
          <a:xfrm>
            <a:off x="4937760" y="4782312"/>
            <a:ext cx="512064" cy="512064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20" name="Источник 2: иконка: диск"/>
          <p:cNvSpPr/>
          <p:nvPr/>
        </p:nvSpPr>
        <p:spPr>
          <a:xfrm>
            <a:off x="4983480" y="4828032"/>
            <a:ext cx="420624" cy="420624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1" name="Источник 2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636" y="4933188"/>
            <a:ext cx="210312" cy="210312"/>
          </a:xfrm>
          <a:prstGeom prst="rect">
            <a:avLst/>
          </a:prstGeom>
        </p:spPr>
      </p:pic>
      <p:sp>
        <p:nvSpPr>
          <p:cNvPr id="22" name="Источник 3: иконка: кольцо"/>
          <p:cNvSpPr/>
          <p:nvPr/>
        </p:nvSpPr>
        <p:spPr>
          <a:xfrm>
            <a:off x="548640" y="5513832"/>
            <a:ext cx="512064" cy="512064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23" name="Источник 3: иконка: диск"/>
          <p:cNvSpPr/>
          <p:nvPr/>
        </p:nvSpPr>
        <p:spPr>
          <a:xfrm>
            <a:off x="594360" y="5559552"/>
            <a:ext cx="420624" cy="420624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4" name="Источник 3: иконка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16" y="5664708"/>
            <a:ext cx="210312" cy="210312"/>
          </a:xfrm>
          <a:prstGeom prst="rect">
            <a:avLst/>
          </a:prstGeom>
        </p:spPr>
      </p:pic>
      <p:sp>
        <p:nvSpPr>
          <p:cNvPr id="25" name="Источник 4: иконка: кольцо"/>
          <p:cNvSpPr/>
          <p:nvPr/>
        </p:nvSpPr>
        <p:spPr>
          <a:xfrm>
            <a:off x="4937760" y="5513832"/>
            <a:ext cx="512064" cy="512064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26" name="Источник 4: иконка: диск"/>
          <p:cNvSpPr/>
          <p:nvPr/>
        </p:nvSpPr>
        <p:spPr>
          <a:xfrm>
            <a:off x="4983480" y="5559552"/>
            <a:ext cx="420624" cy="420624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7" name="Источник 4: иконка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8636" y="5664708"/>
            <a:ext cx="210312" cy="21031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осуществляется демографическая политика в моём регионе</dc:title>
  <dc:subject/>
  <dc:creator>pomogalka.me</dc:creator>
  <cp:lastModifiedBy>pomogalka.me</cp:lastModifiedBy>
  <cp:revision>1</cp:revision>
  <dcterms:created xsi:type="dcterms:W3CDTF">2026-10-10T10:40:47Z</dcterms:created>
  <dcterms:modified xsi:type="dcterms:W3CDTF">2026-10-10T10:40:47Z</dcterms:modified>
</cp:coreProperties>
</file>