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7" r:id="rId2"/>
    <p:sldId id="286" r:id="rId3"/>
    <p:sldId id="287" r:id="rId4"/>
    <p:sldId id="288" r:id="rId5"/>
    <p:sldId id="289" r:id="rId6"/>
    <p:sldId id="290" r:id="rId7"/>
    <p:sldId id="291" r:id="rId8"/>
    <p:sldId id="294" r:id="rId9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CC"/>
    <a:srgbClr val="FFFF00"/>
    <a:srgbClr val="FF0000"/>
    <a:srgbClr val="33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4239" autoAdjust="0"/>
  </p:normalViewPr>
  <p:slideViewPr>
    <p:cSldViewPr>
      <p:cViewPr>
        <p:scale>
          <a:sx n="40" d="100"/>
          <a:sy n="40" d="100"/>
        </p:scale>
        <p:origin x="-1555" y="-629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95D0F5-8992-467F-877B-37AB6E54404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1068D4-947E-46B1-B435-16D4EE5E3C2D}" type="slidenum">
              <a:rPr lang="ru-RU"/>
              <a:pPr/>
              <a:t>1</a:t>
            </a:fld>
            <a:endParaRPr lang="ru-RU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800"/>
              <a:t>Глава 10. Отдел Папоротниковидные</a:t>
            </a:r>
            <a:br>
              <a:rPr lang="ru-RU" sz="800"/>
            </a:br>
            <a:r>
              <a:rPr lang="ru-RU" sz="800"/>
              <a:t>(</a:t>
            </a:r>
            <a:r>
              <a:rPr lang="en-US" sz="800"/>
              <a:t>Polypodiophyta</a:t>
            </a:r>
            <a:r>
              <a:rPr lang="ru-RU" sz="800"/>
              <a:t>)</a:t>
            </a:r>
          </a:p>
          <a:p>
            <a:pPr>
              <a:lnSpc>
                <a:spcPct val="80000"/>
              </a:lnSpc>
            </a:pPr>
            <a:r>
              <a:rPr lang="ru-RU" sz="800"/>
              <a:t>Отдел высших споровых растений, объединяющий около 12 тыс. современных видов. Для папоротников характерно:</a:t>
            </a:r>
          </a:p>
          <a:p>
            <a:pPr>
              <a:lnSpc>
                <a:spcPct val="80000"/>
              </a:lnSpc>
            </a:pPr>
            <a:r>
              <a:rPr lang="ru-RU" sz="800"/>
              <a:t>широко распространены в самых разнообразных климатических зонах, наибольшее число видов характерно для тропиков;</a:t>
            </a:r>
          </a:p>
          <a:p>
            <a:pPr>
              <a:lnSpc>
                <a:spcPct val="80000"/>
              </a:lnSpc>
            </a:pPr>
            <a:r>
              <a:rPr lang="ru-RU" sz="800"/>
              <a:t>жизненные формы разнообразны — многолетние травянистые, древовидные растения, лианы, эпифиты;</a:t>
            </a:r>
          </a:p>
          <a:p>
            <a:pPr>
              <a:lnSpc>
                <a:spcPct val="80000"/>
              </a:lnSpc>
            </a:pPr>
            <a:r>
              <a:rPr lang="ru-RU" sz="800"/>
              <a:t>в жизненном цикле преобладает спорофит, представляющий собой листостебельное растение с хорошо выраженными корнями, стеблями и листьями;</a:t>
            </a:r>
          </a:p>
          <a:p>
            <a:pPr>
              <a:lnSpc>
                <a:spcPct val="80000"/>
              </a:lnSpc>
            </a:pPr>
            <a:r>
              <a:rPr lang="ru-RU" sz="800"/>
              <a:t>корни всегда придаточные, с корневыми волосками;</a:t>
            </a:r>
          </a:p>
          <a:p>
            <a:pPr>
              <a:lnSpc>
                <a:spcPct val="80000"/>
              </a:lnSpc>
            </a:pPr>
            <a:r>
              <a:rPr lang="ru-RU" sz="800"/>
              <a:t>стебли хорошо развиты у древовидных форм; у травянистых папоротников побеги чаще всего представлены корневищами, часто покрытые различными волосками и чешуйками;</a:t>
            </a:r>
          </a:p>
          <a:p>
            <a:pPr>
              <a:lnSpc>
                <a:spcPct val="80000"/>
              </a:lnSpc>
            </a:pPr>
            <a:r>
              <a:rPr lang="ru-RU" sz="800"/>
              <a:t>Рис. 71. Щитовник мужской:</a:t>
            </a:r>
          </a:p>
          <a:p>
            <a:pPr>
              <a:lnSpc>
                <a:spcPct val="80000"/>
              </a:lnSpc>
            </a:pPr>
            <a:r>
              <a:rPr lang="ru-RU" sz="800"/>
              <a:t>1 — общий вид спорофита; 2 — сорус спорангиев; 3 — вскрывшийся спорангий; 4 — прорастание споры; 5 — заросток; 6 — антеридий (а — молодой; б — со сперматозоидами); 7 — архегоний (а — молодой; б — зрелый); 8 — развивающийся спорофит.</a:t>
            </a:r>
          </a:p>
          <a:p>
            <a:pPr>
              <a:lnSpc>
                <a:spcPct val="80000"/>
              </a:lnSpc>
            </a:pPr>
            <a:r>
              <a:rPr lang="ru-RU" sz="800"/>
              <a:t>в коре стебля имеется механическая ткань, в центре — несколько концентрических прово-дящих пучков; ксилема, образованная трахеидами, окружена флоэмой из ситовидных клеток без клеток-спутниц;</a:t>
            </a:r>
          </a:p>
          <a:p>
            <a:pPr>
              <a:lnSpc>
                <a:spcPct val="80000"/>
              </a:lnSpc>
            </a:pPr>
            <a:r>
              <a:rPr lang="ru-RU" sz="800"/>
              <a:t>листья (</a:t>
            </a:r>
            <a:r>
              <a:rPr lang="ru-RU" sz="800" i="1"/>
              <a:t>вайи</a:t>
            </a:r>
            <a:r>
              <a:rPr lang="ru-RU" sz="800"/>
              <a:t>), длительное время сохраняют способность к верхушечному росту; могут быть как цельными, так и перистыми; типичный</a:t>
            </a:r>
          </a:p>
          <a:p>
            <a:pPr>
              <a:lnSpc>
                <a:spcPct val="80000"/>
              </a:lnSpc>
            </a:pPr>
            <a:r>
              <a:rPr lang="ru-RU" sz="800"/>
              <a:t>цельный лист дифференцирован на черешок и листовую пластинку; у подавляющего большинства папоротников листья перистые, имеющие черешок, продолжающийся в рахис — ось листа, на которой располагаются перья; часто листья совмещают функцию фотосинтеза и спороношения;</a:t>
            </a:r>
          </a:p>
          <a:p>
            <a:pPr>
              <a:lnSpc>
                <a:spcPct val="80000"/>
              </a:lnSpc>
            </a:pPr>
            <a:r>
              <a:rPr lang="ru-RU" sz="800"/>
              <a:t>спорангии располагаются на нижней поверхности листьев и чаще всего собраны группами — </a:t>
            </a:r>
            <a:r>
              <a:rPr lang="ru-RU" sz="800" i="1"/>
              <a:t>сорусами</a:t>
            </a:r>
            <a:r>
              <a:rPr lang="ru-RU" sz="800"/>
              <a:t>, покрытыми общим покрывальцем — </a:t>
            </a:r>
            <a:r>
              <a:rPr lang="ru-RU" sz="800" i="1"/>
              <a:t>индузием</a:t>
            </a:r>
            <a:r>
              <a:rPr lang="ru-RU" sz="800"/>
              <a:t>, представляющим собой вырост ткани листа;</a:t>
            </a:r>
          </a:p>
          <a:p>
            <a:pPr>
              <a:lnSpc>
                <a:spcPct val="80000"/>
              </a:lnSpc>
            </a:pPr>
            <a:r>
              <a:rPr lang="ru-RU" sz="800"/>
              <a:t>в основном папоротники — равноспоровые растения;</a:t>
            </a:r>
          </a:p>
          <a:p>
            <a:pPr>
              <a:lnSpc>
                <a:spcPct val="80000"/>
              </a:lnSpc>
            </a:pPr>
            <a:r>
              <a:rPr lang="ru-RU" sz="800"/>
              <a:t>из спор у подавляющего большинства равноспоровых папоротников развивается обоеполый гаметофит (называемый также заростком), имеющий вид зеленой пластинки, прикрепляющийся к субстрату ризоидами;</a:t>
            </a:r>
          </a:p>
          <a:p>
            <a:pPr>
              <a:lnSpc>
                <a:spcPct val="80000"/>
              </a:lnSpc>
            </a:pPr>
            <a:r>
              <a:rPr lang="ru-RU" sz="800"/>
              <a:t>архегонии и антеридии развиваются на нижней поверхности заростка;</a:t>
            </a:r>
          </a:p>
          <a:p>
            <a:pPr>
              <a:lnSpc>
                <a:spcPct val="80000"/>
              </a:lnSpc>
            </a:pPr>
            <a:r>
              <a:rPr lang="ru-RU" sz="800"/>
              <a:t>для оплодотворения необходима вода;</a:t>
            </a:r>
          </a:p>
          <a:p>
            <a:pPr>
              <a:lnSpc>
                <a:spcPct val="80000"/>
              </a:lnSpc>
            </a:pPr>
            <a:r>
              <a:rPr lang="ru-RU" sz="800"/>
              <a:t>из зиготы сначала развивается зародыш, а затем взрослый спорофит.</a:t>
            </a:r>
          </a:p>
          <a:p>
            <a:pPr>
              <a:lnSpc>
                <a:spcPct val="80000"/>
              </a:lnSpc>
            </a:pPr>
            <a:r>
              <a:rPr lang="ru-RU" sz="800"/>
              <a:t>Щитовник мужской</a:t>
            </a:r>
          </a:p>
          <a:p>
            <a:pPr>
              <a:lnSpc>
                <a:spcPct val="80000"/>
              </a:lnSpc>
            </a:pPr>
            <a:r>
              <a:rPr lang="ru-RU" sz="800"/>
              <a:t>Один из наиболее широко распространенных в Европе видов папоротников (рис. 71). Произрастает преимущественно в тенистых лесах. Спорофит представлен крупным многолетним травянистым растением высотой до 1 метра. Корневище мощное, обильно покрытое остатками черешков листьев прошлых лет и ржаво-бурыми чешуйками. От нижней части корневища отходят тонкие придаточные корни. Пластинка листа дваждыперисторассеченная. Два года листья развиваются в почках под землей и только на третий год весной появляются над поверхностью почвы,  а  к осени  отмирают. Молодые листья закручены в виде улиток и долго растут своей верхушкой, постепенно раскручиваясь.</a:t>
            </a:r>
          </a:p>
          <a:p>
            <a:pPr>
              <a:lnSpc>
                <a:spcPct val="80000"/>
              </a:lnSpc>
            </a:pPr>
            <a:r>
              <a:rPr lang="ru-RU" sz="800"/>
              <a:t>На нижней поверхности листьев вдоль средних жилок к осени образуются спорангии, собранные в сорусы. В результате мейотического деления клеток спорогенной ткани образуются гаплоидные споры. После созревания спор стенка спорангия разрывается, обеспечивая тем самым распространение спор.</a:t>
            </a:r>
          </a:p>
          <a:p>
            <a:pPr>
              <a:lnSpc>
                <a:spcPct val="80000"/>
              </a:lnSpc>
            </a:pPr>
            <a:r>
              <a:rPr lang="ru-RU" sz="800"/>
              <a:t>Попав в благоприятные условия, спора прорастает и, из нее формируется гаметофит, который имеет вид сердцевидной пластинки длиной 1,5-5 мм. Заросток однослойный и только в средней части многослойный. На нижней, обращенной к земле, стороне образуется большое количество ризоидов, расположенных ближе к заостренной части пластинки. Здесь же находятся архегонии и антеридии. Архегонии располагаются на утолщенной части заростка, ближе к сердцевидной выемке, а антеридии — ближе к заостренной части, часто среди ризоидов. В антеридиях образуются лентовидные многожгутиковые (несколько десятков) сперматозоиды. Попав в воду, они устремляются к архегонию и через шейку проникают в его брюшко. Здесь происходит оплодотворение яйцеклетки и образование зиготы. Зародыш начинает развиваться в архегонии. До образования зеленого листа и собственных корней он зависит от гаметофита.</a:t>
            </a:r>
          </a:p>
          <a:p>
            <a:pPr>
              <a:lnSpc>
                <a:spcPct val="80000"/>
              </a:lnSpc>
            </a:pPr>
            <a:r>
              <a:rPr lang="ru-RU" sz="800"/>
              <a:t>Значение папоротников</a:t>
            </a:r>
          </a:p>
          <a:p>
            <a:pPr>
              <a:lnSpc>
                <a:spcPct val="80000"/>
              </a:lnSpc>
            </a:pPr>
            <a:r>
              <a:rPr lang="ru-RU" sz="800"/>
              <a:t>Папоротники являются важным компонентом многих растительных сообществ, особенно в тропических, субтропических, а также северных (преимущественно широколиственных) лесах. Многие папоротники являются индикаторами различных типов почв. Некоторые виды папоротников применяются в медицине как глистогонное средство, для лечения открытых ран, кашля и болезней горла. Виды азолы используются в качестве зеленого удобрения, обогащающего почву азотом. Некоторые папоротники используются в декоративном цветоводстве.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790973" y="3778935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582217"/>
            <a:ext cx="8062912" cy="1102519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1687710"/>
            <a:ext cx="8062912" cy="131445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4509493"/>
            <a:ext cx="5791200" cy="273844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4238029"/>
            <a:ext cx="5791200" cy="273844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4314231"/>
            <a:ext cx="502920" cy="273844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6C226A6-C17E-46C6-BC62-EBC6DDADF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E4F9-0A67-4056-A6F3-73E48747B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85750"/>
            <a:ext cx="1905000" cy="41148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85750"/>
            <a:ext cx="6248400" cy="41148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E47C-B7F9-4701-BA02-3AB5140AB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104927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106"/>
            <a:ext cx="82296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4860036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4860728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7D679-6CE8-4F06-A5FA-4097E0831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5" y="5276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790973" y="70340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4857750"/>
            <a:ext cx="2133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4860728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607219"/>
            <a:ext cx="502920" cy="225623"/>
          </a:xfrm>
        </p:spPr>
        <p:txBody>
          <a:bodyPr/>
          <a:lstStyle/>
          <a:p>
            <a:fld id="{5CCA1642-71EF-4AE0-91D9-19C43783451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6" y="7036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" y="5276"/>
            <a:ext cx="9136967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03599"/>
            <a:ext cx="7239000" cy="1021556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225152"/>
            <a:ext cx="3886200" cy="17145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91829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1829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4860727"/>
            <a:ext cx="4260056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4860727"/>
            <a:ext cx="502920" cy="226314"/>
          </a:xfrm>
        </p:spPr>
        <p:txBody>
          <a:bodyPr/>
          <a:lstStyle/>
          <a:p>
            <a:fld id="{898F5314-35E3-4D4A-95C8-457A10149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9" y="218049"/>
            <a:ext cx="1066800" cy="4615434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7" y="218049"/>
            <a:ext cx="581024" cy="226314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7" y="2570343"/>
            <a:ext cx="581024" cy="226314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29" y="218049"/>
            <a:ext cx="6858000" cy="226314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29" y="2570343"/>
            <a:ext cx="6858000" cy="22631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0552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4860727"/>
            <a:ext cx="4261104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4862322"/>
            <a:ext cx="502920" cy="226314"/>
          </a:xfrm>
        </p:spPr>
        <p:txBody>
          <a:bodyPr/>
          <a:lstStyle>
            <a:lvl1pPr algn="ctr">
              <a:defRPr/>
            </a:lvl1pPr>
          </a:lstStyle>
          <a:p>
            <a:fld id="{3A50D53E-B37B-4EA0-96D3-E7D0000A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9BAC-A42F-49E3-8D6F-580F44091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4861419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4860727"/>
            <a:ext cx="502920" cy="226314"/>
          </a:xfrm>
        </p:spPr>
        <p:txBody>
          <a:bodyPr/>
          <a:lstStyle/>
          <a:p>
            <a:fld id="{65ED9316-7144-41E6-9D91-19EF9627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275748"/>
            <a:ext cx="914400" cy="44577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275748"/>
            <a:ext cx="2438400" cy="44577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1" y="240030"/>
            <a:ext cx="5276088" cy="449199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4917186"/>
            <a:ext cx="213360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4917186"/>
            <a:ext cx="514312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4917186"/>
            <a:ext cx="502920" cy="226314"/>
          </a:xfrm>
        </p:spPr>
        <p:txBody>
          <a:bodyPr/>
          <a:lstStyle>
            <a:lvl1pPr>
              <a:defRPr sz="900"/>
            </a:lvl1pPr>
          </a:lstStyle>
          <a:p>
            <a:fld id="{2D4F4536-B056-4852-A557-5C2CBC5AB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13172"/>
            <a:ext cx="914400" cy="48006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280474"/>
            <a:ext cx="7333488" cy="41148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4400550"/>
            <a:ext cx="7333488" cy="51435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4917186"/>
            <a:ext cx="210312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4917877"/>
            <a:ext cx="4948072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4917186"/>
            <a:ext cx="365760" cy="226314"/>
          </a:xfrm>
        </p:spPr>
        <p:txBody>
          <a:bodyPr/>
          <a:lstStyle>
            <a:lvl1pPr algn="ctr">
              <a:defRPr sz="900"/>
            </a:lvl1pPr>
          </a:lstStyle>
          <a:p>
            <a:fld id="{742BE45D-7939-4294-B4EC-12CC05625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5" y="10552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" y="5276"/>
            <a:ext cx="9136967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6" y="3711307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1049274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412106"/>
            <a:ext cx="8229600" cy="3429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4860727"/>
            <a:ext cx="2133600" cy="226314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4861419"/>
            <a:ext cx="4260056" cy="22562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4860727"/>
            <a:ext cx="502920" cy="226314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B7D566C-1178-49BF-883C-36C993DC1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ll dir="rd"/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52536" y="2211710"/>
            <a:ext cx="9396536" cy="929886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be-BY" sz="5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Биотехнологии в России: прорыв в будущее</a:t>
            </a:r>
            <a:endParaRPr lang="ru-RU" sz="5400" i="1" cap="all" dirty="0">
              <a:ln w="0"/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216024"/>
            <a:ext cx="9324528" cy="25717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be-BY" sz="2400" b="1" dirty="0" smtClean="0"/>
              <a:t>Биотехнологии</a:t>
            </a:r>
            <a:r>
              <a:rPr lang="be-BY" sz="2400" dirty="0" smtClean="0"/>
              <a:t> - это область, которая объединяет знания в биологии, химии, инженерии и других науках для создания новых продуктов и технологий</a:t>
            </a:r>
            <a:endParaRPr lang="ru-RU" sz="2400" dirty="0"/>
          </a:p>
        </p:txBody>
      </p:sp>
      <p:sp>
        <p:nvSpPr>
          <p:cNvPr id="7170" name="AutoShape 2" descr="data:image/jpeg;base64,/9j/4AAQSkZJRgABAQAAAQABAAD/2wCEAAkGBxITEhUTExMWFhUVGBkaGRgYGRsYGhgfGB0fGBseGh4aHSggHholGxkXITEhJSkrLi4vGB8zODMtNygtLisBCgoKDg0OGxAQGy8lHyUtLS0tLS0tLS0tLS0tLy0tLS0tLS0tLS0tLS0tLS0tLS0tLS0tLS0tLS0tLS0tLS0tLf/AABEIAKoBKQMBIgACEQEDEQH/xAAcAAADAQEBAQEBAAAAAAAAAAAEBQYDAgcBAAj/xABKEAABAgMFBAcFBQUFBwUBAAABAhEAAyEEBRIxQSJRYXEGEzKBkaGxQlLB0fAUI2KC4QdykqLxFTNzssIkNENjdLPSJVNkk9MW/8QAGQEAAwEBAQAAAAAAAAAAAAAAAQIDBAAF/8QAJxEAAgICAgIBBAMBAQAAAAAAAAECEQMhEjFBUQQTIjJhFJHwcYH/2gAMAwEAAhEDEQA/APPJKQSnlqWHaOZ05wdeCBglsAA66BRUPZOZqYVyZ+0O7R9Xy15Q1tU10yydSs9jB7uSdBG6FMyS0yiuG7jNsKpbt1lqlIdnZwKtrnC+6rkSqfOlLciWmbUUcyywP6R6RLsiELWhCUpSLbZGSkAAPLQTQcXgC7bpQmauaHxTk3gCCzDq5mENR/EmK2jNyf8AZ5QtMNujllEyfLQclLSDyevk8adIrnNnMoFWLrJKJuTNjemZdmzjfoZ/vUv87c8Cm84KVOysncR1fNpxlasSQXcAu5c6aUiamqIJKcjmNf6Q6tay+DEGxaiu7NoSrBq5+n3jvh2TgATUVofD+kaWGWcaef1yjtU3PEH5/GNLuw9Ylk674k0VsbXOBLk4nIVMpXQD5n0EL7TaHJq8MrU7YfdSABlz+uMJZ5YkZZUzy4w7dKhErdjS6Ugq2vL9I9AuCz5jRSSPEER5xdxwkZH4eEeh9E55K0V1HHWJT6Ff5HmaZcwzAlAdSizb30PCHJskxOHGMnLhyKByDq4qePGD5bS5nWKkpBSTtJWlI1FUqLPXeI2va+MKVFCVoWpBZ8qskqSpJKSwJNDmBGH5j+pJUte7Q8GIb2vtahLCGASlwSAS5UpzVwDlxG+BrumS1KeY+Mu61KO0+8l2pStOMZplvhdkgBq8yfjG6plnAYSio+9iUkeFfhDwlCuEE69oZjdN0gJZBUVlyyiNp8sJFCzqLglzFK8uTZlOaJQaku61J2QOThuAibu+7VKQVWWcRqqVM9csJH4m7xH6ZJmzyEzTgSlyUilXIJJJOQA2i+dHeFc2nuWl37/oWhdab3eruSVbNaOKVO5TtC60W1Uw7hSjlnZn5w+nrsMqgR1quD4e8q9QITz56SvGiUlIBBwOSksXYvocizRqxZHLw1/0JV3XYuqly5TgLmKSpb0z7KT+6kux1UoQwttpVWWpQdKicgACRVhQDINpANqUmelExDvM2womoL1De8C78aaQSqTNUcWMVao5mpq47xF20lZCrYtkABRLYgxcqIBcg5eVY3vG7z1QWlyZQB5pIdY/KWUOS98G4EJlhRUpTEhwWfPgaUj6m/Ey5UwlBUkJpizNRhTxd8PImJRyLJHlEdaYun2pwN6G8voxlelk62bLwikxIJ4HEcR8n74UKtWFagX3ZGKC6rQCmWpKhiSFAd5U38zQY6Y0ujW3SJMnD1gkocgBHVdZMAbtTAFDDvaprA3SG5wEpmISgUAPV9gg1QtP4VVHMb3ju02aUkBaZZIViINTnQJNaFJJelaNm8MDZzLs6kmgCdvckkhZSH1ACQ28ryYxd9GdOmRqpBAasCmRl+8fjFnb+vQQk1cOwRLcMcPtNUmgAd9HhWZ84pSobQIxbMuSpnYsz9oBSHGYK0gsSITssmyeVKjnqooULmqJAGRIJ6mS1ML+S0nkYwtXWAHGkgJIc9VLAFSGUUaOCG4HdA0NbBpFgACQZZXMXUJchhpkRz/oY2mXelJAmScAUWCgokA6DtEPzgmRaMMwLW7TEKTiGQJ1DaGv80frZMR1apaQCZhSwTkGLnKjv31MMxbYjttnKJRScxN/0wqaKHpBMR1SdslYXhXSjhNK6nN6UcDSJ3rE74g6svFtozs6HUM9MqHPQ6GHhu5S5ZZ09UibMIWcSiAEagZl+EJpKQ4dmp2qDM58IoLAtIkzmwAGRPDILprgyMUxrYmRnoX2j71f/WWQ/wAiBBFjUNjim8/+9EzMtzTFH/5NmPghEFXfePY4JvD+eY8Fw/3/AIZ06BOml2malM0EASLHZSRqesUtIbkzxIXJauqnS1+4tJPEAuR3ikW9utYVJmg1ezXenwmKfyMRN8JCbRMCQAAosBkIeOux4u9FVftiAmHUO4I3ZgjeCIn70syZa1JSvEPeAYaHUQ8u60ifZxX7ySMJ4oySabuzywwDbgghiC9AlTu2dDSpc58OMGgRdMFsViQBi7ajXJ6Dgd6qb8uMaIs6TNQoBKTqAaUJD0ppH2xqZBBBdLp8XIL7jUR+sMs9YCrQkPvpT1buhGMD3moBOb140hMhyYeXhZQpKRLxFTVBHpwhXLlzJTlUstxFPGJTnuikeh30dsHWKALs+QzOtP1i0s9p6szJcpDFKVCXqSQKOdSatxaEVwWkmdhQAmgJ8A9Yb3naDLWCk1JJ/WJuUmicuyMtUsqLrU6tA/luHl3wOJExLpIUkM+EuA7irHXjFDf93DEJiQAma5bcodocqg/mhUpRACSaAFhoKjwEd1H3+gpmMuxYqHROejhR+EcosbMVMA+pjpS8QSApu88cgOUFosuIYiQd9fhEPqzcq0r/AGP0gmy2vqttNVew2T7zy3QDNnrWCFGgOlHObnea5wYiSGFRSjb9e6PyJaQVDIu7HkkZhxnDYoYsWvPsW2wSy2BK1AKOEH2iHA5wwtHRcgOhYPMMD+YEjxjGXNUV4BKLChU4zqab/GO5clfaQpSN4OJLdw+ucHLObkvpv/f0cn7BZdqmWchADuQ6ToeHHSGRt7q9tMveE4yTxw1w8gctIGmWbF2iFLqASGbJ6DOj0pBv9nyVS/7yYiaNTtoWNxCWKDuanCBhWRJ27XoEmj5NnpEkJlLQoYiH6xmoD+9RzRtKneJeVqMwJSVBeAAYg7PWgcnIKId81KGkD2izpAKpq0li1Q4yHAYuAZt4NDH2RaZSh21czs+DhvKKQcY66XoFHU2Rtq5w3sEugH4VfOMEzgCAwUTwJJ0emWXKGdnThGJskqLeMUUrO7MELwk4caXLnCtvhHVstIXLTKKDhTi9qqiouSTh+q74gL66XTSfuzgG4DXWufg0TSr0mlWLrFYt7l4H8heCi+K/LPXLRNUsVUurgspKXBqckjM1J574ETNIwh5lCw20sMBK0s6PeAPFhuDIOhl+LmqMqYcRZ0qOdMwd8UokOU/vK/1RWM1JaJSjKDpmEy0qAAeYwBA2xkWJHY3pHhA8+1FQUD1hB7W2mtQanq/eY84ZoseIs3rBc255CFATFlnAJSkkDItzzgtpHKycl2tKUFHVlSSXZSwW8Ej674y+2pS5TJCVZAu7PTdFDaLpkAgYqKAIfceRyhVfV1CUogHEKMRlWo1OhEdysKEU5LyT/if6TC/q4cz5f3X5/wDTAGGEZVMAkZirZVZ2qatryh4lKlS1EbeKXMTiSjCCdgMwFMj4QokSiSG0A0f2iBTmY2tkuZiAIQ5FWQhNAx9kbwIpHQslY/mYyo7KqzZZyOiUiPspagBQ5T9PeUYQps83dkSchmczlnTuakfFSZgHBmyGTu2W+KWyfBex/NWvCRhVVFnGR9hTwhvUvNWeMdJkzc6Zg9kZh200c/QgbqlfQgN2NGKQ26MzymehslHARvC9k+r8wIYWuYRjTjYKoQXpXTdl6QL0Xs567EcpYUrwDD+Ypg60A4FjEplMWcaHPzzgsRvYplLWgqBZQbL8wy1BqYZybYkYUJS6lElzmnZdqFi7wMEuFANiIY8aOGO81+jXWyysKpbaEuc9D2X9kNE2MC3jOmLAJBcAAFsgA2kZWS0zGNCW1Gf6wxtqJiUpI1GYJL676coXYlmuR3iMuZNroeI7sy5YmPmSzgfuj9IpvsiJq0rY7KDR82dUSt3o+8rw8WAz8IoL0txkyAtACSslDHNmqU+j/iELtJi1bBLymdZhCmSEZDm2J35Dy3xOWqyEnN9k50yKR8Gga03oTnnxqIEl21e/P6pSPMm8jds1QxSroZIshoKOHL8yod2flDBFnUwdTM9B456fW6Ekq3TBu+vhSCJVrUGdXlEZKTH+jP0OkWYqAALHVwNQxzPPxg27bqQUKKyRhLUL6A/OsTC7WQygsCmpd8x8Y2Rb5g15gn18oCUkc8MvQyXZVAkoII05jd+UDnA8yapmBJOld258hUxgm8phySn56bvrfHK7b7TAEe04oMqc/lBufTF+jL0ay0kMVFmLlq/05VjVdqZgkjLMkE8TWFE+0LXqGyoRRzk+tXgSbvCi/IgQ65+wvA/Q4QhC5hxgKAqHZ6B9NaQf1yVDBgDbm9GiUQpQrib6aGNitihrF1OaVISWF+iouuzJDBjyBLB/rWKGzyshE7dNoc84qbAg0Ma8WTVMk8bWzzT9pcmShaJcpCUnACopbtKJJdsjWIKy2JS3Zg2/U7hxpF90rlKRNtXXI/v1S1S11ISEkpofeKAgHkYlkqMoksDWh3HfzES2rRuVNIbfs3smOcVe4CfGnxj0Iymwn8Sv9UT/AOy6zy2nsoFRIYahP9SPCLEyOz+8r/VGvDqJhz7mdWCyskzCMshv0Hc49I/WeR1joUO2ScnAKWLuQ9W3wRYThU2hoRw+qx3awUEiruGbJnejcm74ZvYiWhfbZOCYSSnC1EscRCQ1NG4wHbJImSi7OjiBR8qbsx3jWGdssyjMxEkhQOEMWZQqKGhgK+NlOAFyWc+D/Xygp9HMkp8v7v8AOPQwB1MPpsn7s/vD0MAdTFQJiyw3fjC1YgkISHc1LqUwA1y8oys9mUVpZy58nAz8YJkyQVM9CE6fiVxg+x2lQUEJYFQw9zD5ecUo5sNkWdMuikA4qEkYmYjJgW/SA7fYk4twoogaP9PDSWeqTnic6uQOIpmfhCy8GSoke1mTntQyZPyC3kiUF/dLUUMM3+cBdSeLQSUOzDMQfdtgc4ldlOfHcBBGug267P1cn8U0g8QkZaakk8kiM71tFWxCgA2Qxp6epgu0KJGI0fL0oN2kBGQ7jfpxbX0aAIYoWHSopLsBRyXTUPvcpG6NbDIZaRXNTciPkT5xzMsqqOCXr4ZNDK7cWJL12ia8fowjGs+zkHqsCdpAYlJzFcweJhFMsijQJ108vWK6dd+ziTkfqsB37MWhAQglJw4iUuC+em5I/mMSexloW3fJPWOeUCftDtgE9KAezLQDwJ2m84XHpFaUmi678KSfEh34witylqOJRxFR7Tu5PHUmJT2i+ONO2CrtZeODaTrGyLvWRiYgPq/yjn7AvRJPIE+kQeCXo0rKvZn9pO9hG8u2qZnpr3RguyrGaSOdPWOOrhHi9odZf2Gpte5xyLE+FIKs01ahmyMnJYeOZPAOYXWWS5rkM6t3cPk8EzSFZLGyNxCeGEM+uo4xywrtnPM+kOZVus4YLVMUwAowTuyKnI7xyjpVoCwRKLEJUpJAooJBKnBchTBWunERO4SCAafTxY9EbuXMWFpQVCWhRoHzCvJjlrXjFI4VLtE5ZXFWmTYxnN/j9c4IKCCyiOTOd25h6xoqZhVgQo43bHnX3RTs6FXwpGt22RMyaJa9hXtENhYBzllsjtCnDWKR+LESXyJHFtuwpSlaA7pxEO5DVfIUbwYxhZSdKRX3fYV4zMmgBMtBFeyozAqiTqkGYBTRMCf2SElNCCUgkbnJHmAD3x08MVsSGZvQXcaC4pzi7u+WWc7jCO5LAzUiqs8tkE9314RJRVhlLRO9ILhRakBC1FIBdwA/JyKD5R5Z0hlWYqPUqUpOSQTRAFC59pRIejM/cPXel1rNnsU6eMwMKN5Uqgbk790Q3RLo51SZc6akrUtQEtPEh8ZfQM4HEGHcY9sEJSSrwSV3KmyFpG0hOJJUAK0OR5bt/GPaE4VhCkkFKiVAjIggkRFdM50qSMAwiZq1cGIPkKdZhPJIV+KO/wBnF+AgSFF0uQh80qVkD+FWXNt8GMgTjass5ko5xwVLGvn+sM1Sju1bTe3rGS5J3ekOmRoVzrQs8ORPzgG1Syoua5CHws41Tv8ALu+njCdZ9cLDiP0gpoDTJ2bZ9hXP4Qu+zxUWqSCksGc/Awr6nhFIsXom7PY1AvhJ2RkNyiflHyXZ1dYlkL1y4jgIOXYkpmodLE4A7s4V1ySKaPg8BGd4W+RKUACFqzZFWYal2FdM+EU5rydT8BSETAKoX3g/KMZ1kX7UtXeC8B3Fap82cUnCoFQASpg1MRwlLDIK8oqZtgDVSAefhrzgLImdKLQis93FR7JAGdIZfZ2DBNB5QT1QAZoxXLD5Q3KxGDzUnlx+so4sM+TtJxJUo/iBI8DEd0xvk4jLRQJoW9o690Skmep6ZxGeZJ0Xh8dyVtntC5YUGzHxguwSEo2aFyC+7l4jwjzi4r/nIIEz7xFAX7Q5GPSbKUnCaMQCPURympLQksbg9jSzSx2c0qHpE3a1Y1EqzJJG6vs+DCKKwzw+Etm6YUXzdeFQKRQmnyzgw72CXVohL2uvCtYDkM6dM/0pAIeWAwdw5OoehAfJvqkW17WNM0oJFFhuRyKT31HHmWlLbZ22VgjCTpv05Prxh1HyOp3oC+xlSSorOAKfEamoyAOatk7qV0Mc2ZUsLARKd6OVbQGpGFgPCGMg7BQo7CiHZqEDZI1JDkHv4GOv7KmAMA+ZDe2N4+We8CH42rR3KtM7n26QQlIQtLAupKgvFXNSVUPwjObdcqaAJSgTXs7KuZQrP8pPwjKbYCADOOBGYADrPEJcNzUR3xlKtCE1RKDOwMwlalH90MnyOfGB3pnftBEzo2pEorqohQphJSU4VOotUAHQh84SKlEBOIe0SwATQNUNmOcej2fpCpVlCVywSkMWAxZ5tlQ6QgstklTQChIUxUSEukhgDkpRAyOQIHfC8EcsjXZOByAlg4IYtoAXz0qIpbqvGZZkBSFELWw4AULNvYv+cwSbHZEhJSAFVDKKlODTckOO8VEYW+c5aUBVJD4QCXzYVrQVzhlBIDnyFtns6piVJWQlwVuQ21UkPntJfwHGGlz3epasIDaFZoyd3IZfTDSzXbiVjnLJHGqjp+n00PkpK1pRLThQSDhB2lNWu/LLKA9Au9I+otacQkpRikPkdSKAg6a11Ki8c3jaDJKlTVnC+YfaxGmEDfuhvYbowJc0Jo59EgBydMoF6SdHJs+WMJGNAog1xaVY9vvpk+sZcsnWi2KMeWw3ozbJU9JVKViYh8wRzBrFSuUyQO/xjyroTORY57qBwLGFUv2kqfcW15UMelyL4s80gBe0SzKBFc+URhLkrK5IcXQi6cdWrqZc1WGRJHXzuPsy0hqkqViDCp0hJbrYoLlKmbE6YCpKH/3WSA6jSnXKSC507IoK/rbeaLTb1rP9xZhi/fUjYT/MTh7/AHjCXpZMPWzScyw/LQAeKVnwhv0AmLxtPWyZswhnmILmpK1mYpQfcxIbchMLbrnKQsKRQjz3iKC+bBgu+Sp2BUpXMqUQPBKH/NE/do2xBj2M+j3y6rUqdJlzKjEAosNdfN4OCTx8IwumxhEmUhuyhI8AIO6kRzZGjBYPHwjGdLJ3nuhP0qttplD7uWhKKnrCrEpkgEslmGufyhH0f6WJ6sfaVvRO3hyJPtYUjZqmrb9KwUc0VFps2zlUnLuhf9m4Rl0lmy1ykhJCkLExYwqovBKUBVJqMSk+UNf7BRu84blQnCzzyw3VNmYZapg2AxUXUSAshs2cFRAPAPDCdcsuQgkS+sUSQCothGFQzAoAHyFTzeA7vvcBdVSxicuVdn7wKrXn3Awwt9+SFoS8wJJ1Aql0Y+LGoDiru2UNoLuxYiUZTKEsIKVpmbJWRsINNreVDXUg6PW2ozAFHCGAJ8Il7ymJl2QTJcxa1LVsoWlNMLj3QSAeLVimlzOskBYIZSN28frBixZrVgU7rM8APede6Bpk1aQ5S3jBloMxI7ST3Eehid6R3+qUpUgS3XhDEF6qGbEZirDWnKKN12TjFt0jz+ajrpxD5uSeABJ8hBlkkS5SlBTunLLWofLeIzuzrHUtNCASGAbcaHgTSG91yJaFBc5YLVbMl/jHlZcrUme1ixJxRQ9GrrlmUJqkY3yqA3iedIpkTi4+7UAzDaTl4wr6MSViUccvASsltWIS1fLuhmJdQeP15xu+PDjj32eb8qfLI66PwtRwg9Wsvq4p5wxs9qE0MsEKpQtXiK+P6wotKgkOosEipyyj9IGSklnqk73pnyMWaII7tSNpQUAUFRJ5jI1+s4VruqYsBw5USx95mevzoW350ExD7KswS2+ukfeozQFVKVBI0BPPe3nBU6C4kuvo4wOTh8jiprQM4bwg7o7Z/vhLKgUkuzUcBwRuUDrFDd1zgEKdSSACpwzMXq/KFl82MWZEy0JU6paFKSmoctQUOrAQHnitBWKUhOuxonKZR2ydSATxJNFc6Hgc4yXcRStsmSw3jTJsQzNYBtHSE41Dq0kBRA2jkDv1yii6NW5U+XiEsUUqilFSWQWfKjnEPyw7zJbAsUukLpt2zOqQhGFkpIJQ71UScTmhq0BXFJlKJ2lGUggrEsVDu21ucGvCKWfbwmeZcxKU/dmYog7KRjTLSDibNS8ydDGPQawAyZgDDHOmBTA7WAnC5AyGIs8BZE+jnFpOyPvW2JE2X94FAKOMBTEgKTRWEgu2LV+MPLFaZM0qMhOTVIBzG4UGRzJje6+h1nnpVNWmpnTgdpQ7MxQDMQMmj50Cu8BVoCDhwiQQ5zKkYjUneTCqbuxmlVLwMEXa1VYi5zIZ/H0hnJu1K04VJpvo/cSPpobps5D0UAQAxFaFwaUy14wTZ5DVesJKdhihTZ7lnSduyzmNT1c0Y0F82UdpBPA1jSz9IkS1dXapZsy96tqWeIWMhxLDiYocWEVqfqsA3hZkzUqSsAuC2IOAcn8SMjErvseiTv8AsKplt66hlYQUKBBCmSBpxJPcIWWiUSpIFCVDurSEN6Wq2WAqGEJY9oE4FvqpDFLn3kt45EXN06lLWkWiXgIL40OpNN4zHn3QOS8FOEvIxsdhKVokjObNQVfuoNP5n8ICvZBnT563p1pA5IGEQWemlkRO6zBMVhyYJHANtQrsnSCSo0SStWNZQ7JbPCSK4iA9OUBXdneDbpjLSbLIlpUCqUhIUkVIUQkqdsmLjviVuOVimoHEeogud0oUtCQUICk0LJGFYauL2sT1BB1I5l9E5AmTEK16xCe8qDeXpDRDLo9xQFBgwo3lHUtStqgz+Aj5tZOPA/OM5ClAqqDtbuAO+ATJbpPPBtCxMC1JEnClEvMqIWSXNB25VTTZGZYQpuawWYqElaJ20CE4lChAct1aRo5q4pyhjOmzJ1ttUqUEFaMKnWSAGEkFsIJNUEaNieuUaXZYp0qanrTJSEeylalKLhCQwI0xo3dqCcI73uJchU1UuYpZTLWtZX2m2dauthmrPKlINx3r748Jfyhh0htQCrSK7cgoBAcOpLjLRgS8E/2/ZveV/Av5QQOzyaxSklQGJDg1FT7QOj1o0Gz7PhTiqpA9pIVSmRdmb4iDFybHKGNCFzTjSkuopSSskksAFZA0eGS7xUlkyZEpjVqzD4M4PfCU30WteRLa0qm4JctC1JQHSAAojHhUctHHrFPYbPNwSgqWUdWGU5CSxd3xM2flCq8r4m41IXaAhIJGF2CaeXJ4JlT5bqUmcghaEl8QSNXArVorCDb7JTlS6HN7WyXKlKmliE5B6KUapFNMyeA4iPMbHalTbWJijiUVAl9eW6mW7lBvSq/MR6hPZlUcaqIZR5Ow/LCC65n3ySpRAJbEPZegVySWLcIXI/A2KFKz0u9bNIkIVaFJxSljaSKHGNzZFXqFPHySiy9Z16U4VKHspGGuRZ2flT4mWOQLTZJ0leys7CknJEwNgUPwkiX4jeYGuVCvs8p6bCaFgRRsjrC/HUZWpI7O5RS4tjM20hu0x/CNKRjarTOw4kS1LqwGBzvLtkPps21AUPa/y/OCLFOKC4UM94rGmd19vZlhXL7iUvOVbJ6SFjCk+yEAZVGYeNbpvRYCZC0nEgMGq4FaA6sMg/KPSrPe6CllhChuIBia6QXVZZu2l0LBcYWbwJyjApZIys3tY3GugWXbULFFJppqOYzHhBci0pyUX41hBarEMwpyMsRr/ENoRhdM+ZjKVGmgzauh8XfdpGtS2k12ZnDTafR6BdMlS0rLkpDAVpSpYd/lE907n4ZKUuxXNQ4Gol/fKHhLWPzQ2ui/EyZKQGUSSSOdYmP2g3uJ82UgADBLUSMy61JAOXuiYO+MDyJzbNscbUUiMSrClzoCfKsehdELF1diQ4YlA8VHGo9y1KBjzy8JTowknbKUfxqCPQx7NZZCOoQjGlJSl1Ozhw58yYrLJaQnCmRdjsyJ1rtalFQQnqpQALPhHWkF+K0+Ebfs8vVDmTgWMK5inYFLFWTvmxEY9Fbyl4FKOc6ZMmuM2WopRT9xKY36EWtpTAmq5x8VIjSukjLLtsXS+libMOrCwSmZaDMl4S5xTCUjEdkOku4JbWDP2cTusVPLNSTqPZQUaHeg+MBWi6pCrMmZgRjJnOcKSS0wjdm2sHXLKKJ15S7PglsqSJYYBId3YMRXgIbYHVD+02iYLfJldZ92qWpRSyc00zIfdrpFAiaE5VO/QR5ZOsd5/aZYNoQZ2BeFQKWSBhKgdih2k0aLi5ZNoTLw2qYlUx/ZZmKU/hGrnvhWrOehtMnFjmSTGIK/xa68vlCcITj7ZSCV5EaKYU5QTLlP/wAY+cFxoVOz9fl0ptMoypjsWY5lJG7ypEir9mcvq1KM84gaMgAd9YtpKSCdp+LfMx3b1tJzclSRk2akjTgDEZpIvCT6P58myVAkEMQSCNxFCI+ps5zy5lo9WtcmULVax1aA8iWqiQDiJxKVSuIkuTHlM9eJRKqkkkk5k8YKaY+wmz2IEh1AcqxZ9FbMiXPs6E1KpqVk5PhfDyqD4xCyJjENviu6OWk9fiB7GEA8cSfglcVVNE52eufanyI/j/SFa7yWLRg6zChkkkkGpUkZke6TCadfimUFkKSEqJDqLlCSoDtNmBAdltP2k7CJoUBoU+mZ7zCuDQiaexbd1tKLZ1qyAMW2pPtB6vhNQSxOjxhet4TFzVzUqmICyksxAphI1ydPiPH6LskzMRlzk0LHGlSS5csAnESYGt9yWkqpMSkNRlh6AAMlRCtDpuhGVSQPPvCeNkTDRKQQUONkEOQdWVU07UfPth/94fwD5wYbBNkgKXLSoB2xJXWgzSotqreKQJ13/IR/Av5wtjUj5ettQqUMCQlpso+yCXx54EpFG3RtbOkKlKEsOlk1CWSk9ydawjtIKZVW/vJWRB9/dB8y1SUEYUgqIcldTxZOTZZvFPItaFPSiUoTVL94nxH6NBfQ6eFKXKUMWyVJd6EZgNwr3GOr+mFSZiWJAWVcqbRbl6RO2Gf1cxCjkDXkaK8iYCfGSYWuUWjWfUudSXj5KzD/ANY3ACioDWojAAgsRAY6PZuiM6XOUjCykKQtC95olgdQWfPJuED3hJnIWpkJKQWxEGpGbtkSXU3GE/7Pr3MrCFBCE4mdRAJxagB1EjkwSKkNHoFrwr6xBDpUSD5DyAB5tEFm+jPYZYvqxoilWyZ7qD3GPiZ8w+wgeIyh7a+isssqVNwjVKto/lZn5HxjC1dGESkGYu0pCQM1Jbl7ca/5mFrszfxsnoWpts33Ex8VaphzSnz15QJZZqFqCZaVTSfdUkeAAJNOUGGyqCwAkkOKsXFciN4rCfy8LdWUfxcqVtHaUAs4zA0OpAIz0SSe6BJI+8IydIz4mGP2Xn4GBJslj3DTcCYg/lptFV8V0weZIATiSotRu8t8YCtCGWVzQVAgDEkgENUUq42lbo0SiYQEhDilajjuj5alzAkBeEKHZ2RXSu0/fWEm8TX2rZSCyp7ehXeE2UTJUhZIEzEpK04SMIJG8EYmhrbr7UqXMUCMWHIls9kNTj5QvtMkzgp2BfNIxBNcVd2VK784Fs68cqYCqWtKQMOFIGHR2O0DTMgczCxSVDSbZtLmBMuSUMCBLDpVjYoBFXAY6kEa6iNuhduKpoQo7KcShVqk678tYzkISlIIADgEnecKDXvfzjLo1eEpIKFYitS6EZFyI1Rf3syzV4+h8uePswAIJSmcSHDh1E18oNuGb/ttt4rkxFzJ1nKV4yMRSW7TvtAZa0TnD25Lzki0WmaVnqyZagpiAyaF3q7lhTfGhSshKFf7/hQTJ/8At8of4/miV8of3paFCYoJAPZz/dEQNp6RSPtaJmJ0px5Yc1JQN7ZpOukVn2+VPUpcuY4plmNkDLy7oCpsWSaiAzpy8XYT7Wh1IMDrnrFQgee9o0tstjRXlAVoB37vWLUSGUqfPdm03K+tYYXlaVIsspS+0Zhf8oWRnxKYUYfxHzjvpdNw2eypBzTMUe8pb1MRzLSLYfyMLUr/ANQnJ96zI9BHltoO0rmfWPRL/tPVW8Lrt2dIDanKPO7YllF9a+NYzx6NXk4lqqIruh4CpspBLdZMJJ4IQrfxUrwiOBrFFcSh16AVFKUhQxJBJGya0rmYrDsTJ0Xd63UlCFqSpKgmXNNFAEfdqamKtWyhZ0TvRCJuGYTtDZY4VODp9aR+t9umhC5aLQmZLVKmPk4AFQXqCQYV9HZUpczbOBSKpUWamlSPWLPb2Z4/iZ2BSFS52NQA61BBIUQ+BfugnyjM2KaVPZ5wD6ImFH8qmPlAdjU8iZ/iS/8AIr5wFMvBaFsMm3nf+gieq2Wp3oopdptUlgpSkmj7OEn8yQCfGKTFM/8Adm//AGL/APKIRFvWCClZqRkosXi4eOaQLZ51MWTKP+JK9FwZZboKlGYSTTC5ISgV1Uc88hWO7WiVhDKdpiSQohWLC5YswD1DAnmY6tVsnFIYqSkhgRmQNx8KBhA4+x+XoaKTLQZgmEl1K2QGcO1faILPXCK56RDWuTgWpJ0MWNsu1QC5i1EJCgGOdQ+UT/SvD9oOGgwS/HCB8IGSOjsb2CWFTNwLfp4Q3vKyvLExPaSATxG/mPTlCW7FDGUqyXTkRkYr+j6lEGTgxFyG4GrnhUxGUqjZZRtk/Y7QpDFJYgg0zKhUckgsfqjdPSa0CaFiaoqyc9kvmcOTPVuEMJ3Q6WCybTLDtsqqQTyctzAjmZ0FnCqZktQZ8W027MJaJvLjfY305oG//qbQkkidMJfVRI8DTyge9LRbrQAtZUuWOzUMN5AHF46ndHFoYKmygc/b0/JDuw2yXLQiX1solKQM8/FjDwx48nQk8k8YbcPQicJQm9fJCjtJZaqGjHElJBIIyqOMenXZZ0lpxwdYpASvASpL0xMaAsQ2QpHm113lOkkmQsFCqqlFRCFfukF0q4jvigs3SSRMop0L9pExRccnLKHERkzYZwe0aIZlkWmOLT0glJVg6shXuzAJZPJ0nF3PAk7pCkHakhI3gg+qR6wJPvWSpOBXVlPukgjwMSV63PZpiirGkkgABSnSgDRASpLeeutYlGFvYzddFReF7WeYnCi1IQ4UCiYpn0riU3dCS8bJNUsAjZWwUrC7Al3GEl9CwaEI6N2XWYH4Lp/MSYoZF5CWEIC04UhIFQGAppTyhnCvxOjL2TyEIKsMuYorY7OBy4OTA6CvdAoRZpFnmFMxapqtjCoMKOXfvMM7DJkIndYCx2z26OoF/WJy+EnDQpLqf2Sdd2WkacavslNjezW6zGQkFaxN1ASFAEbAq9XBfugWw2ZUtRWCTiIckgjtAkggMSwIzBrCZCmFMLjXCPjDhK0MoJWEKJ0qktvSdDXLwi0lW0STvTFVqlpJW6agBj3p88/GGNn6rDaQkMDLDIOjFNXfe+ukK7VZppUWUgVOSv1jIWKa3aR/EfnDxdCySZ+Xh6wMkYXyJNQ+v6RW3P1XUp7IUFKJ3gFI1NWd4kBY5nvI/iPzg+67HMExBxy6KBqS1C9ainfDxdMSaTXZ6NaZCwWIHlC+0SF+7u9YYXVb0rRgtCkEgkPibWmF1EgUjO3WaWKomS1DdjAV/mr3eEaFNGTi0YJlr93yjjpsv/d0e7Z5Z71Ev6CMynl9d8fem6v9oCfclSk/y4v9UTz+CmHti/pqras0z/lse6ICep1ExbdL1vZpJ3RDkRmXRqR9lljFD0UJ+0IZRSWVUN7p96kT0sVh/wBFK2gcEq9IpDtC5PxZTX1NU5KsJ+4nVwYXpwUxPHTdE/YZShMQsKCVAiijhfvNIo7Q4WCagSpr8Qw3coV/bZdQAUZtqk6Bx2d2aY0NbM0XoTXfOKZKiCQRMRUFj2FR+FtlktNCFHiGJ70kHxeNrPZdiYkEN1iWJcAgBQBcOBRsy1YX2+6STifDzqn+JNIk7ouqbCJplvsAgOGq9Ka0i4xR59hUGeppUVfKLTrDHCyol7LZQZW0Qkdammp2SKD5xTdICJcqyiWlnQa5n9IS2ayJEpJWopdYYMCSz6O476Q/6VKSZdlYEDqzufPWHSA3sGvJP3awsuSsU1y1MRF+z8c+YRk+EflAT8IsbfPSmWsl9k4t1QIl7hutc2Yhah927kuKsctdRu3wuVXSQ2J0m2ZT7CqWW1HrrBVlvhaUsxI1APzZ4cdJ7BgAmpoCwUCakszjLSncImZpDFQoQKjf+sRyQV0UxztWN5F+oVkhfkB6w8uvplMlgpPZyAckB6vuzzpEZYkbDxumJPDGS2V+o09FVOvWUsKxuJhcUbDvGjtweIm0WgrUVEgEtRiAGDcfWGSBWECyxPM+sBYlDoP1HLsPkTVpLpUx4Fj6vDm671UqYiXaB1iVEJ23xJcsCFZs+hcRMJXBdjnEKTuxA+cMgS2UV+JQiYUpl4QCdSX3Z5QrtBAALCGHSFausO2CHLB+zk/whPaV0ENKKTYsJNpHJmDcI4UvgIyKo5JhRjQr4COCvgI5AeOur3wyTFN7KHEymSH/AJkj4wPj4CG9zWZ0WnhZ1HwmyxChctopKLUUJFptn7HwEfsfARxH6JjmoXwEbykgh2gQGDLMaQ0QMqOi90InA45FAKL+8GKpf2sNGagEUdn6OykKdMmoqHBNd9YWdBx23Xi2RsjE6anNw1eBiuCRxyjVGkjFkb5AP2MkdkjuLekK+mSsVsmkGmwB3S0J9QYeFAbWFV/IHUrKRtAOCwcNWBkjyBjnxYi6Uf7vLTubziRMuDLTfMxScC2IpwNOVN2mkYzZgCErFcTgjcRzFaEHxjOkbNmKUQ96Io+/PBB9QIQItIJAY1i6umwypQxJBJUO04LjOjUaKY1b0JldKg61Cij+BY8RE1Z7NjUQ7ZxQz5wwqoeydeEJ7JhCyz8j8x+kaeNszxdJitIUlC1AkELTUH8JgeXeRSomjnMh0E82oe8GDSCmXM0dY78+4wnnpBNR4RCSovGmNZUyWupAzz7H+V0n+EQ4+0r3D674m7PY650wKV4A/KK77MfoCHjFvsnNpCgzlEJdu0nRPHhFN0jQ0uzUHYOYB14indEyu1TMMvbVVQ9oxRdJrSsS7My1B0F2JrWAgsl+k88iW3vLD9zn4CMpN7KkWeVgA2goPRwQa97kx10qWSgOSdvXkYT2OsuYDUAggaA5PzaJTk1JlIxTirNLbfZmJIUl31JhSFnefGKay2SWZCiUJJwmuEPE9NG13RGVlY14O7JasJarbx8RqIayylVQz8Mj8jwMIDnD/oigKtABAIwqoQ+6DDbo6elZ2c4CuewIm2hSFu20QxaoP9Y9CMsJGyAOQb0iSuwtbZjb1+oi0sdNEY5LTJUiCbAHmIG9SR4kRjPz+t5gm5/76X++n1jOls0N6H16SBMmqwg4gTrQsARpTUQlmEEB/WKGzKPXTK+1E7OWcRqc4rNbJQeqOUBLgcQM/wCkcKPL65xqmYrHmc9/GOVTVbz4wEkNZ8nHaPM+sfpor4R3OmKxKqczrxjWco4szpFVFCtjvozJeXbP+lX/AN2WYn7Shj4egiv6HqPVWz/pJn/cRE/eKjiz3ekaJY1wIRk+bFizH1SAwoMvieMazZit501j8uYWFT48TGbii9szEpLDOvEbyPhG8lKW1zOo4RmuYWTU5b+JgiTMUwqczrygqKsDbLn9n4lbWwsOmqsQY7RYAFJy4RarTLGi/FH/AIRF9CLQvq1DGpgnJy3bMV6ZqsGZ8eMVoyTez8oyty/FH/5wHaRKIOyrxT/4RrNWWzOsCLmHefGCkLZ5bf1mwTlpAAAJYeY8oDwrMspZwC77h8te6HnSpR+0TKnNP+RMLZCjWv8Aw1eiojKGzZGX2oVYI9B6OWpP2ZAKS4cFlJAoTpgPrERMWd5iy6OLIkMCWxfAQ2GNMXM/tGU2YggsGJDbRSR44PVucKkJKVEFLPyryIoe6C58xW8+MfLsnK63DiLEFw5Y0OkaejOuhUFKEtf7wcMG8Iwsdk61eQoz5CjgfGCzOVgG0e1vO6NriWTMLkmg/wA6YFbHbpNncm72LAf8Gb6Kii+yq92AD2h/hTfRcOWgvTJXa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459047"/>
            <a:ext cx="3744417" cy="3684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236562"/>
            <a:ext cx="9144000" cy="1049274"/>
          </a:xfrm>
        </p:spPr>
        <p:txBody>
          <a:bodyPr>
            <a:noAutofit/>
          </a:bodyPr>
          <a:lstStyle/>
          <a:p>
            <a:pPr algn="ctr"/>
            <a:r>
              <a:rPr lang="be-BY" sz="3600" dirty="0" smtClean="0"/>
              <a:t>Достижения в сельском хозяйстве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419872" y="555526"/>
            <a:ext cx="5724128" cy="4587974"/>
          </a:xfrm>
        </p:spPr>
        <p:txBody>
          <a:bodyPr>
            <a:normAutofit/>
          </a:bodyPr>
          <a:lstStyle/>
          <a:p>
            <a:r>
              <a:rPr lang="be-BY" sz="2200" dirty="0" smtClean="0"/>
              <a:t>Создание </a:t>
            </a:r>
            <a:r>
              <a:rPr lang="be-BY" sz="2200" u="sng" dirty="0" smtClean="0"/>
              <a:t>новых сортов сельскохозяйственных культур </a:t>
            </a:r>
            <a:r>
              <a:rPr lang="be-BY" sz="2200" dirty="0" smtClean="0"/>
              <a:t>с повышенной урожайностью, устойчивостью к болезням и вредителям, а также улучшенными питательными свойствами.</a:t>
            </a:r>
            <a:endParaRPr lang="ru-RU" sz="2200" dirty="0" smtClean="0"/>
          </a:p>
          <a:p>
            <a:r>
              <a:rPr lang="be-BY" sz="2200" dirty="0" smtClean="0"/>
              <a:t>Разработка </a:t>
            </a:r>
            <a:r>
              <a:rPr lang="be-BY" sz="2200" u="sng" dirty="0" smtClean="0"/>
              <a:t>генетически модифицированных </a:t>
            </a:r>
            <a:r>
              <a:rPr lang="be-BY" sz="2200" u="sng" dirty="0" smtClean="0"/>
              <a:t>культур</a:t>
            </a:r>
            <a:r>
              <a:rPr lang="be-BY" sz="2200" dirty="0" smtClean="0"/>
              <a:t>, которые повышают эффективность сельского хозяйства.</a:t>
            </a:r>
            <a:endParaRPr lang="ru-RU" sz="2200" dirty="0" smtClean="0"/>
          </a:p>
          <a:p>
            <a:r>
              <a:rPr lang="be-BY" sz="2200" dirty="0" smtClean="0"/>
              <a:t>Развитие </a:t>
            </a:r>
            <a:r>
              <a:rPr lang="be-BY" sz="2200" u="sng" dirty="0" smtClean="0"/>
              <a:t>биологических методов защиты растений от болезней </a:t>
            </a:r>
            <a:r>
              <a:rPr lang="be-BY" sz="2200" dirty="0" smtClean="0"/>
              <a:t>и вредителей.</a:t>
            </a:r>
            <a:endParaRPr lang="ru-RU" sz="2200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91630"/>
            <a:ext cx="377375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-380578"/>
            <a:ext cx="9144000" cy="1249894"/>
          </a:xfrm>
        </p:spPr>
        <p:txBody>
          <a:bodyPr>
            <a:normAutofit/>
          </a:bodyPr>
          <a:lstStyle/>
          <a:p>
            <a:pPr algn="ctr"/>
            <a:r>
              <a:rPr lang="be-BY" sz="3600" dirty="0" smtClean="0"/>
              <a:t>Достижения в медицине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-180528" y="720080"/>
            <a:ext cx="5868144" cy="4587974"/>
          </a:xfrm>
        </p:spPr>
        <p:txBody>
          <a:bodyPr>
            <a:normAutofit fontScale="92500"/>
          </a:bodyPr>
          <a:lstStyle/>
          <a:p>
            <a:pPr algn="ctr"/>
            <a:r>
              <a:rPr lang="be-BY" sz="2400" dirty="0" smtClean="0"/>
              <a:t>Создание </a:t>
            </a:r>
            <a:r>
              <a:rPr lang="be-BY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новых лекарственных препаратов </a:t>
            </a:r>
            <a:r>
              <a:rPr lang="be-BY" sz="2400" dirty="0" smtClean="0"/>
              <a:t>на основе биотехнологий.</a:t>
            </a:r>
            <a:endParaRPr lang="ru-RU" sz="2400" dirty="0" smtClean="0"/>
          </a:p>
          <a:p>
            <a:pPr algn="ctr"/>
            <a:r>
              <a:rPr lang="be-BY" sz="2400" dirty="0" smtClean="0"/>
              <a:t>Разработка методов </a:t>
            </a:r>
            <a:r>
              <a:rPr lang="be-BY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диагностики и лечения заболеваний </a:t>
            </a:r>
            <a:r>
              <a:rPr lang="be-BY" sz="2400" dirty="0" smtClean="0"/>
              <a:t>с помощью ДНК-анализа и генной терапии.</a:t>
            </a:r>
            <a:endParaRPr lang="ru-RU" sz="2400" dirty="0" smtClean="0"/>
          </a:p>
          <a:p>
            <a:pPr algn="ctr"/>
            <a:r>
              <a:rPr lang="be-BY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вакцин </a:t>
            </a:r>
            <a:r>
              <a:rPr lang="be-BY" sz="2400" dirty="0" smtClean="0"/>
              <a:t>против опасных инфекций.</a:t>
            </a:r>
            <a:endParaRPr lang="ru-RU" sz="2400" dirty="0" smtClean="0"/>
          </a:p>
          <a:p>
            <a:pPr algn="ctr"/>
            <a:r>
              <a:rPr lang="be-BY" sz="2400" dirty="0" smtClean="0"/>
              <a:t>Производство </a:t>
            </a:r>
            <a:r>
              <a:rPr lang="be-BY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биологически активных веществ </a:t>
            </a:r>
            <a:r>
              <a:rPr lang="be-BY" sz="2400" dirty="0" smtClean="0"/>
              <a:t>и </a:t>
            </a:r>
            <a:r>
              <a:rPr lang="be-BY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трансплантационных материалов</a:t>
            </a:r>
            <a:r>
              <a:rPr lang="be-BY" sz="2400" dirty="0" smtClean="0"/>
              <a:t>.</a:t>
            </a:r>
            <a:endParaRPr lang="ru-RU" sz="2400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5775" y="915566"/>
            <a:ext cx="3478225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20538"/>
            <a:ext cx="9180512" cy="1049274"/>
          </a:xfrm>
        </p:spPr>
        <p:txBody>
          <a:bodyPr>
            <a:noAutofit/>
          </a:bodyPr>
          <a:lstStyle/>
          <a:p>
            <a:r>
              <a:rPr lang="be-BY" sz="3600" dirty="0" smtClean="0"/>
              <a:t>Достижения в экологии </a:t>
            </a:r>
            <a:r>
              <a:rPr lang="be-BY" sz="3600" dirty="0" smtClean="0"/>
              <a:t>и энергетике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23928" y="987574"/>
            <a:ext cx="5220072" cy="415592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be-BY" dirty="0" smtClean="0"/>
              <a:t>Создание биологических методов очистки воды и почвы от загрязнений.</a:t>
            </a:r>
            <a:endParaRPr lang="ru-RU" dirty="0" smtClean="0"/>
          </a:p>
          <a:p>
            <a:pPr algn="ctr"/>
            <a:r>
              <a:rPr lang="be-BY" dirty="0" smtClean="0"/>
              <a:t>Разработка биотехнологий для получения биотоплива из растительного сырья.</a:t>
            </a:r>
            <a:endParaRPr lang="ru-RU" dirty="0" smtClean="0"/>
          </a:p>
          <a:p>
            <a:pPr algn="ctr"/>
            <a:r>
              <a:rPr lang="be-BY" dirty="0" smtClean="0"/>
              <a:t>Разработка биосенсоров для контроля за окружающей средой.</a:t>
            </a:r>
            <a:endParaRPr lang="ru-RU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584176"/>
            <a:ext cx="4092985" cy="2499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216024" y="51470"/>
            <a:ext cx="9396536" cy="1049274"/>
          </a:xfrm>
        </p:spPr>
        <p:txBody>
          <a:bodyPr>
            <a:normAutofit fontScale="90000"/>
          </a:bodyPr>
          <a:lstStyle/>
          <a:p>
            <a:pPr algn="ctr"/>
            <a:r>
              <a:rPr lang="be-BY" dirty="0" smtClean="0"/>
              <a:t>Роль государственных программ и инвестиций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275606"/>
            <a:ext cx="9144000" cy="3867894"/>
          </a:xfrm>
        </p:spPr>
        <p:txBody>
          <a:bodyPr>
            <a:normAutofit/>
          </a:bodyPr>
          <a:lstStyle/>
          <a:p>
            <a:pPr algn="ctr"/>
            <a:r>
              <a:rPr lang="be-BY" dirty="0" smtClean="0"/>
              <a:t>Государство активно поддерживает развитие биотехнологической отрасли в России.</a:t>
            </a:r>
            <a:endParaRPr lang="ru-RU" dirty="0" smtClean="0"/>
          </a:p>
          <a:p>
            <a:pPr algn="ctr"/>
            <a:r>
              <a:rPr lang="be-BY" dirty="0" smtClean="0"/>
              <a:t>Правительство РФ реализует программы, направленные на поддержку научных исследований, развитие инноваций и создание новых предприятий.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56323"/>
            <a:ext cx="1249054" cy="78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94946" y="4356323"/>
            <a:ext cx="1249054" cy="78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08520" y="-236562"/>
            <a:ext cx="9144000" cy="1049274"/>
          </a:xfrm>
        </p:spPr>
        <p:txBody>
          <a:bodyPr>
            <a:normAutofit/>
          </a:bodyPr>
          <a:lstStyle/>
          <a:p>
            <a:pPr algn="ctr"/>
            <a:r>
              <a:rPr lang="be-BY" dirty="0" smtClean="0"/>
              <a:t>Вызовы и перспективы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059582"/>
            <a:ext cx="9144000" cy="4083918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v"/>
            </a:pPr>
            <a:r>
              <a:rPr lang="be-BY" dirty="0" smtClean="0"/>
              <a:t>Необходимость дальнейшего развития научно-исследовательской базы. </a:t>
            </a:r>
            <a:endParaRPr lang="ru-RU" dirty="0" smtClean="0"/>
          </a:p>
          <a:p>
            <a:pPr algn="ctr">
              <a:buFont typeface="Wingdings" pitchFamily="2" charset="2"/>
              <a:buChar char="v"/>
            </a:pPr>
            <a:r>
              <a:rPr lang="be-BY" dirty="0" smtClean="0"/>
              <a:t>Важность привлечения инвестиций в биотехнологические проекты.</a:t>
            </a:r>
            <a:endParaRPr lang="ru-RU" dirty="0" smtClean="0"/>
          </a:p>
          <a:p>
            <a:pPr algn="ctr">
              <a:buFont typeface="Wingdings" pitchFamily="2" charset="2"/>
              <a:buChar char="v"/>
            </a:pPr>
            <a:r>
              <a:rPr lang="be-BY" dirty="0" smtClean="0"/>
              <a:t>Развитие законодательной базы для регулирования биотехнологий.</a:t>
            </a:r>
            <a:endParaRPr lang="ru-RU" dirty="0" smtClean="0"/>
          </a:p>
          <a:p>
            <a:pPr algn="ctr">
              <a:buFont typeface="Wingdings" pitchFamily="2" charset="2"/>
              <a:buChar char="v"/>
            </a:pPr>
            <a:r>
              <a:rPr lang="be-BY" dirty="0" smtClean="0"/>
              <a:t>Усиление международного сотрудничества в сфере биотехнологий.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49054" cy="78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94946" y="0"/>
            <a:ext cx="1249054" cy="78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 flipH="1" flipV="1">
            <a:off x="8686800" y="4841106"/>
            <a:ext cx="3302024" cy="15470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2104" y="210413"/>
            <a:ext cx="9496632" cy="4665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594484"/>
            <a:ext cx="8229600" cy="104927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БЛАГОДАРЮ ЗА ВНИМАНИЕ!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856</TotalTime>
  <Words>218</Words>
  <Application>Microsoft Office PowerPoint</Application>
  <PresentationFormat>Экран (16:9)</PresentationFormat>
  <Paragraphs>49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Биотехнологии в России: прорыв в будущее</vt:lpstr>
      <vt:lpstr>Слайд 2</vt:lpstr>
      <vt:lpstr>Достижения в сельском хозяйстве</vt:lpstr>
      <vt:lpstr>Достижения в медицине</vt:lpstr>
      <vt:lpstr>Достижения в экологии и энергетике</vt:lpstr>
      <vt:lpstr>Роль государственных программ и инвестиций</vt:lpstr>
      <vt:lpstr>Вызовы и перспективы</vt:lpstr>
      <vt:lpstr>БЛАГОДАРЮ ЗА ВНИМАНИЕ!</vt:lpstr>
    </vt:vector>
  </TitlesOfParts>
  <Company>PTL#1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Отдел: Голосеменные</dc:title>
  <dc:creator>Pimenov AV</dc:creator>
  <cp:lastModifiedBy>labtox</cp:lastModifiedBy>
  <cp:revision>57</cp:revision>
  <dcterms:created xsi:type="dcterms:W3CDTF">2003-12-06T14:28:39Z</dcterms:created>
  <dcterms:modified xsi:type="dcterms:W3CDTF">2024-10-07T09:40:08Z</dcterms:modified>
</cp:coreProperties>
</file>